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5" r:id="rId2"/>
    <p:sldId id="276" r:id="rId3"/>
    <p:sldId id="277" r:id="rId4"/>
    <p:sldId id="268" r:id="rId5"/>
    <p:sldId id="269" r:id="rId6"/>
    <p:sldId id="270" r:id="rId7"/>
    <p:sldId id="271" r:id="rId8"/>
    <p:sldId id="272" r:id="rId9"/>
    <p:sldId id="273" r:id="rId10"/>
    <p:sldId id="274" r:id="rId11"/>
    <p:sldId id="267" r:id="rId12"/>
    <p:sldId id="257" r:id="rId13"/>
    <p:sldId id="258" r:id="rId14"/>
    <p:sldId id="259" r:id="rId15"/>
    <p:sldId id="260" r:id="rId16"/>
    <p:sldId id="261" r:id="rId17"/>
    <p:sldId id="262" r:id="rId18"/>
    <p:sldId id="263" r:id="rId19"/>
    <p:sldId id="264" r:id="rId20"/>
    <p:sldId id="265"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80" d="100"/>
          <a:sy n="80" d="100"/>
        </p:scale>
        <p:origin x="-216" y="6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E642DCC2-90C6-4046-A8F5-2F4643853C01}"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79EBF0AD-EBCE-41AB-B42B-9A41F55758A3}" type="slidenum">
              <a:rPr lang="en-US" smtClean="0">
                <a:latin typeface="Arial" charset="0"/>
              </a:rPr>
              <a:pPr/>
              <a:t>1</a:t>
            </a:fld>
            <a:endParaRPr lang="en-US" smtClean="0">
              <a:latin typeface="Arial" charset="0"/>
            </a:endParaRPr>
          </a:p>
        </p:txBody>
      </p:sp>
      <p:sp>
        <p:nvSpPr>
          <p:cNvPr id="2355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07ED475A-F87B-483E-BEBE-470BE0BD1212}" type="slidenum">
              <a:rPr lang="en-US" sz="1200"/>
              <a:pPr algn="r"/>
              <a:t>1</a:t>
            </a:fld>
            <a:endParaRPr lang="en-US" sz="1200"/>
          </a:p>
        </p:txBody>
      </p:sp>
      <p:sp>
        <p:nvSpPr>
          <p:cNvPr id="23556" name="Rectangle 2"/>
          <p:cNvSpPr>
            <a:spLocks noGrp="1" noRot="1" noChangeAspect="1" noChangeArrowheads="1" noTextEdit="1"/>
          </p:cNvSpPr>
          <p:nvPr>
            <p:ph type="sldImg"/>
          </p:nvPr>
        </p:nvSpPr>
        <p:spPr>
          <a:ln/>
        </p:spPr>
      </p:sp>
      <p:sp>
        <p:nvSpPr>
          <p:cNvPr id="23557"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71F544D2-ED2F-4E86-BA4E-67F809218305}" type="slidenum">
              <a:rPr lang="en-US" smtClean="0">
                <a:latin typeface="Arial" charset="0"/>
              </a:rPr>
              <a:pPr/>
              <a:t>10</a:t>
            </a:fld>
            <a:endParaRPr lang="en-US" smtClean="0">
              <a:latin typeface="Arial" charset="0"/>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83F8E2DF-7213-4A83-9A8E-71A30C8F626E}" type="slidenum">
              <a:rPr lang="en-US" smtClean="0">
                <a:latin typeface="Arial" charset="0"/>
              </a:rPr>
              <a:pPr/>
              <a:t>11</a:t>
            </a:fld>
            <a:endParaRPr lang="en-US" smtClean="0">
              <a:latin typeface="Arial"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C486F93F-73F5-4EEF-B436-BD2CDDEDFBF2}" type="slidenum">
              <a:rPr lang="en-US" smtClean="0">
                <a:latin typeface="Arial" charset="0"/>
              </a:rPr>
              <a:pPr/>
              <a:t>12</a:t>
            </a:fld>
            <a:endParaRPr lang="en-US" smtClean="0">
              <a:latin typeface="Arial"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FA6D3D7F-0611-48E5-B481-95B392F15DA8}" type="slidenum">
              <a:rPr lang="en-US" smtClean="0">
                <a:latin typeface="Arial" charset="0"/>
              </a:rPr>
              <a:pPr/>
              <a:t>13</a:t>
            </a:fld>
            <a:endParaRPr lang="en-US" smtClean="0">
              <a:latin typeface="Arial"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74F0EC5-3578-400F-AEC9-3ED0E7FC5F85}" type="slidenum">
              <a:rPr lang="en-US" smtClean="0">
                <a:latin typeface="Arial" charset="0"/>
              </a:rPr>
              <a:pPr/>
              <a:t>14</a:t>
            </a:fld>
            <a:endParaRPr lang="en-US" smtClean="0">
              <a:latin typeface="Arial"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9047CE2E-0D74-4814-9603-F5D76309B484}" type="slidenum">
              <a:rPr lang="en-US" smtClean="0">
                <a:latin typeface="Arial" charset="0"/>
              </a:rPr>
              <a:pPr/>
              <a:t>15</a:t>
            </a:fld>
            <a:endParaRPr lang="en-US" smtClean="0">
              <a:latin typeface="Arial"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F6D915AF-D8A0-448E-A666-B840BCD88E8D}" type="slidenum">
              <a:rPr lang="en-US" smtClean="0">
                <a:latin typeface="Arial" charset="0"/>
              </a:rPr>
              <a:pPr/>
              <a:t>16</a:t>
            </a:fld>
            <a:endParaRPr lang="en-US" smtClean="0">
              <a:latin typeface="Arial" charset="0"/>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179C37E-5874-43A7-894D-FBA1AC159AB8}" type="slidenum">
              <a:rPr lang="en-US" smtClean="0">
                <a:latin typeface="Arial" charset="0"/>
              </a:rPr>
              <a:pPr/>
              <a:t>17</a:t>
            </a:fld>
            <a:endParaRPr lang="en-US" smtClean="0">
              <a:latin typeface="Arial"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E5D15027-9138-47C0-BFA5-B21B7E16447D}" type="slidenum">
              <a:rPr lang="en-US" smtClean="0">
                <a:latin typeface="Arial" charset="0"/>
              </a:rPr>
              <a:pPr/>
              <a:t>18</a:t>
            </a:fld>
            <a:endParaRPr lang="en-US" smtClean="0">
              <a:latin typeface="Arial"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491B9E00-9F88-4926-AA02-128A3C13619C}" type="slidenum">
              <a:rPr lang="en-US" smtClean="0">
                <a:latin typeface="Arial" charset="0"/>
              </a:rPr>
              <a:pPr/>
              <a:t>19</a:t>
            </a:fld>
            <a:endParaRPr lang="en-US" smtClean="0">
              <a:latin typeface="Arial"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p>
            <a:fld id="{5A4A4BEF-5F02-452E-A7D1-C143BA9ED37A}" type="slidenum">
              <a:rPr lang="en-US" smtClean="0">
                <a:latin typeface="Arial" charset="0"/>
              </a:rPr>
              <a:pPr/>
              <a:t>2</a:t>
            </a:fld>
            <a:endParaRPr lang="en-US" smtClean="0">
              <a:latin typeface="Arial" charset="0"/>
            </a:endParaRPr>
          </a:p>
        </p:txBody>
      </p:sp>
      <p:sp>
        <p:nvSpPr>
          <p:cNvPr id="2457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03B10A9-8379-4144-A282-7547CD9E6076}" type="slidenum">
              <a:rPr lang="en-US" sz="1200"/>
              <a:pPr algn="r"/>
              <a:t>2</a:t>
            </a:fld>
            <a:endParaRPr lang="en-US" sz="1200"/>
          </a:p>
        </p:txBody>
      </p:sp>
      <p:sp>
        <p:nvSpPr>
          <p:cNvPr id="24580" name="Rectangle 2"/>
          <p:cNvSpPr>
            <a:spLocks noGrp="1" noRot="1" noChangeAspect="1" noChangeArrowheads="1" noTextEdit="1"/>
          </p:cNvSpPr>
          <p:nvPr>
            <p:ph type="sldImg"/>
          </p:nvPr>
        </p:nvSpPr>
        <p:spPr>
          <a:ln/>
        </p:spPr>
      </p:sp>
      <p:sp>
        <p:nvSpPr>
          <p:cNvPr id="24581"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E2AE9EF6-4405-4355-BF8E-7092A6FDE714}" type="slidenum">
              <a:rPr lang="en-US" smtClean="0">
                <a:latin typeface="Arial" charset="0"/>
              </a:rPr>
              <a:pPr/>
              <a:t>20</a:t>
            </a:fld>
            <a:endParaRPr lang="en-US" smtClean="0">
              <a:latin typeface="Arial"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29676B7C-C4D4-4113-AAEC-4ACEE3770EFF}" type="slidenum">
              <a:rPr lang="en-US" smtClean="0">
                <a:latin typeface="Arial" charset="0"/>
              </a:rPr>
              <a:pPr/>
              <a:t>3</a:t>
            </a:fld>
            <a:endParaRPr lang="en-US" smtClean="0">
              <a:latin typeface="Arial" charset="0"/>
            </a:endParaRPr>
          </a:p>
        </p:txBody>
      </p:sp>
      <p:sp>
        <p:nvSpPr>
          <p:cNvPr id="25603"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8F8204FE-BD0E-444B-A397-B5BCB7242FC9}" type="slidenum">
              <a:rPr lang="en-US" sz="1200"/>
              <a:pPr algn="r"/>
              <a:t>3</a:t>
            </a:fld>
            <a:endParaRPr lang="en-US" sz="1200"/>
          </a:p>
        </p:txBody>
      </p:sp>
      <p:sp>
        <p:nvSpPr>
          <p:cNvPr id="25604" name="Rectangle 2"/>
          <p:cNvSpPr>
            <a:spLocks noGrp="1" noRot="1" noChangeAspect="1" noChangeArrowheads="1" noTextEdit="1"/>
          </p:cNvSpPr>
          <p:nvPr>
            <p:ph type="sldImg"/>
          </p:nvPr>
        </p:nvSpPr>
        <p:spPr>
          <a:ln/>
        </p:spPr>
      </p:sp>
      <p:sp>
        <p:nvSpPr>
          <p:cNvPr id="25605"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DDF7E3FC-1F9B-4E0C-816A-5408F55BAA69}" type="slidenum">
              <a:rPr lang="en-US" smtClean="0">
                <a:latin typeface="Arial" charset="0"/>
              </a:rPr>
              <a:pPr/>
              <a:t>4</a:t>
            </a:fld>
            <a:endParaRPr lang="en-US" smtClean="0">
              <a:latin typeface="Arial" charset="0"/>
            </a:endParaRPr>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fld id="{B9AAB45F-609E-4965-A647-5EFA2D169DB3}" type="slidenum">
              <a:rPr lang="en-US" smtClean="0">
                <a:latin typeface="Arial" charset="0"/>
              </a:rPr>
              <a:pPr/>
              <a:t>5</a:t>
            </a:fld>
            <a:endParaRPr lang="en-US" smtClean="0">
              <a:latin typeface="Arial"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F9CC92BB-AB38-42F9-9467-FA3241611605}" type="slidenum">
              <a:rPr lang="en-US" smtClean="0">
                <a:latin typeface="Arial" charset="0"/>
              </a:rPr>
              <a:pPr/>
              <a:t>6</a:t>
            </a:fld>
            <a:endParaRPr lang="en-US" smtClean="0">
              <a:latin typeface="Arial" charset="0"/>
            </a:endParaRPr>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45A3ADA-D887-4DEC-8858-4F80F59DC954}" type="slidenum">
              <a:rPr lang="en-US" smtClean="0">
                <a:latin typeface="Arial" charset="0"/>
              </a:rPr>
              <a:pPr/>
              <a:t>7</a:t>
            </a:fld>
            <a:endParaRPr lang="en-US" smtClean="0">
              <a:latin typeface="Arial"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148FBD1-1BB7-4516-BAB2-25470475F449}" type="slidenum">
              <a:rPr lang="en-US" smtClean="0">
                <a:latin typeface="Arial" charset="0"/>
              </a:rPr>
              <a:pPr/>
              <a:t>8</a:t>
            </a:fld>
            <a:endParaRPr lang="en-US" smtClean="0">
              <a:latin typeface="Arial"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35D84A7F-315D-4F5B-B7FA-6DD1EF2DCB97}" type="slidenum">
              <a:rPr lang="en-US" smtClean="0">
                <a:latin typeface="Arial" charset="0"/>
              </a:rPr>
              <a:pPr/>
              <a:t>9</a:t>
            </a:fld>
            <a:endParaRPr lang="en-US" smtClean="0">
              <a:latin typeface="Arial"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id-ID"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F2463C-2E6B-47B4-8F87-930F5F58805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2925B1-3EAE-4E7E-9C3C-4DDD160165C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5DCCBF9-C381-4E28-81EB-149D91C896E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781D11-F3F2-4E0B-A714-D623A520C33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55669A-E208-42A8-A11D-97140ED60E8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7FA6A0B-3B1A-4E50-A340-1D906AE5B5E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336AEEA-3A2A-4445-AD40-A3A916F1567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E2CFFA4-51BA-417A-B20A-556FE3AC1C4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F81DFDF-FEEC-453F-B128-8C522184105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0C68575-733A-4AAE-B946-441D47062F2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3A46C21-CB6C-4B0C-9C70-5705EC8E3C8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0B07F080-BF60-4628-93EE-E83056BEF1B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p:txBody>
          <a:bodyPr anchor="b" anchorCtr="1"/>
          <a:lstStyle/>
          <a:p>
            <a:pPr eaLnBrk="1" hangingPunct="1">
              <a:defRPr/>
            </a:pPr>
            <a:r>
              <a:rPr lang="id-ID" sz="4000" dirty="0" smtClean="0">
                <a:effectLst>
                  <a:outerShdw blurRad="38100" dist="38100" dir="2700000" algn="tl">
                    <a:srgbClr val="000000"/>
                  </a:outerShdw>
                </a:effectLst>
              </a:rPr>
              <a:t>DIKSI (</a:t>
            </a:r>
            <a:r>
              <a:rPr lang="en-US" sz="4000" dirty="0" smtClean="0">
                <a:effectLst>
                  <a:outerShdw blurRad="38100" dist="38100" dir="2700000" algn="tl">
                    <a:srgbClr val="000000"/>
                  </a:outerShdw>
                </a:effectLst>
              </a:rPr>
              <a:t>PILIHAN KATA</a:t>
            </a:r>
            <a:r>
              <a:rPr lang="id-ID" sz="4000" dirty="0" smtClean="0">
                <a:effectLst>
                  <a:outerShdw blurRad="38100" dist="38100" dir="2700000" algn="tl">
                    <a:srgbClr val="000000"/>
                  </a:outerShdw>
                </a:effectLst>
              </a:rPr>
              <a:t>)</a:t>
            </a:r>
            <a:r>
              <a:rPr lang="en-US" sz="3600" dirty="0" smtClean="0">
                <a:effectLst>
                  <a:outerShdw blurRad="38100" dist="38100" dir="2700000" algn="tl">
                    <a:srgbClr val="000000"/>
                  </a:outerShdw>
                </a:effectLst>
              </a:rPr>
              <a:t/>
            </a:r>
            <a:br>
              <a:rPr lang="en-US" sz="3600" dirty="0" smtClean="0">
                <a:effectLst>
                  <a:outerShdw blurRad="38100" dist="38100" dir="2700000" algn="tl">
                    <a:srgbClr val="000000"/>
                  </a:outerShdw>
                </a:effectLst>
              </a:rPr>
            </a:br>
            <a:endParaRPr lang="en-US" sz="3600" dirty="0" smtClean="0">
              <a:effectLst>
                <a:outerShdw blurRad="38100" dist="38100" dir="2700000" algn="tl">
                  <a:srgbClr val="000000"/>
                </a:outerShdw>
              </a:effectLst>
            </a:endParaRPr>
          </a:p>
        </p:txBody>
      </p:sp>
      <p:sp>
        <p:nvSpPr>
          <p:cNvPr id="2051" name="Subtitle 5"/>
          <p:cNvSpPr>
            <a:spLocks noGrp="1"/>
          </p:cNvSpPr>
          <p:nvPr>
            <p:ph type="subTitle" idx="1"/>
          </p:nvPr>
        </p:nvSpPr>
        <p:spPr/>
        <p:txBody>
          <a:bodyPr/>
          <a:lstStyle/>
          <a:p>
            <a:pPr eaLnBrk="1" hangingPunct="1"/>
            <a:r>
              <a:rPr lang="en-US" b="1" smtClean="0"/>
              <a:t> </a:t>
            </a:r>
            <a:endParaRPr lang="en-US"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800" decel="100000"/>
                                        <p:tgtEl>
                                          <p:spTgt spid="72706"/>
                                        </p:tgtEl>
                                      </p:cBhvr>
                                    </p:animEffect>
                                    <p:anim calcmode="lin" valueType="num">
                                      <p:cBhvr>
                                        <p:cTn id="8" dur="800" decel="100000" fill="hold"/>
                                        <p:tgtEl>
                                          <p:spTgt spid="72706"/>
                                        </p:tgtEl>
                                        <p:attrNameLst>
                                          <p:attrName>style.rotation</p:attrName>
                                        </p:attrNameLst>
                                      </p:cBhvr>
                                      <p:tavLst>
                                        <p:tav tm="0">
                                          <p:val>
                                            <p:fltVal val="-90"/>
                                          </p:val>
                                        </p:tav>
                                        <p:tav tm="100000">
                                          <p:val>
                                            <p:fltVal val="0"/>
                                          </p:val>
                                        </p:tav>
                                      </p:tavLst>
                                    </p:anim>
                                    <p:anim calcmode="lin" valueType="num">
                                      <p:cBhvr>
                                        <p:cTn id="9" dur="800" decel="100000" fill="hold"/>
                                        <p:tgtEl>
                                          <p:spTgt spid="72706"/>
                                        </p:tgtEl>
                                        <p:attrNameLst>
                                          <p:attrName>ppt_x</p:attrName>
                                        </p:attrNameLst>
                                      </p:cBhvr>
                                      <p:tavLst>
                                        <p:tav tm="0">
                                          <p:val>
                                            <p:strVal val="#ppt_x+0.4"/>
                                          </p:val>
                                        </p:tav>
                                        <p:tav tm="100000">
                                          <p:val>
                                            <p:strVal val="#ppt_x-0.05"/>
                                          </p:val>
                                        </p:tav>
                                      </p:tavLst>
                                    </p:anim>
                                    <p:anim calcmode="lin" valueType="num">
                                      <p:cBhvr>
                                        <p:cTn id="10" dur="800" decel="100000" fill="hold"/>
                                        <p:tgtEl>
                                          <p:spTgt spid="727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27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270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457200"/>
            <a:ext cx="8229600" cy="5897563"/>
          </a:xfrm>
        </p:spPr>
        <p:txBody>
          <a:bodyPr/>
          <a:lstStyle/>
          <a:p>
            <a:pPr eaLnBrk="1" hangingPunct="1"/>
            <a:r>
              <a:rPr lang="en-US" sz="2000" smtClean="0"/>
              <a:t>Kata slang. Kata-kata slang adalah kata-kata percakapan yang menjurus ke arah nonstandar yang disusun secara khas, seperti bahasa prokem atau bahasa gaul. Biasanya, muda-mudi selalu berusaha untuk menggunakan bahasa dengan cara-cara baru atau dengan</a:t>
            </a:r>
            <a:r>
              <a:rPr lang="en-US" sz="2000" i="1" smtClean="0"/>
              <a:t> </a:t>
            </a:r>
            <a:r>
              <a:rPr lang="en-US" sz="2000" smtClean="0"/>
              <a:t>arti baru, termasuk di dalamnya penggunaan akronim dari kata umum, misalnya </a:t>
            </a:r>
            <a:r>
              <a:rPr lang="en-US" sz="2000" i="1" smtClean="0"/>
              <a:t>benci </a:t>
            </a:r>
            <a:r>
              <a:rPr lang="en-US" sz="2000" smtClean="0"/>
              <a:t>menjadi </a:t>
            </a:r>
            <a:r>
              <a:rPr lang="en-US" sz="2000" i="1" smtClean="0"/>
              <a:t>benar-benar cinta. </a:t>
            </a:r>
            <a:r>
              <a:rPr lang="en-US" sz="2000" smtClean="0"/>
              <a:t>Kelemahan dari kata-kata slang ini adalah hanya sedikit yang bertahan lama dan kata-kata slang selalu menimbulkan ketidaksesuaian. Kata slang yang pada suatu waktu tumbuh secara populer atau </a:t>
            </a:r>
            <a:r>
              <a:rPr lang="en-US" sz="2000" i="1" smtClean="0"/>
              <a:t>trendi, </a:t>
            </a:r>
            <a:r>
              <a:rPr lang="en-US" sz="2000" smtClean="0"/>
              <a:t>di saat lain akan segera hilang dari peredaran. Kesegaran dan daya gunanya hanya terasa pada saat pertama kali kata itu digunakan.</a:t>
            </a:r>
          </a:p>
          <a:p>
            <a:pPr eaLnBrk="1" hangingPunct="1">
              <a:buFontTx/>
              <a:buNone/>
            </a:pPr>
            <a:endParaRPr lang="en-US" sz="2000" smtClean="0"/>
          </a:p>
          <a:p>
            <a:pPr eaLnBrk="1" hangingPunct="1"/>
            <a:r>
              <a:rPr lang="en-US" sz="2000" smtClean="0"/>
              <a:t>Idiom. Idiom adalah pola-pola bahasa (frase) yang menyimpang dari kaidah dan makna bahasa yang umum dan makna gabungannya tidak dapat diterangkan melalui makna kata pembentuknya. Contohnya, </a:t>
            </a:r>
            <a:r>
              <a:rPr lang="en-US" sz="2000" i="1" smtClean="0"/>
              <a:t>makan hati, banting tulang. </a:t>
            </a:r>
            <a:r>
              <a:rPr lang="en-US" sz="2000" smtClean="0"/>
              <a:t>Dalam hal ini yang harus diperhatikan pula adalah penggunaan kata depan yang dilekatkan secara idiomatis kepada kata kerja tertentu, seperti </a:t>
            </a:r>
            <a:r>
              <a:rPr lang="en-US" sz="2000" i="1" smtClean="0"/>
              <a:t>berharap akan, berbahaya bagi, selaras dengan, terdiri atas, waspada terhadap. </a:t>
            </a:r>
            <a:endParaRPr lang="en-US" sz="2000" smtClean="0"/>
          </a:p>
          <a:p>
            <a:pPr eaLnBrk="1" hangingPunct="1">
              <a:lnSpc>
                <a:spcPct val="90000"/>
              </a:lnSpc>
              <a:buFontTx/>
              <a:buNone/>
            </a:pPr>
            <a:endParaRPr lang="en-US" sz="200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1506">
                                            <p:txEl>
                                              <p:pRg st="0" end="0"/>
                                            </p:txEl>
                                          </p:spTgt>
                                        </p:tgtEl>
                                        <p:attrNameLst>
                                          <p:attrName>style.visibility</p:attrName>
                                        </p:attrNameLst>
                                      </p:cBhvr>
                                      <p:to>
                                        <p:strVal val="visible"/>
                                      </p:to>
                                    </p:set>
                                    <p:animEffect transition="in" filter="fade">
                                      <p:cBhvr>
                                        <p:cTn id="7" dur="1000"/>
                                        <p:tgtEl>
                                          <p:spTgt spid="21506">
                                            <p:txEl>
                                              <p:pRg st="0" end="0"/>
                                            </p:txEl>
                                          </p:spTgt>
                                        </p:tgtEl>
                                      </p:cBhvr>
                                    </p:animEffect>
                                    <p:anim calcmode="lin" valueType="num">
                                      <p:cBhvr>
                                        <p:cTn id="8" dur="1000" fill="hold"/>
                                        <p:tgtEl>
                                          <p:spTgt spid="2150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1506">
                                            <p:txEl>
                                              <p:pRg st="2" end="2"/>
                                            </p:txEl>
                                          </p:spTgt>
                                        </p:tgtEl>
                                        <p:attrNameLst>
                                          <p:attrName>style.visibility</p:attrName>
                                        </p:attrNameLst>
                                      </p:cBhvr>
                                      <p:to>
                                        <p:strVal val="visible"/>
                                      </p:to>
                                    </p:set>
                                    <p:animEffect transition="in" filter="fade">
                                      <p:cBhvr>
                                        <p:cTn id="14" dur="1000"/>
                                        <p:tgtEl>
                                          <p:spTgt spid="21506">
                                            <p:txEl>
                                              <p:pRg st="2" end="2"/>
                                            </p:txEl>
                                          </p:spTgt>
                                        </p:tgtEl>
                                      </p:cBhvr>
                                    </p:animEffect>
                                    <p:anim calcmode="lin" valueType="num">
                                      <p:cBhvr>
                                        <p:cTn id="15" dur="1000" fill="hold"/>
                                        <p:tgtEl>
                                          <p:spTgt spid="2150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150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subTitle" idx="1"/>
          </p:nvPr>
        </p:nvSpPr>
        <p:spPr>
          <a:xfrm>
            <a:off x="381000" y="381000"/>
            <a:ext cx="8229600" cy="6019800"/>
          </a:xfrm>
        </p:spPr>
        <p:txBody>
          <a:bodyPr/>
          <a:lstStyle/>
          <a:p>
            <a:pPr algn="just" eaLnBrk="1" hangingPunct="1">
              <a:defRPr/>
            </a:pPr>
            <a:r>
              <a:rPr lang="en-US" sz="2000" dirty="0" smtClean="0"/>
              <a:t>	</a:t>
            </a:r>
            <a:r>
              <a:rPr lang="en-US" sz="2000" dirty="0" err="1" smtClean="0"/>
              <a:t>Pilihan</a:t>
            </a:r>
            <a:r>
              <a:rPr lang="en-US" sz="2000" dirty="0" smtClean="0"/>
              <a:t> </a:t>
            </a:r>
            <a:r>
              <a:rPr lang="en-US" sz="2000" dirty="0" err="1" smtClean="0"/>
              <a:t>kata</a:t>
            </a:r>
            <a:r>
              <a:rPr lang="en-US" sz="2000" dirty="0" smtClean="0"/>
              <a:t> </a:t>
            </a:r>
            <a:r>
              <a:rPr lang="en-US" sz="2000" dirty="0" err="1" smtClean="0"/>
              <a:t>sangat</a:t>
            </a:r>
            <a:r>
              <a:rPr lang="en-US" sz="2000" dirty="0" smtClean="0"/>
              <a:t> </a:t>
            </a:r>
            <a:r>
              <a:rPr lang="en-US" sz="2000" dirty="0" err="1" smtClean="0"/>
              <a:t>berkaitan</a:t>
            </a:r>
            <a:r>
              <a:rPr lang="en-US" sz="2000" dirty="0" smtClean="0"/>
              <a:t> </a:t>
            </a:r>
            <a:r>
              <a:rPr lang="en-US" sz="2000" dirty="0" err="1" smtClean="0"/>
              <a:t>pada</a:t>
            </a:r>
            <a:r>
              <a:rPr lang="en-US" sz="2000" dirty="0" smtClean="0"/>
              <a:t> </a:t>
            </a:r>
            <a:r>
              <a:rPr lang="en-US" sz="2000" dirty="0" err="1" smtClean="0"/>
              <a:t>laras</a:t>
            </a:r>
            <a:r>
              <a:rPr lang="en-US" sz="2000" dirty="0" smtClean="0"/>
              <a:t> yang </a:t>
            </a:r>
            <a:r>
              <a:rPr lang="en-US" sz="2000" dirty="0" err="1" smtClean="0"/>
              <a:t>dipilih</a:t>
            </a:r>
            <a:r>
              <a:rPr lang="en-US" sz="2000" dirty="0" smtClean="0"/>
              <a:t> </a:t>
            </a:r>
            <a:r>
              <a:rPr lang="en-US" sz="2000" dirty="0" err="1" smtClean="0"/>
              <a:t>dan</a:t>
            </a:r>
            <a:r>
              <a:rPr lang="en-US" sz="2000" dirty="0" smtClean="0"/>
              <a:t> </a:t>
            </a:r>
            <a:r>
              <a:rPr lang="en-US" sz="2000" dirty="0" err="1" smtClean="0"/>
              <a:t>pada</a:t>
            </a:r>
            <a:r>
              <a:rPr lang="en-US" sz="2000" dirty="0" smtClean="0"/>
              <a:t> </a:t>
            </a:r>
            <a:r>
              <a:rPr lang="en-US" sz="2000" dirty="0" err="1" smtClean="0"/>
              <a:t>tujuan</a:t>
            </a:r>
            <a:r>
              <a:rPr lang="en-US" sz="2000" dirty="0" smtClean="0"/>
              <a:t> </a:t>
            </a:r>
            <a:r>
              <a:rPr lang="en-US" sz="2000" dirty="0" err="1" smtClean="0"/>
              <a:t>penulisan</a:t>
            </a:r>
            <a:r>
              <a:rPr lang="en-US" sz="2000" dirty="0" smtClean="0"/>
              <a:t>. </a:t>
            </a:r>
            <a:r>
              <a:rPr lang="en-US" sz="2000" dirty="0" err="1" smtClean="0"/>
              <a:t>Setiap</a:t>
            </a:r>
            <a:r>
              <a:rPr lang="en-US" sz="2000" dirty="0" smtClean="0"/>
              <a:t> </a:t>
            </a:r>
            <a:r>
              <a:rPr lang="en-US" sz="2000" dirty="0" err="1" smtClean="0"/>
              <a:t>kata</a:t>
            </a:r>
            <a:r>
              <a:rPr lang="en-US" sz="2000" dirty="0" smtClean="0"/>
              <a:t> </a:t>
            </a:r>
            <a:r>
              <a:rPr lang="en-US" sz="2000" dirty="0" err="1" smtClean="0"/>
              <a:t>memiliki</a:t>
            </a:r>
            <a:r>
              <a:rPr lang="en-US" sz="2000" dirty="0" smtClean="0"/>
              <a:t> </a:t>
            </a:r>
            <a:r>
              <a:rPr lang="en-US" sz="2000" dirty="0" err="1" smtClean="0"/>
              <a:t>medan</a:t>
            </a:r>
            <a:r>
              <a:rPr lang="en-US" sz="2000" dirty="0" smtClean="0"/>
              <a:t> </a:t>
            </a:r>
            <a:r>
              <a:rPr lang="en-US" sz="2000" dirty="0" err="1" smtClean="0"/>
              <a:t>makna</a:t>
            </a:r>
            <a:r>
              <a:rPr lang="en-US" sz="2000" dirty="0" smtClean="0"/>
              <a:t> </a:t>
            </a:r>
            <a:r>
              <a:rPr lang="en-US" sz="2000" dirty="0" err="1" smtClean="0"/>
              <a:t>dengan</a:t>
            </a:r>
            <a:r>
              <a:rPr lang="en-US" sz="2000" dirty="0" smtClean="0"/>
              <a:t> </a:t>
            </a:r>
            <a:r>
              <a:rPr lang="en-US" sz="2000" dirty="0" err="1" smtClean="0"/>
              <a:t>corak</a:t>
            </a:r>
            <a:r>
              <a:rPr lang="en-US" sz="2000" dirty="0" smtClean="0"/>
              <a:t>, </a:t>
            </a:r>
            <a:r>
              <a:rPr lang="en-US" sz="2000" dirty="0" err="1" smtClean="0"/>
              <a:t>nuansa</a:t>
            </a:r>
            <a:r>
              <a:rPr lang="en-US" sz="2000" dirty="0" smtClean="0"/>
              <a:t>, </a:t>
            </a:r>
            <a:r>
              <a:rPr lang="en-US" sz="2000" dirty="0" err="1" smtClean="0"/>
              <a:t>dan</a:t>
            </a:r>
            <a:r>
              <a:rPr lang="en-US" sz="2000" dirty="0" smtClean="0"/>
              <a:t> </a:t>
            </a:r>
            <a:r>
              <a:rPr lang="en-US" sz="2000" dirty="0" err="1" smtClean="0"/>
              <a:t>kekuatan</a:t>
            </a:r>
            <a:r>
              <a:rPr lang="en-US" sz="2000" dirty="0" smtClean="0"/>
              <a:t> yang </a:t>
            </a:r>
            <a:r>
              <a:rPr lang="en-US" sz="2000" dirty="0" err="1" smtClean="0"/>
              <a:t>berbeda-beda</a:t>
            </a:r>
            <a:r>
              <a:rPr lang="en-US" sz="2000" dirty="0" smtClean="0"/>
              <a:t>. </a:t>
            </a:r>
            <a:r>
              <a:rPr lang="en-US" sz="2000" dirty="0" err="1" smtClean="0"/>
              <a:t>Berhati­-hatilah</a:t>
            </a:r>
            <a:r>
              <a:rPr lang="en-US" sz="2000" dirty="0" smtClean="0"/>
              <a:t> </a:t>
            </a:r>
            <a:r>
              <a:rPr lang="en-US" sz="2000" dirty="0" err="1" smtClean="0"/>
              <a:t>dengan</a:t>
            </a:r>
            <a:r>
              <a:rPr lang="en-US" sz="2000" dirty="0" smtClean="0"/>
              <a:t> </a:t>
            </a:r>
            <a:r>
              <a:rPr lang="en-US" sz="2000" dirty="0" err="1" smtClean="0"/>
              <a:t>sinonim</a:t>
            </a:r>
            <a:r>
              <a:rPr lang="en-US" sz="2000" dirty="0" smtClean="0"/>
              <a:t> </a:t>
            </a:r>
            <a:r>
              <a:rPr lang="en-US" sz="2000" dirty="0" err="1" smtClean="0"/>
              <a:t>kata</a:t>
            </a:r>
            <a:r>
              <a:rPr lang="en-US" sz="2000" dirty="0" smtClean="0"/>
              <a:t> </a:t>
            </a:r>
            <a:r>
              <a:rPr lang="en-US" sz="2000" dirty="0" err="1" smtClean="0"/>
              <a:t>karena</a:t>
            </a:r>
            <a:r>
              <a:rPr lang="en-US" sz="2000" dirty="0" smtClean="0"/>
              <a:t> </a:t>
            </a:r>
            <a:r>
              <a:rPr lang="en-US" sz="2000" dirty="0" err="1" smtClean="0"/>
              <a:t>tjdak</a:t>
            </a:r>
            <a:r>
              <a:rPr lang="en-US" sz="2000" dirty="0" smtClean="0"/>
              <a:t> </a:t>
            </a:r>
            <a:r>
              <a:rPr lang="en-US" sz="2000" dirty="0" err="1" smtClean="0"/>
              <a:t>semua</a:t>
            </a:r>
            <a:r>
              <a:rPr lang="en-US" sz="2000" dirty="0" smtClean="0"/>
              <a:t> </a:t>
            </a:r>
            <a:r>
              <a:rPr lang="en-US" sz="2000" dirty="0" err="1" smtClean="0"/>
              <a:t>kata</a:t>
            </a:r>
            <a:r>
              <a:rPr lang="en-US" sz="2000" dirty="0" smtClean="0"/>
              <a:t> </a:t>
            </a:r>
            <a:r>
              <a:rPr lang="en-US" sz="2000" dirty="0" err="1" smtClean="0"/>
              <a:t>sama</a:t>
            </a:r>
            <a:r>
              <a:rPr lang="en-US" sz="2000" dirty="0" smtClean="0"/>
              <a:t> </a:t>
            </a:r>
            <a:r>
              <a:rPr lang="en-US" sz="2000" dirty="0" err="1" smtClean="0"/>
              <a:t>artinya</a:t>
            </a:r>
            <a:r>
              <a:rPr lang="en-US" sz="2000" dirty="0" smtClean="0"/>
              <a:t>, </a:t>
            </a:r>
            <a:r>
              <a:rPr lang="en-US" sz="2000" dirty="0" err="1" smtClean="0"/>
              <a:t>rneskipun</a:t>
            </a:r>
            <a:r>
              <a:rPr lang="en-US" sz="2000" dirty="0" smtClean="0"/>
              <a:t> </a:t>
            </a:r>
            <a:r>
              <a:rPr lang="en-US" sz="2000" dirty="0" err="1" smtClean="0"/>
              <a:t>mirip</a:t>
            </a:r>
            <a:r>
              <a:rPr lang="en-US" sz="2000" dirty="0" smtClean="0"/>
              <a:t>, </a:t>
            </a:r>
            <a:r>
              <a:rPr lang="en-US" sz="2000" dirty="0" err="1" smtClean="0"/>
              <a:t>misalnya</a:t>
            </a:r>
            <a:r>
              <a:rPr lang="en-US" sz="2000" dirty="0" smtClean="0"/>
              <a:t> </a:t>
            </a:r>
            <a:r>
              <a:rPr lang="en-US" sz="2000" i="1" dirty="0" err="1" smtClean="0"/>
              <a:t>gaji</a:t>
            </a:r>
            <a:r>
              <a:rPr lang="en-US" sz="2000" i="1" dirty="0" smtClean="0"/>
              <a:t>, </a:t>
            </a:r>
            <a:r>
              <a:rPr lang="en-US" sz="2000" i="1" dirty="0" err="1" smtClean="0"/>
              <a:t>upah</a:t>
            </a:r>
            <a:r>
              <a:rPr lang="en-US" sz="2000" i="1" dirty="0" smtClean="0"/>
              <a:t>, honor, </a:t>
            </a:r>
            <a:r>
              <a:rPr lang="en-US" sz="2000" i="1" dirty="0" err="1" smtClean="0"/>
              <a:t>bayaran</a:t>
            </a:r>
            <a:r>
              <a:rPr lang="en-US" sz="2000" i="1" dirty="0" smtClean="0"/>
              <a:t>. </a:t>
            </a:r>
            <a:r>
              <a:rPr lang="en-US" sz="2000" dirty="0" err="1" smtClean="0"/>
              <a:t>Jika</a:t>
            </a:r>
            <a:r>
              <a:rPr lang="en-US" sz="2000" dirty="0" smtClean="0"/>
              <a:t> </a:t>
            </a:r>
            <a:r>
              <a:rPr lang="en-US" sz="2000" dirty="0" err="1" smtClean="0"/>
              <a:t>jumlah</a:t>
            </a:r>
            <a:r>
              <a:rPr lang="en-US" sz="2000" dirty="0" smtClean="0"/>
              <a:t> </a:t>
            </a:r>
            <a:r>
              <a:rPr lang="en-US" sz="2000" dirty="0" err="1" smtClean="0"/>
              <a:t>kosakata</a:t>
            </a:r>
            <a:r>
              <a:rPr lang="en-US" sz="2000" dirty="0" smtClean="0"/>
              <a:t> </a:t>
            </a:r>
            <a:r>
              <a:rPr lang="en-US" sz="2000" dirty="0" err="1" smtClean="0"/>
              <a:t>seseorang</a:t>
            </a:r>
            <a:r>
              <a:rPr lang="en-US" sz="2000" dirty="0" smtClean="0"/>
              <a:t> </a:t>
            </a:r>
            <a:r>
              <a:rPr lang="en-US" sz="2000" dirty="0" err="1" smtClean="0"/>
              <a:t>berkembang</a:t>
            </a:r>
            <a:r>
              <a:rPr lang="en-US" sz="2000" dirty="0" smtClean="0"/>
              <a:t>, </a:t>
            </a:r>
            <a:r>
              <a:rPr lang="en-US" sz="2000" dirty="0" err="1" smtClean="0"/>
              <a:t>ia</a:t>
            </a:r>
            <a:r>
              <a:rPr lang="en-US" sz="2000" dirty="0" smtClean="0"/>
              <a:t> </a:t>
            </a:r>
            <a:r>
              <a:rPr lang="en-US" sz="2000" dirty="0" err="1" smtClean="0"/>
              <a:t>tidak</a:t>
            </a:r>
            <a:r>
              <a:rPr lang="en-US" sz="2000" dirty="0" smtClean="0"/>
              <a:t> </a:t>
            </a:r>
            <a:r>
              <a:rPr lang="en-US" sz="2000" dirty="0" err="1" smtClean="0"/>
              <a:t>akan</a:t>
            </a:r>
            <a:r>
              <a:rPr lang="en-US" sz="2000" dirty="0" smtClean="0"/>
              <a:t> </a:t>
            </a:r>
            <a:r>
              <a:rPr lang="en-US" sz="2000" dirty="0" err="1" smtClean="0"/>
              <a:t>mengalami</a:t>
            </a:r>
            <a:r>
              <a:rPr lang="en-US" sz="2000" dirty="0" smtClean="0"/>
              <a:t> </a:t>
            </a:r>
            <a:r>
              <a:rPr lang="en-US" sz="2000" dirty="0" err="1" smtClean="0"/>
              <a:t>kesulitan</a:t>
            </a:r>
            <a:r>
              <a:rPr lang="en-US" sz="2000" dirty="0" smtClean="0"/>
              <a:t> </a:t>
            </a:r>
            <a:r>
              <a:rPr lang="en-US" sz="2000" dirty="0" err="1" smtClean="0"/>
              <a:t>untuk</a:t>
            </a:r>
            <a:r>
              <a:rPr lang="en-US" sz="2000" dirty="0" smtClean="0"/>
              <a:t> </a:t>
            </a:r>
            <a:r>
              <a:rPr lang="en-US" sz="2000" dirty="0" err="1" smtClean="0"/>
              <a:t>memilih</a:t>
            </a:r>
            <a:r>
              <a:rPr lang="en-US" sz="2000" dirty="0" smtClean="0"/>
              <a:t> </a:t>
            </a:r>
            <a:r>
              <a:rPr lang="en-US" sz="2000" dirty="0" err="1" smtClean="0"/>
              <a:t>kata</a:t>
            </a:r>
            <a:r>
              <a:rPr lang="en-US" sz="2000" dirty="0" smtClean="0"/>
              <a:t> yang </a:t>
            </a:r>
            <a:r>
              <a:rPr lang="en-US" sz="2000" dirty="0" err="1" smtClean="0"/>
              <a:t>tepat</a:t>
            </a:r>
            <a:r>
              <a:rPr lang="en-US" sz="2000" dirty="0" smtClean="0"/>
              <a:t> </a:t>
            </a:r>
            <a:r>
              <a:rPr lang="en-US" sz="2000" dirty="0" err="1" smtClean="0"/>
              <a:t>bagi</a:t>
            </a:r>
            <a:r>
              <a:rPr lang="en-US" sz="2000" dirty="0" smtClean="0"/>
              <a:t> </a:t>
            </a:r>
            <a:r>
              <a:rPr lang="en-US" sz="2000" dirty="0" err="1" smtClean="0"/>
              <a:t>tulisannya</a:t>
            </a:r>
            <a:r>
              <a:rPr lang="en-US" sz="2000" dirty="0" smtClean="0"/>
              <a:t>. </a:t>
            </a:r>
          </a:p>
          <a:p>
            <a:pPr algn="just" eaLnBrk="1" hangingPunct="1">
              <a:defRPr/>
            </a:pPr>
            <a:r>
              <a:rPr lang="en-US" sz="2000" dirty="0" smtClean="0"/>
              <a:t>	</a:t>
            </a:r>
            <a:r>
              <a:rPr lang="en-US" sz="2000" dirty="0" err="1" smtClean="0"/>
              <a:t>Kamus</a:t>
            </a:r>
            <a:r>
              <a:rPr lang="en-US" sz="2000" dirty="0" smtClean="0"/>
              <a:t> </a:t>
            </a:r>
            <a:r>
              <a:rPr lang="en-US" sz="2000" dirty="0" err="1" smtClean="0"/>
              <a:t>umum</a:t>
            </a:r>
            <a:r>
              <a:rPr lang="en-US" sz="2000" dirty="0" smtClean="0"/>
              <a:t>, </a:t>
            </a:r>
            <a:r>
              <a:rPr lang="en-US" sz="2000" dirty="0" err="1" smtClean="0"/>
              <a:t>kamus</a:t>
            </a:r>
            <a:r>
              <a:rPr lang="en-US" sz="2000" dirty="0" smtClean="0"/>
              <a:t> </a:t>
            </a:r>
            <a:r>
              <a:rPr lang="en-US" sz="2000" dirty="0" err="1" smtClean="0"/>
              <a:t>sinonim</a:t>
            </a:r>
            <a:r>
              <a:rPr lang="en-US" sz="2000" dirty="0" smtClean="0"/>
              <a:t>, </a:t>
            </a:r>
            <a:r>
              <a:rPr lang="en-US" sz="2000" dirty="0" err="1" smtClean="0"/>
              <a:t>kamus</a:t>
            </a:r>
            <a:r>
              <a:rPr lang="en-US" sz="2000" dirty="0" smtClean="0"/>
              <a:t> </a:t>
            </a:r>
            <a:r>
              <a:rPr lang="en-US" sz="2000" dirty="0" err="1" smtClean="0"/>
              <a:t>bahasa</a:t>
            </a:r>
            <a:r>
              <a:rPr lang="en-US" sz="2000" dirty="0" smtClean="0"/>
              <a:t> </a:t>
            </a:r>
            <a:r>
              <a:rPr lang="en-US" sz="2000" dirty="0" err="1" smtClean="0"/>
              <a:t>asing</a:t>
            </a:r>
            <a:r>
              <a:rPr lang="en-US" sz="2000" dirty="0" smtClean="0"/>
              <a:t>, </a:t>
            </a:r>
            <a:r>
              <a:rPr lang="en-US" sz="2000" dirty="0" err="1" smtClean="0"/>
              <a:t>kamus</a:t>
            </a:r>
            <a:r>
              <a:rPr lang="en-US" sz="2000" dirty="0" smtClean="0"/>
              <a:t> </a:t>
            </a:r>
            <a:r>
              <a:rPr lang="en-US" sz="2000" dirty="0" err="1" smtClean="0"/>
              <a:t>tesaurus</a:t>
            </a:r>
            <a:r>
              <a:rPr lang="en-US" sz="2000" dirty="0" smtClean="0"/>
              <a:t> </a:t>
            </a:r>
            <a:r>
              <a:rPr lang="en-US" sz="2000" dirty="0" err="1" smtClean="0"/>
              <a:t>harus</a:t>
            </a:r>
            <a:r>
              <a:rPr lang="en-US" sz="2000" dirty="0" smtClean="0"/>
              <a:t> </a:t>
            </a:r>
            <a:r>
              <a:rPr lang="en-US" sz="2000" dirty="0" err="1" smtClean="0"/>
              <a:t>selalu</a:t>
            </a:r>
            <a:r>
              <a:rPr lang="en-US" sz="2000" dirty="0" smtClean="0"/>
              <a:t> </a:t>
            </a:r>
            <a:r>
              <a:rPr lang="en-US" sz="2000" dirty="0" err="1" smtClean="0"/>
              <a:t>tersedia</a:t>
            </a:r>
            <a:r>
              <a:rPr lang="en-US" sz="2000" dirty="0" smtClean="0"/>
              <a:t>. </a:t>
            </a:r>
            <a:r>
              <a:rPr lang="en-US" sz="2000" dirty="0" err="1" smtClean="0"/>
              <a:t>Kamus-kamus</a:t>
            </a:r>
            <a:r>
              <a:rPr lang="en-US" sz="2000" dirty="0" smtClean="0"/>
              <a:t> </a:t>
            </a:r>
            <a:r>
              <a:rPr lang="en-US" sz="2000" dirty="0" err="1" smtClean="0"/>
              <a:t>tersebut</a:t>
            </a:r>
            <a:r>
              <a:rPr lang="en-US" sz="2000" dirty="0" smtClean="0"/>
              <a:t> </a:t>
            </a:r>
            <a:r>
              <a:rPr lang="en-US" sz="2000" dirty="0" err="1" smtClean="0"/>
              <a:t>akan</a:t>
            </a:r>
            <a:r>
              <a:rPr lang="en-US" sz="2000" dirty="0" smtClean="0"/>
              <a:t> </a:t>
            </a:r>
            <a:r>
              <a:rPr lang="en-US" sz="2000" dirty="0" err="1" smtClean="0"/>
              <a:t>membantu</a:t>
            </a:r>
            <a:r>
              <a:rPr lang="en-US" sz="2000" dirty="0" smtClean="0"/>
              <a:t> </a:t>
            </a:r>
            <a:r>
              <a:rPr lang="en-US" sz="2000" dirty="0" err="1" smtClean="0"/>
              <a:t>kita</a:t>
            </a:r>
            <a:r>
              <a:rPr lang="en-US" sz="2000" dirty="0" smtClean="0"/>
              <a:t> </a:t>
            </a:r>
            <a:r>
              <a:rPr lang="en-US" sz="2000" dirty="0" err="1" smtClean="0"/>
              <a:t>untuk</a:t>
            </a:r>
            <a:r>
              <a:rPr lang="en-US" sz="2000" dirty="0" smtClean="0"/>
              <a:t> </a:t>
            </a:r>
            <a:r>
              <a:rPr lang="en-US" sz="2000" dirty="0" err="1" smtClean="0"/>
              <a:t>mengembangkan</a:t>
            </a:r>
            <a:r>
              <a:rPr lang="en-US" sz="2000" dirty="0" smtClean="0"/>
              <a:t> </a:t>
            </a:r>
            <a:r>
              <a:rPr lang="en-US" sz="2000" dirty="0" err="1" smtClean="0"/>
              <a:t>kekuatan</a:t>
            </a:r>
            <a:r>
              <a:rPr lang="en-US" sz="2000" dirty="0" smtClean="0"/>
              <a:t>, </a:t>
            </a:r>
            <a:r>
              <a:rPr lang="en-US" sz="2000" dirty="0" err="1" smtClean="0"/>
              <a:t>ketelitian</a:t>
            </a:r>
            <a:r>
              <a:rPr lang="en-US" sz="2000" dirty="0" smtClean="0"/>
              <a:t> </a:t>
            </a:r>
            <a:r>
              <a:rPr lang="en-US" sz="2000" dirty="0" err="1" smtClean="0"/>
              <a:t>memilih</a:t>
            </a:r>
            <a:r>
              <a:rPr lang="en-US" sz="2000" dirty="0" smtClean="0"/>
              <a:t>, </a:t>
            </a:r>
            <a:r>
              <a:rPr lang="en-US" sz="2000" dirty="0" err="1" smtClean="0"/>
              <a:t>dan</a:t>
            </a:r>
            <a:r>
              <a:rPr lang="en-US" sz="2000" dirty="0" smtClean="0"/>
              <a:t> </a:t>
            </a:r>
            <a:r>
              <a:rPr lang="en-US" sz="2000" dirty="0" err="1" smtClean="0"/>
              <a:t>ahli</a:t>
            </a:r>
            <a:r>
              <a:rPr lang="en-US" sz="2000" dirty="0" smtClean="0"/>
              <a:t> </a:t>
            </a:r>
            <a:r>
              <a:rPr lang="en-US" sz="2000" dirty="0" err="1" smtClean="0"/>
              <a:t>dalam</a:t>
            </a:r>
            <a:r>
              <a:rPr lang="en-US" sz="2000" dirty="0" smtClean="0"/>
              <a:t> </a:t>
            </a:r>
            <a:r>
              <a:rPr lang="en-US" sz="2000" dirty="0" err="1" smtClean="0"/>
              <a:t>memilih</a:t>
            </a:r>
            <a:r>
              <a:rPr lang="en-US" sz="2000" dirty="0" smtClean="0"/>
              <a:t> </a:t>
            </a:r>
            <a:r>
              <a:rPr lang="en-US" sz="2000" dirty="0" err="1" smtClean="0"/>
              <a:t>kata</a:t>
            </a:r>
            <a:r>
              <a:rPr lang="en-US" sz="2000" dirty="0" smtClean="0"/>
              <a:t> yang </a:t>
            </a:r>
            <a:r>
              <a:rPr lang="en-US" sz="2000" dirty="0" err="1" smtClean="0"/>
              <a:t>akan</a:t>
            </a:r>
            <a:r>
              <a:rPr lang="en-US" sz="2000" dirty="0" smtClean="0"/>
              <a:t> </a:t>
            </a:r>
            <a:r>
              <a:rPr lang="en-US" sz="2000" dirty="0" err="1" smtClean="0"/>
              <a:t>menghasilkan</a:t>
            </a:r>
            <a:r>
              <a:rPr lang="en-US" sz="2000" dirty="0" smtClean="0"/>
              <a:t> </a:t>
            </a:r>
            <a:r>
              <a:rPr lang="en-US" sz="2000" dirty="0" err="1" smtClean="0"/>
              <a:t>tulisan</a:t>
            </a:r>
            <a:r>
              <a:rPr lang="en-US" sz="2000" dirty="0" smtClean="0"/>
              <a:t> yang </a:t>
            </a:r>
            <a:r>
              <a:rPr lang="en-US" sz="2000" dirty="0" err="1" smtClean="0"/>
              <a:t>hidup</a:t>
            </a:r>
            <a:r>
              <a:rPr lang="en-US" sz="2000" dirty="0" smtClean="0"/>
              <a:t>. </a:t>
            </a:r>
          </a:p>
          <a:p>
            <a:pPr algn="just" eaLnBrk="1" hangingPunct="1">
              <a:defRPr/>
            </a:pPr>
            <a:r>
              <a:rPr lang="en-US" sz="2000" dirty="0" smtClean="0"/>
              <a:t>	</a:t>
            </a:r>
            <a:r>
              <a:rPr lang="en-US" sz="2000" dirty="0" err="1" smtClean="0"/>
              <a:t>Pada</a:t>
            </a:r>
            <a:r>
              <a:rPr lang="en-US" sz="2000" dirty="0" smtClean="0"/>
              <a:t> </a:t>
            </a:r>
            <a:r>
              <a:rPr lang="en-US" sz="2000" dirty="0" err="1" smtClean="0"/>
              <a:t>saat</a:t>
            </a:r>
            <a:r>
              <a:rPr lang="en-US" sz="2000" dirty="0" smtClean="0"/>
              <a:t> </a:t>
            </a:r>
            <a:r>
              <a:rPr lang="en-US" sz="2000" dirty="0" err="1" smtClean="0"/>
              <a:t>menulis</a:t>
            </a:r>
            <a:r>
              <a:rPr lang="en-US" sz="2000" dirty="0" smtClean="0"/>
              <a:t>, </a:t>
            </a:r>
            <a:r>
              <a:rPr lang="en-US" sz="2000" dirty="0" err="1" smtClean="0"/>
              <a:t>penulis</a:t>
            </a:r>
            <a:r>
              <a:rPr lang="en-US" sz="2000" dirty="0" smtClean="0"/>
              <a:t> </a:t>
            </a:r>
            <a:r>
              <a:rPr lang="en-US" sz="2000" dirty="0" err="1" smtClean="0"/>
              <a:t>harus</a:t>
            </a:r>
            <a:r>
              <a:rPr lang="en-US" sz="2000" dirty="0" smtClean="0"/>
              <a:t> </a:t>
            </a:r>
            <a:r>
              <a:rPr lang="en-US" sz="2000" dirty="0" err="1" smtClean="0"/>
              <a:t>berhati-hati</a:t>
            </a:r>
            <a:r>
              <a:rPr lang="en-US" sz="2000" dirty="0" smtClean="0"/>
              <a:t> </a:t>
            </a:r>
            <a:r>
              <a:rPr lang="en-US" sz="2000" dirty="0" err="1" smtClean="0"/>
              <a:t>terhadap</a:t>
            </a:r>
            <a:r>
              <a:rPr lang="en-US" sz="2000" dirty="0" smtClean="0"/>
              <a:t> </a:t>
            </a:r>
            <a:r>
              <a:rPr lang="en-US" sz="2000" dirty="0" err="1" smtClean="0"/>
              <a:t>kata-kata</a:t>
            </a:r>
            <a:r>
              <a:rPr lang="en-US" sz="2000" dirty="0" smtClean="0"/>
              <a:t> yang </a:t>
            </a:r>
            <a:r>
              <a:rPr lang="en-US" sz="2000" dirty="0" err="1" smtClean="0"/>
              <a:t>penulisannya</a:t>
            </a:r>
            <a:r>
              <a:rPr lang="en-US" sz="2000" dirty="0" smtClean="0"/>
              <a:t> </a:t>
            </a:r>
            <a:r>
              <a:rPr lang="en-US" sz="2000" dirty="0" err="1" smtClean="0"/>
              <a:t>mirip</a:t>
            </a:r>
            <a:r>
              <a:rPr lang="en-US" sz="2000" dirty="0" smtClean="0"/>
              <a:t>, </a:t>
            </a:r>
            <a:r>
              <a:rPr lang="en-US" sz="2000" dirty="0" err="1" smtClean="0"/>
              <a:t>namun</a:t>
            </a:r>
            <a:r>
              <a:rPr lang="en-US" sz="2000" dirty="0" smtClean="0"/>
              <a:t> </a:t>
            </a:r>
            <a:r>
              <a:rPr lang="en-US" sz="2000" dirty="0" err="1" smtClean="0"/>
              <a:t>memiliki</a:t>
            </a:r>
            <a:r>
              <a:rPr lang="en-US" sz="2000" dirty="0" smtClean="0"/>
              <a:t> </a:t>
            </a:r>
            <a:r>
              <a:rPr lang="en-US" sz="2000" dirty="0" err="1" smtClean="0"/>
              <a:t>arti</a:t>
            </a:r>
            <a:r>
              <a:rPr lang="en-US" sz="2000" dirty="0" smtClean="0"/>
              <a:t> yang </a:t>
            </a:r>
            <a:r>
              <a:rPr lang="en-US" sz="2000" dirty="0" err="1" smtClean="0"/>
              <a:t>sangat</a:t>
            </a:r>
            <a:r>
              <a:rPr lang="en-US" sz="2000" dirty="0" smtClean="0"/>
              <a:t> </a:t>
            </a:r>
            <a:r>
              <a:rPr lang="en-US" sz="2000" dirty="0" err="1" smtClean="0"/>
              <a:t>berbeda</a:t>
            </a:r>
            <a:r>
              <a:rPr lang="en-US" sz="2000" dirty="0" smtClean="0"/>
              <a:t>, </a:t>
            </a:r>
            <a:r>
              <a:rPr lang="en-US" sz="2000" dirty="0" err="1" smtClean="0"/>
              <a:t>misalnya</a:t>
            </a:r>
            <a:r>
              <a:rPr lang="en-US" sz="2000" dirty="0" smtClean="0"/>
              <a:t> </a:t>
            </a:r>
            <a:r>
              <a:rPr lang="en-US" sz="2000" i="1" dirty="0" err="1" smtClean="0"/>
              <a:t>gaji</a:t>
            </a:r>
            <a:r>
              <a:rPr lang="en-US" sz="2000" i="1" dirty="0" smtClean="0"/>
              <a:t> </a:t>
            </a:r>
            <a:r>
              <a:rPr lang="en-US" sz="2000" dirty="0" err="1" smtClean="0"/>
              <a:t>dan</a:t>
            </a:r>
            <a:r>
              <a:rPr lang="en-US" sz="2000" dirty="0" smtClean="0"/>
              <a:t> </a:t>
            </a:r>
            <a:r>
              <a:rPr lang="en-US" sz="2000" i="1" dirty="0" err="1" smtClean="0"/>
              <a:t>gajih</a:t>
            </a:r>
            <a:r>
              <a:rPr lang="en-US" sz="2000" i="1" dirty="0" smtClean="0"/>
              <a:t>; </a:t>
            </a:r>
            <a:r>
              <a:rPr lang="en-US" sz="2000" i="1" dirty="0" err="1" smtClean="0"/>
              <a:t>Kebayoran</a:t>
            </a:r>
            <a:r>
              <a:rPr lang="en-US" sz="2000" i="1" dirty="0" smtClean="0"/>
              <a:t> </a:t>
            </a:r>
            <a:r>
              <a:rPr lang="en-US" sz="2000" dirty="0" err="1" smtClean="0"/>
              <a:t>dan</a:t>
            </a:r>
            <a:r>
              <a:rPr lang="en-US" sz="2000" dirty="0" smtClean="0"/>
              <a:t> </a:t>
            </a:r>
            <a:r>
              <a:rPr lang="en-US" sz="2000" i="1" dirty="0" err="1" smtClean="0"/>
              <a:t>Kemayoran</a:t>
            </a:r>
            <a:r>
              <a:rPr lang="en-US" sz="2000" i="1" dirty="0" smtClean="0"/>
              <a:t>: </a:t>
            </a:r>
            <a:r>
              <a:rPr lang="en-US" sz="2000" i="1" dirty="0" err="1" smtClean="0"/>
              <a:t>timpa</a:t>
            </a:r>
            <a:r>
              <a:rPr lang="en-US" sz="2000" i="1" dirty="0" smtClean="0"/>
              <a:t> </a:t>
            </a:r>
            <a:r>
              <a:rPr lang="en-US" sz="2000" dirty="0" err="1" smtClean="0"/>
              <a:t>dan</a:t>
            </a:r>
            <a:r>
              <a:rPr lang="en-US" sz="2000" dirty="0" smtClean="0"/>
              <a:t> </a:t>
            </a:r>
            <a:r>
              <a:rPr lang="en-US" sz="2000" i="1" dirty="0" err="1" smtClean="0"/>
              <a:t>tempa</a:t>
            </a:r>
            <a:r>
              <a:rPr lang="en-US" sz="2000" i="1" dirty="0" smtClean="0"/>
              <a:t>. </a:t>
            </a:r>
            <a:r>
              <a:rPr lang="en-US" sz="2000" dirty="0" err="1" smtClean="0"/>
              <a:t>Sebaiknya</a:t>
            </a:r>
            <a:r>
              <a:rPr lang="en-US" sz="2000" dirty="0" smtClean="0"/>
              <a:t>, </a:t>
            </a:r>
            <a:r>
              <a:rPr lang="en-US" sz="2000" dirty="0" err="1" smtClean="0"/>
              <a:t>penulis</a:t>
            </a:r>
            <a:r>
              <a:rPr lang="en-US" sz="2000" dirty="0" smtClean="0"/>
              <a:t> </a:t>
            </a:r>
            <a:r>
              <a:rPr lang="en-US" sz="2000" dirty="0" err="1" smtClean="0"/>
              <a:t>memiliki</a:t>
            </a:r>
            <a:r>
              <a:rPr lang="en-US" sz="2000" dirty="0" smtClean="0"/>
              <a:t> </a:t>
            </a:r>
            <a:r>
              <a:rPr lang="en-US" sz="2000" dirty="0" err="1" smtClean="0"/>
              <a:t>pengetahuan</a:t>
            </a:r>
            <a:r>
              <a:rPr lang="en-US" sz="2000" dirty="0" smtClean="0"/>
              <a:t> </a:t>
            </a:r>
            <a:r>
              <a:rPr lang="en-US" sz="2000" dirty="0" err="1" smtClean="0"/>
              <a:t>mengenai</a:t>
            </a:r>
            <a:r>
              <a:rPr lang="en-US" sz="2000" dirty="0" smtClean="0"/>
              <a:t> </a:t>
            </a:r>
            <a:r>
              <a:rPr lang="en-US" sz="2000" dirty="0" err="1" smtClean="0"/>
              <a:t>kata-kata</a:t>
            </a:r>
            <a:r>
              <a:rPr lang="en-US" sz="2000" dirty="0" smtClean="0"/>
              <a:t> yang </a:t>
            </a:r>
            <a:r>
              <a:rPr lang="en-US" sz="2000" dirty="0" err="1" smtClean="0"/>
              <a:t>digunakan</a:t>
            </a:r>
            <a:r>
              <a:rPr lang="en-US" sz="2000" dirty="0" smtClean="0"/>
              <a:t> </a:t>
            </a:r>
            <a:r>
              <a:rPr lang="en-US" sz="2000" dirty="0" err="1" smtClean="0"/>
              <a:t>dalam</a:t>
            </a:r>
            <a:r>
              <a:rPr lang="en-US" sz="2000" dirty="0" smtClean="0"/>
              <a:t> </a:t>
            </a:r>
            <a:r>
              <a:rPr lang="en-US" sz="2000" dirty="0" err="1" smtClean="0"/>
              <a:t>ragam</a:t>
            </a:r>
            <a:r>
              <a:rPr lang="en-US" sz="2000" dirty="0" smtClean="0"/>
              <a:t> formal </a:t>
            </a:r>
            <a:r>
              <a:rPr lang="en-US" sz="2000" dirty="0" err="1" smtClean="0"/>
              <a:t>atau</a:t>
            </a:r>
            <a:r>
              <a:rPr lang="en-US" sz="2000" dirty="0" smtClean="0"/>
              <a:t> </a:t>
            </a:r>
            <a:r>
              <a:rPr lang="en-US" sz="2000" dirty="0" err="1" smtClean="0"/>
              <a:t>ragam</a:t>
            </a:r>
            <a:r>
              <a:rPr lang="en-US" sz="2000" dirty="0" smtClean="0"/>
              <a:t> </a:t>
            </a:r>
            <a:r>
              <a:rPr lang="en-US" sz="2000" dirty="0" err="1" smtClean="0"/>
              <a:t>nonformal</a:t>
            </a:r>
            <a:r>
              <a:rPr lang="en-US" sz="2000" dirty="0" smtClean="0"/>
              <a:t>, </a:t>
            </a:r>
            <a:r>
              <a:rPr lang="en-US" sz="2000" dirty="0" err="1" smtClean="0"/>
              <a:t>misalnya</a:t>
            </a:r>
            <a:r>
              <a:rPr lang="en-US" sz="2000" dirty="0" smtClean="0"/>
              <a:t> </a:t>
            </a:r>
            <a:r>
              <a:rPr lang="en-US" sz="2000" i="1" dirty="0" err="1" smtClean="0"/>
              <a:t>cuma</a:t>
            </a:r>
            <a:r>
              <a:rPr lang="en-US" sz="2000" i="1" dirty="0" smtClean="0"/>
              <a:t>, </a:t>
            </a:r>
            <a:r>
              <a:rPr lang="en-US" sz="2000" i="1" dirty="0" err="1" smtClean="0"/>
              <a:t>cuman</a:t>
            </a:r>
            <a:r>
              <a:rPr lang="en-US" sz="2000" i="1" dirty="0" smtClean="0"/>
              <a:t>, </a:t>
            </a:r>
            <a:r>
              <a:rPr lang="en-US" sz="2000" dirty="0" err="1" smtClean="0"/>
              <a:t>dan</a:t>
            </a:r>
            <a:r>
              <a:rPr lang="en-US" sz="2000" dirty="0" smtClean="0"/>
              <a:t> </a:t>
            </a:r>
            <a:r>
              <a:rPr lang="en-US" sz="2000" i="1" dirty="0" err="1" smtClean="0"/>
              <a:t>hanya</a:t>
            </a:r>
            <a:r>
              <a:rPr lang="en-US" sz="2000" i="1" dirty="0" smtClean="0"/>
              <a:t>; </a:t>
            </a:r>
            <a:r>
              <a:rPr lang="en-US" sz="2000" i="1" dirty="0" err="1" smtClean="0"/>
              <a:t>bikin</a:t>
            </a:r>
            <a:r>
              <a:rPr lang="en-US" sz="2000" i="1" dirty="0" smtClean="0"/>
              <a:t> </a:t>
            </a:r>
            <a:r>
              <a:rPr lang="en-US" sz="2000" dirty="0" err="1" smtClean="0"/>
              <a:t>dan</a:t>
            </a:r>
            <a:r>
              <a:rPr lang="en-US" sz="2000" dirty="0" smtClean="0"/>
              <a:t> </a:t>
            </a:r>
            <a:r>
              <a:rPr lang="en-US" sz="2000" i="1" dirty="0" err="1" smtClean="0"/>
              <a:t>buat</a:t>
            </a:r>
            <a:r>
              <a:rPr lang="en-US" sz="2000" i="1" dirty="0" smtClean="0"/>
              <a:t>; </a:t>
            </a:r>
            <a:r>
              <a:rPr lang="en-US" sz="2000" i="1" dirty="0" err="1" smtClean="0"/>
              <a:t>bisa</a:t>
            </a:r>
            <a:r>
              <a:rPr lang="en-US" sz="2000" i="1" dirty="0" smtClean="0"/>
              <a:t> </a:t>
            </a:r>
            <a:r>
              <a:rPr lang="en-US" sz="2000" dirty="0" err="1" smtClean="0"/>
              <a:t>dan</a:t>
            </a:r>
            <a:r>
              <a:rPr lang="en-US" sz="2000" dirty="0" smtClean="0"/>
              <a:t> </a:t>
            </a:r>
            <a:r>
              <a:rPr lang="en-US" sz="2000" i="1" dirty="0" err="1" smtClean="0"/>
              <a:t>dapat</a:t>
            </a:r>
            <a:r>
              <a:rPr lang="en-US" sz="2000" i="1" dirty="0" smtClean="0"/>
              <a:t>; </a:t>
            </a:r>
            <a:r>
              <a:rPr lang="en-US" sz="2000" i="1" dirty="0" err="1" smtClean="0"/>
              <a:t>koran</a:t>
            </a:r>
            <a:r>
              <a:rPr lang="en-US" sz="2000" i="1" dirty="0" smtClean="0"/>
              <a:t> </a:t>
            </a:r>
            <a:r>
              <a:rPr lang="en-US" sz="2000" dirty="0" err="1" smtClean="0"/>
              <a:t>dan</a:t>
            </a:r>
            <a:r>
              <a:rPr lang="en-US" sz="2000" dirty="0" smtClean="0"/>
              <a:t> </a:t>
            </a:r>
            <a:r>
              <a:rPr lang="en-US" sz="2000" i="1" dirty="0" err="1" smtClean="0"/>
              <a:t>surat</a:t>
            </a:r>
            <a:r>
              <a:rPr lang="en-US" sz="2000" i="1" dirty="0" smtClean="0"/>
              <a:t> </a:t>
            </a:r>
            <a:r>
              <a:rPr lang="en-US" sz="2000" i="1" dirty="0" err="1" smtClean="0"/>
              <a:t>kabar</a:t>
            </a:r>
            <a:r>
              <a:rPr lang="en-US" sz="2000" i="1" dirty="0" smtClean="0"/>
              <a:t>. </a:t>
            </a:r>
            <a:r>
              <a:rPr lang="en-US" sz="2000" dirty="0" err="1" smtClean="0"/>
              <a:t>Selain</a:t>
            </a:r>
            <a:r>
              <a:rPr lang="en-US" sz="2000" dirty="0" smtClean="0"/>
              <a:t> </a:t>
            </a:r>
            <a:r>
              <a:rPr lang="en-US" sz="2000" dirty="0" err="1" smtClean="0"/>
              <a:t>itu</a:t>
            </a:r>
            <a:r>
              <a:rPr lang="en-US" sz="2000" dirty="0" smtClean="0"/>
              <a:t>, </a:t>
            </a:r>
            <a:r>
              <a:rPr lang="en-US" sz="2000" dirty="0" err="1" smtClean="0"/>
              <a:t>berkaitan</a:t>
            </a:r>
            <a:r>
              <a:rPr lang="en-US" sz="2000" dirty="0" smtClean="0"/>
              <a:t> </a:t>
            </a:r>
            <a:r>
              <a:rPr lang="en-US" sz="2000" dirty="0" err="1" smtClean="0"/>
              <a:t>dengan</a:t>
            </a:r>
            <a:r>
              <a:rPr lang="en-US" sz="2000" dirty="0" smtClean="0"/>
              <a:t> </a:t>
            </a:r>
            <a:r>
              <a:rPr lang="en-US" sz="2000" dirty="0" err="1" smtClean="0"/>
              <a:t>laras</a:t>
            </a:r>
            <a:r>
              <a:rPr lang="en-US" sz="2000" dirty="0" smtClean="0"/>
              <a:t> </a:t>
            </a:r>
            <a:r>
              <a:rPr lang="en-US" sz="2000" dirty="0" err="1" smtClean="0"/>
              <a:t>ilmiah</a:t>
            </a:r>
            <a:r>
              <a:rPr lang="en-US" sz="2000" dirty="0" smtClean="0"/>
              <a:t> </a:t>
            </a:r>
            <a:r>
              <a:rPr lang="en-US" sz="2000" dirty="0" err="1" smtClean="0"/>
              <a:t>maupun</a:t>
            </a:r>
            <a:r>
              <a:rPr lang="en-US" sz="2000" dirty="0" smtClean="0"/>
              <a:t> </a:t>
            </a:r>
            <a:r>
              <a:rPr lang="en-US" sz="2000" dirty="0" err="1" smtClean="0"/>
              <a:t>ilmiah</a:t>
            </a:r>
            <a:r>
              <a:rPr lang="en-US" sz="2000" dirty="0" smtClean="0"/>
              <a:t> </a:t>
            </a:r>
            <a:r>
              <a:rPr lang="en-US" sz="2000" dirty="0" err="1" smtClean="0"/>
              <a:t>populer</a:t>
            </a:r>
            <a:r>
              <a:rPr lang="en-US" sz="2000" dirty="0" smtClean="0"/>
              <a:t>, </a:t>
            </a:r>
            <a:r>
              <a:rPr lang="en-US" sz="2000" dirty="0" err="1" smtClean="0"/>
              <a:t>penulis</a:t>
            </a:r>
            <a:r>
              <a:rPr lang="en-US" sz="2000" dirty="0" smtClean="0"/>
              <a:t> </a:t>
            </a:r>
            <a:r>
              <a:rPr lang="en-US" sz="2000" dirty="0" err="1" smtClean="0"/>
              <a:t>harus</a:t>
            </a:r>
            <a:r>
              <a:rPr lang="en-US" sz="2000" dirty="0" smtClean="0"/>
              <a:t> </a:t>
            </a:r>
            <a:r>
              <a:rPr lang="en-US" sz="2000" dirty="0" err="1" smtClean="0"/>
              <a:t>mengetahui</a:t>
            </a:r>
            <a:r>
              <a:rPr lang="en-US" sz="2000" dirty="0" smtClean="0"/>
              <a:t> </a:t>
            </a:r>
            <a:r>
              <a:rPr lang="en-US" sz="2000" dirty="0" err="1" smtClean="0"/>
              <a:t>kata</a:t>
            </a:r>
            <a:r>
              <a:rPr lang="en-US" sz="2000" dirty="0" smtClean="0"/>
              <a:t> yang </a:t>
            </a:r>
            <a:r>
              <a:rPr lang="en-US" sz="2000" dirty="0" err="1" smtClean="0"/>
              <a:t>menjadi</a:t>
            </a:r>
            <a:r>
              <a:rPr lang="en-US" sz="2000" dirty="0" smtClean="0"/>
              <a:t> </a:t>
            </a:r>
            <a:r>
              <a:rPr lang="en-US" sz="2000" dirty="0" err="1" smtClean="0"/>
              <a:t>istilah</a:t>
            </a:r>
            <a:r>
              <a:rPr lang="en-US" sz="2000" dirty="0" smtClean="0"/>
              <a:t> </a:t>
            </a:r>
            <a:r>
              <a:rPr lang="en-US" sz="2000" dirty="0" err="1" smtClean="0"/>
              <a:t>dan</a:t>
            </a:r>
            <a:r>
              <a:rPr lang="en-US" sz="2000" dirty="0" smtClean="0"/>
              <a:t> yang </a:t>
            </a:r>
            <a:r>
              <a:rPr lang="en-US" sz="2000" dirty="0" err="1" smtClean="0"/>
              <a:t>bukan</a:t>
            </a:r>
            <a:r>
              <a:rPr lang="en-US" sz="2000" dirty="0" smtClean="0"/>
              <a:t> </a:t>
            </a:r>
            <a:r>
              <a:rPr lang="en-US" sz="2000" dirty="0" err="1" smtClean="0"/>
              <a:t>istilah</a:t>
            </a:r>
            <a:r>
              <a:rPr lang="en-US" sz="2000" dirty="0" smtClean="0"/>
              <a:t>. </a:t>
            </a:r>
          </a:p>
          <a:p>
            <a:pPr marL="228600" indent="-228600" algn="just" eaLnBrk="1" hangingPunct="1">
              <a:tabLst>
                <a:tab pos="228600" algn="l"/>
              </a:tabLst>
              <a:defRPr/>
            </a:pPr>
            <a:endParaRPr lang="sv-SE" sz="2000" dirty="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3314">
                                            <p:txEl>
                                              <p:pRg st="0" end="0"/>
                                            </p:txEl>
                                          </p:spTgt>
                                        </p:tgtEl>
                                        <p:attrNameLst>
                                          <p:attrName>style.visibility</p:attrName>
                                        </p:attrNameLst>
                                      </p:cBhvr>
                                      <p:to>
                                        <p:strVal val="visible"/>
                                      </p:to>
                                    </p:set>
                                    <p:anim calcmode="lin" valueType="num">
                                      <p:cBhvr>
                                        <p:cTn id="7" dur="1000" fill="hold"/>
                                        <p:tgtEl>
                                          <p:spTgt spid="13314">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331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331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3314">
                                            <p:txEl>
                                              <p:pRg st="1" end="1"/>
                                            </p:txEl>
                                          </p:spTgt>
                                        </p:tgtEl>
                                        <p:attrNameLst>
                                          <p:attrName>style.visibility</p:attrName>
                                        </p:attrNameLst>
                                      </p:cBhvr>
                                      <p:to>
                                        <p:strVal val="visible"/>
                                      </p:to>
                                    </p:set>
                                    <p:anim calcmode="lin" valueType="num">
                                      <p:cBhvr>
                                        <p:cTn id="14" dur="1000" fill="hold"/>
                                        <p:tgtEl>
                                          <p:spTgt spid="13314">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331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331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3314">
                                            <p:txEl>
                                              <p:pRg st="2" end="2"/>
                                            </p:txEl>
                                          </p:spTgt>
                                        </p:tgtEl>
                                        <p:attrNameLst>
                                          <p:attrName>style.visibility</p:attrName>
                                        </p:attrNameLst>
                                      </p:cBhvr>
                                      <p:to>
                                        <p:strVal val="visible"/>
                                      </p:to>
                                    </p:set>
                                    <p:anim calcmode="lin" valueType="num">
                                      <p:cBhvr>
                                        <p:cTn id="21" dur="1000" fill="hold"/>
                                        <p:tgtEl>
                                          <p:spTgt spid="13314">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331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33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Title 4"/>
          <p:cNvSpPr>
            <a:spLocks noGrp="1"/>
          </p:cNvSpPr>
          <p:nvPr>
            <p:ph type="title"/>
          </p:nvPr>
        </p:nvSpPr>
        <p:spPr>
          <a:xfrm>
            <a:off x="533400" y="0"/>
            <a:ext cx="8153400" cy="990600"/>
          </a:xfrm>
        </p:spPr>
        <p:txBody>
          <a:bodyPr/>
          <a:lstStyle/>
          <a:p>
            <a:pPr algn="l" eaLnBrk="1" hangingPunct="1"/>
            <a:r>
              <a:rPr lang="en-US" sz="2000" smtClean="0">
                <a:solidFill>
                  <a:schemeClr val="tx1"/>
                </a:solidFill>
              </a:rPr>
              <a:t>Perhatikan perbedaan antara penyajian yang bersifat ilmiah dan yang bersifat ilmiah populer berikut ini. </a:t>
            </a:r>
            <a:br>
              <a:rPr lang="en-US" sz="2000" smtClean="0">
                <a:solidFill>
                  <a:schemeClr val="tx1"/>
                </a:solidFill>
              </a:rPr>
            </a:br>
            <a:endParaRPr lang="en-US" sz="2000" smtClean="0"/>
          </a:p>
        </p:txBody>
      </p:sp>
      <p:sp>
        <p:nvSpPr>
          <p:cNvPr id="3075" name="Rectangle 3"/>
          <p:cNvSpPr>
            <a:spLocks noGrp="1" noChangeArrowheads="1"/>
          </p:cNvSpPr>
          <p:nvPr>
            <p:ph sz="half" idx="1"/>
          </p:nvPr>
        </p:nvSpPr>
        <p:spPr/>
        <p:txBody>
          <a:bodyPr/>
          <a:lstStyle/>
          <a:p>
            <a:pPr algn="ctr" eaLnBrk="1" hangingPunct="1">
              <a:buFontTx/>
              <a:buNone/>
            </a:pPr>
            <a:r>
              <a:rPr lang="en-US" sz="2000" smtClean="0"/>
              <a:t>PERGANTIAN KELAMIN DAN CARA BETERNAK BELUT</a:t>
            </a:r>
          </a:p>
          <a:p>
            <a:pPr eaLnBrk="1" hangingPunct="1">
              <a:buFontTx/>
              <a:buNone/>
            </a:pPr>
            <a:r>
              <a:rPr lang="en-US" sz="2000" smtClean="0"/>
              <a:t> </a:t>
            </a:r>
          </a:p>
          <a:p>
            <a:pPr algn="just" eaLnBrk="1" hangingPunct="1">
              <a:buFontTx/>
              <a:buNone/>
            </a:pPr>
            <a:r>
              <a:rPr lang="en-US" sz="2000" smtClean="0"/>
              <a:t>Ikan belut mempunyai cara hidup</a:t>
            </a:r>
          </a:p>
          <a:p>
            <a:pPr algn="just" eaLnBrk="1" hangingPunct="1">
              <a:buFontTx/>
              <a:buNone/>
            </a:pPr>
            <a:r>
              <a:rPr lang="en-US" sz="2000" smtClean="0"/>
              <a:t>yang unik. Di awal kehidupannya, </a:t>
            </a:r>
          </a:p>
          <a:p>
            <a:pPr eaLnBrk="1" hangingPunct="1">
              <a:buFontTx/>
              <a:buNone/>
            </a:pPr>
            <a:r>
              <a:rPr lang="en-US" sz="2000" smtClean="0"/>
              <a:t>belut berkelamin betina. Jika </a:t>
            </a:r>
          </a:p>
          <a:p>
            <a:pPr algn="just" eaLnBrk="1" hangingPunct="1">
              <a:buFontTx/>
              <a:buNone/>
            </a:pPr>
            <a:r>
              <a:rPr lang="en-US" sz="2000" smtClean="0"/>
              <a:t>sudah berusia lebih tua, belut </a:t>
            </a:r>
          </a:p>
          <a:p>
            <a:pPr algn="just" eaLnBrk="1" hangingPunct="1">
              <a:buFontTx/>
              <a:buNone/>
            </a:pPr>
            <a:r>
              <a:rPr lang="en-US" sz="2000" smtClean="0"/>
              <a:t>akan berganti kelamin menjadi </a:t>
            </a:r>
          </a:p>
          <a:p>
            <a:pPr algn="just" eaLnBrk="1" hangingPunct="1">
              <a:buFontTx/>
              <a:buNone/>
            </a:pPr>
            <a:r>
              <a:rPr lang="en-US" sz="2000" smtClean="0"/>
              <a:t>jantan. Dalam tulisan be</a:t>
            </a:r>
            <a:r>
              <a:rPr lang="id-ID" sz="2000" smtClean="0"/>
              <a:t>r</a:t>
            </a:r>
            <a:r>
              <a:rPr lang="en-US" sz="2000" smtClean="0"/>
              <a:t>ikut ini, </a:t>
            </a:r>
          </a:p>
          <a:p>
            <a:pPr algn="just" eaLnBrk="1" hangingPunct="1">
              <a:buFontTx/>
              <a:buNone/>
            </a:pPr>
            <a:r>
              <a:rPr lang="en-US" sz="2000" smtClean="0"/>
              <a:t>akan dikemukakan tingkah laku </a:t>
            </a:r>
          </a:p>
          <a:p>
            <a:pPr algn="just" eaLnBrk="1" hangingPunct="1">
              <a:buFontTx/>
              <a:buNone/>
            </a:pPr>
            <a:r>
              <a:rPr lang="en-US" sz="2000" smtClean="0"/>
              <a:t>belut dalam perkawinan dan cara </a:t>
            </a:r>
          </a:p>
          <a:p>
            <a:pPr algn="just" eaLnBrk="1" hangingPunct="1">
              <a:buFontTx/>
              <a:buNone/>
            </a:pPr>
            <a:r>
              <a:rPr lang="en-US" sz="2000" smtClean="0"/>
              <a:t>beternak belut di kolam air tawar.</a:t>
            </a:r>
          </a:p>
        </p:txBody>
      </p:sp>
      <p:sp>
        <p:nvSpPr>
          <p:cNvPr id="13316" name="Content Placeholder 5"/>
          <p:cNvSpPr>
            <a:spLocks noGrp="1"/>
          </p:cNvSpPr>
          <p:nvPr>
            <p:ph sz="half" idx="2"/>
          </p:nvPr>
        </p:nvSpPr>
        <p:spPr>
          <a:xfrm>
            <a:off x="4572000" y="838200"/>
            <a:ext cx="4038600" cy="4525963"/>
          </a:xfrm>
        </p:spPr>
        <p:txBody>
          <a:bodyPr/>
          <a:lstStyle/>
          <a:p>
            <a:pPr eaLnBrk="1" hangingPunct="1">
              <a:buFontTx/>
              <a:buNone/>
            </a:pPr>
            <a:r>
              <a:rPr lang="en-US" sz="2000" smtClean="0"/>
              <a:t>SKANDAL SEKS KAUM BELUT</a:t>
            </a:r>
          </a:p>
          <a:p>
            <a:pPr eaLnBrk="1" hangingPunct="1">
              <a:buFontTx/>
              <a:buNone/>
            </a:pPr>
            <a:r>
              <a:rPr lang="en-US" sz="2000" smtClean="0"/>
              <a:t>Sebagai ikan buas yang suka ber-</a:t>
            </a:r>
          </a:p>
          <a:p>
            <a:pPr eaLnBrk="1" hangingPunct="1">
              <a:buFontTx/>
              <a:buNone/>
            </a:pPr>
            <a:r>
              <a:rPr lang="en-US" sz="2000" smtClean="0"/>
              <a:t>“lindung” dalam sarang penya-</a:t>
            </a:r>
          </a:p>
          <a:p>
            <a:pPr eaLnBrk="1" hangingPunct="1">
              <a:buFontTx/>
              <a:buNone/>
            </a:pPr>
            <a:r>
              <a:rPr lang="en-US" sz="2000" smtClean="0"/>
              <a:t>munnya, lindung atau belut me-</a:t>
            </a:r>
          </a:p>
          <a:p>
            <a:pPr eaLnBrk="1" hangingPunct="1">
              <a:buFontTx/>
              <a:buNone/>
            </a:pPr>
            <a:r>
              <a:rPr lang="en-US" sz="2000" smtClean="0"/>
              <a:t>narik perhatian karena “skan-</a:t>
            </a:r>
          </a:p>
          <a:p>
            <a:pPr eaLnBrk="1" hangingPunct="1">
              <a:buFontTx/>
              <a:buNone/>
            </a:pPr>
            <a:r>
              <a:rPr lang="en-US" sz="2000" smtClean="0"/>
              <a:t>dal seks”-nya. Kalau masih muda</a:t>
            </a:r>
          </a:p>
          <a:p>
            <a:pPr eaLnBrk="1" hangingPunct="1">
              <a:buFontTx/>
              <a:buNone/>
            </a:pPr>
            <a:r>
              <a:rPr lang="en-US" sz="2000" smtClean="0"/>
              <a:t>belut menikmati hidup sebagai </a:t>
            </a:r>
          </a:p>
          <a:p>
            <a:pPr eaLnBrk="1" hangingPunct="1">
              <a:buFontTx/>
              <a:buNone/>
            </a:pPr>
            <a:r>
              <a:rPr lang="en-US" sz="2000" smtClean="0"/>
              <a:t>juwita belut betina. Setelah tua</a:t>
            </a:r>
          </a:p>
          <a:p>
            <a:pPr eaLnBrk="1" hangingPunct="1">
              <a:buFontTx/>
              <a:buNone/>
            </a:pPr>
            <a:r>
              <a:rPr lang="en-US" sz="2000" smtClean="0"/>
              <a:t>mereka berganti kelamin menik-</a:t>
            </a:r>
          </a:p>
          <a:p>
            <a:pPr eaLnBrk="1" hangingPunct="1">
              <a:buFontTx/>
              <a:buNone/>
            </a:pPr>
            <a:r>
              <a:rPr lang="en-US" sz="2000" smtClean="0"/>
              <a:t>mati surga dunia untuk kedua kali</a:t>
            </a:r>
          </a:p>
          <a:p>
            <a:pPr eaLnBrk="1" hangingPunct="1">
              <a:buFontTx/>
              <a:buNone/>
            </a:pPr>
            <a:r>
              <a:rPr lang="en-US" sz="2000" smtClean="0"/>
              <a:t>sebagai Don Juan belut jantan. </a:t>
            </a:r>
          </a:p>
          <a:p>
            <a:pPr eaLnBrk="1" hangingPunct="1">
              <a:buFontTx/>
              <a:buNone/>
            </a:pPr>
            <a:r>
              <a:rPr lang="en-US" sz="2000" smtClean="0"/>
              <a:t>Tingkah lakunya yang aneh</a:t>
            </a:r>
          </a:p>
          <a:p>
            <a:pPr eaLnBrk="1" hangingPunct="1">
              <a:buFontTx/>
              <a:buNone/>
            </a:pPr>
            <a:r>
              <a:rPr lang="en-US" sz="2000" smtClean="0"/>
              <a:t>dalam perkawinan menarik untuk</a:t>
            </a:r>
          </a:p>
          <a:p>
            <a:pPr eaLnBrk="1" hangingPunct="1">
              <a:buFontTx/>
              <a:buNone/>
            </a:pPr>
            <a:r>
              <a:rPr lang="en-US" sz="2000" smtClean="0"/>
              <a:t>disimak, sekaligus juga</a:t>
            </a:r>
          </a:p>
          <a:p>
            <a:pPr eaLnBrk="1" hangingPunct="1">
              <a:buFontTx/>
              <a:buNone/>
            </a:pPr>
            <a:r>
              <a:rPr lang="en-US" sz="2000" smtClean="0"/>
              <a:t>pengetahuan bagaimana cara</a:t>
            </a:r>
          </a:p>
          <a:p>
            <a:pPr eaLnBrk="1" hangingPunct="1">
              <a:buFontTx/>
              <a:buNone/>
            </a:pPr>
            <a:r>
              <a:rPr lang="en-US" sz="2000" smtClean="0"/>
              <a:t>beternak belut di kolam air tawar. </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Effect transition="in" filter="fade">
                                      <p:cBhvr>
                                        <p:cTn id="35" dur="1000"/>
                                        <p:tgtEl>
                                          <p:spTgt spid="3075">
                                            <p:txEl>
                                              <p:pRg st="4" end="4"/>
                                            </p:txEl>
                                          </p:spTgt>
                                        </p:tgtEl>
                                      </p:cBhvr>
                                    </p:animEffect>
                                    <p:anim calcmode="lin" valueType="num">
                                      <p:cBhvr>
                                        <p:cTn id="36"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3075">
                                            <p:txEl>
                                              <p:pRg st="5" end="5"/>
                                            </p:txEl>
                                          </p:spTgt>
                                        </p:tgtEl>
                                        <p:attrNameLst>
                                          <p:attrName>style.visibility</p:attrName>
                                        </p:attrNameLst>
                                      </p:cBhvr>
                                      <p:to>
                                        <p:strVal val="visible"/>
                                      </p:to>
                                    </p:set>
                                    <p:animEffect transition="in" filter="fade">
                                      <p:cBhvr>
                                        <p:cTn id="42" dur="1000"/>
                                        <p:tgtEl>
                                          <p:spTgt spid="3075">
                                            <p:txEl>
                                              <p:pRg st="5" end="5"/>
                                            </p:txEl>
                                          </p:spTgt>
                                        </p:tgtEl>
                                      </p:cBhvr>
                                    </p:animEffect>
                                    <p:anim calcmode="lin" valueType="num">
                                      <p:cBhvr>
                                        <p:cTn id="43"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075">
                                            <p:txEl>
                                              <p:pRg st="6" end="6"/>
                                            </p:txEl>
                                          </p:spTgt>
                                        </p:tgtEl>
                                        <p:attrNameLst>
                                          <p:attrName>style.visibility</p:attrName>
                                        </p:attrNameLst>
                                      </p:cBhvr>
                                      <p:to>
                                        <p:strVal val="visible"/>
                                      </p:to>
                                    </p:set>
                                    <p:animEffect transition="in" filter="fade">
                                      <p:cBhvr>
                                        <p:cTn id="49" dur="1000"/>
                                        <p:tgtEl>
                                          <p:spTgt spid="3075">
                                            <p:txEl>
                                              <p:pRg st="6" end="6"/>
                                            </p:txEl>
                                          </p:spTgt>
                                        </p:tgtEl>
                                      </p:cBhvr>
                                    </p:animEffect>
                                    <p:anim calcmode="lin" valueType="num">
                                      <p:cBhvr>
                                        <p:cTn id="50"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07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grpId="0" nodeType="clickEffect">
                                  <p:stCondLst>
                                    <p:cond delay="0"/>
                                  </p:stCondLst>
                                  <p:childTnLst>
                                    <p:set>
                                      <p:cBhvr>
                                        <p:cTn id="55" dur="1" fill="hold">
                                          <p:stCondLst>
                                            <p:cond delay="0"/>
                                          </p:stCondLst>
                                        </p:cTn>
                                        <p:tgtEl>
                                          <p:spTgt spid="3075">
                                            <p:txEl>
                                              <p:pRg st="7" end="7"/>
                                            </p:txEl>
                                          </p:spTgt>
                                        </p:tgtEl>
                                        <p:attrNameLst>
                                          <p:attrName>style.visibility</p:attrName>
                                        </p:attrNameLst>
                                      </p:cBhvr>
                                      <p:to>
                                        <p:strVal val="visible"/>
                                      </p:to>
                                    </p:set>
                                    <p:animEffect transition="in" filter="fade">
                                      <p:cBhvr>
                                        <p:cTn id="56" dur="1000"/>
                                        <p:tgtEl>
                                          <p:spTgt spid="3075">
                                            <p:txEl>
                                              <p:pRg st="7" end="7"/>
                                            </p:txEl>
                                          </p:spTgt>
                                        </p:tgtEl>
                                      </p:cBhvr>
                                    </p:animEffect>
                                    <p:anim calcmode="lin" valueType="num">
                                      <p:cBhvr>
                                        <p:cTn id="57"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3075">
                                            <p:txEl>
                                              <p:pRg st="8" end="8"/>
                                            </p:txEl>
                                          </p:spTgt>
                                        </p:tgtEl>
                                        <p:attrNameLst>
                                          <p:attrName>style.visibility</p:attrName>
                                        </p:attrNameLst>
                                      </p:cBhvr>
                                      <p:to>
                                        <p:strVal val="visible"/>
                                      </p:to>
                                    </p:set>
                                    <p:animEffect transition="in" filter="fade">
                                      <p:cBhvr>
                                        <p:cTn id="63" dur="1000"/>
                                        <p:tgtEl>
                                          <p:spTgt spid="3075">
                                            <p:txEl>
                                              <p:pRg st="8" end="8"/>
                                            </p:txEl>
                                          </p:spTgt>
                                        </p:tgtEl>
                                      </p:cBhvr>
                                    </p:animEffect>
                                    <p:anim calcmode="lin" valueType="num">
                                      <p:cBhvr>
                                        <p:cTn id="64"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307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7" presetClass="entr" presetSubtype="0" fill="hold" grpId="0" nodeType="clickEffect">
                                  <p:stCondLst>
                                    <p:cond delay="0"/>
                                  </p:stCondLst>
                                  <p:childTnLst>
                                    <p:set>
                                      <p:cBhvr>
                                        <p:cTn id="69" dur="1" fill="hold">
                                          <p:stCondLst>
                                            <p:cond delay="0"/>
                                          </p:stCondLst>
                                        </p:cTn>
                                        <p:tgtEl>
                                          <p:spTgt spid="3075">
                                            <p:txEl>
                                              <p:pRg st="9" end="9"/>
                                            </p:txEl>
                                          </p:spTgt>
                                        </p:tgtEl>
                                        <p:attrNameLst>
                                          <p:attrName>style.visibility</p:attrName>
                                        </p:attrNameLst>
                                      </p:cBhvr>
                                      <p:to>
                                        <p:strVal val="visible"/>
                                      </p:to>
                                    </p:set>
                                    <p:animEffect transition="in" filter="fade">
                                      <p:cBhvr>
                                        <p:cTn id="70" dur="1000"/>
                                        <p:tgtEl>
                                          <p:spTgt spid="3075">
                                            <p:txEl>
                                              <p:pRg st="9" end="9"/>
                                            </p:txEl>
                                          </p:spTgt>
                                        </p:tgtEl>
                                      </p:cBhvr>
                                    </p:animEffect>
                                    <p:anim calcmode="lin" valueType="num">
                                      <p:cBhvr>
                                        <p:cTn id="71" dur="1000" fill="hold"/>
                                        <p:tgtEl>
                                          <p:spTgt spid="307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3075">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7" presetClass="entr" presetSubtype="0" fill="hold" grpId="0" nodeType="clickEffect">
                                  <p:stCondLst>
                                    <p:cond delay="0"/>
                                  </p:stCondLst>
                                  <p:childTnLst>
                                    <p:set>
                                      <p:cBhvr>
                                        <p:cTn id="76" dur="1" fill="hold">
                                          <p:stCondLst>
                                            <p:cond delay="0"/>
                                          </p:stCondLst>
                                        </p:cTn>
                                        <p:tgtEl>
                                          <p:spTgt spid="3075">
                                            <p:txEl>
                                              <p:pRg st="10" end="10"/>
                                            </p:txEl>
                                          </p:spTgt>
                                        </p:tgtEl>
                                        <p:attrNameLst>
                                          <p:attrName>style.visibility</p:attrName>
                                        </p:attrNameLst>
                                      </p:cBhvr>
                                      <p:to>
                                        <p:strVal val="visible"/>
                                      </p:to>
                                    </p:set>
                                    <p:animEffect transition="in" filter="fade">
                                      <p:cBhvr>
                                        <p:cTn id="77" dur="1000"/>
                                        <p:tgtEl>
                                          <p:spTgt spid="3075">
                                            <p:txEl>
                                              <p:pRg st="10" end="10"/>
                                            </p:txEl>
                                          </p:spTgt>
                                        </p:tgtEl>
                                      </p:cBhvr>
                                    </p:animEffect>
                                    <p:anim calcmode="lin" valueType="num">
                                      <p:cBhvr>
                                        <p:cTn id="78" dur="1000" fill="hold"/>
                                        <p:tgtEl>
                                          <p:spTgt spid="3075">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3075">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Title 9"/>
          <p:cNvSpPr>
            <a:spLocks noGrp="1"/>
          </p:cNvSpPr>
          <p:nvPr>
            <p:ph type="title"/>
          </p:nvPr>
        </p:nvSpPr>
        <p:spPr/>
        <p:txBody>
          <a:bodyPr/>
          <a:lstStyle/>
          <a:p>
            <a:pPr eaLnBrk="1" hangingPunct="1"/>
            <a:r>
              <a:rPr lang="en-US" smtClean="0">
                <a:solidFill>
                  <a:schemeClr val="tx1"/>
                </a:solidFill>
              </a:rPr>
              <a:t>GAS METHANE</a:t>
            </a:r>
            <a:endParaRPr lang="en-US" smtClean="0"/>
          </a:p>
        </p:txBody>
      </p:sp>
      <p:sp>
        <p:nvSpPr>
          <p:cNvPr id="4099" name="Rectangle 3"/>
          <p:cNvSpPr>
            <a:spLocks noGrp="1" noChangeArrowheads="1"/>
          </p:cNvSpPr>
          <p:nvPr>
            <p:ph idx="1"/>
          </p:nvPr>
        </p:nvSpPr>
        <p:spPr/>
        <p:txBody>
          <a:bodyPr/>
          <a:lstStyle/>
          <a:p>
            <a:pPr eaLnBrk="1" hangingPunct="1">
              <a:buFontTx/>
              <a:buNone/>
            </a:pPr>
            <a:r>
              <a:rPr lang="en-US" sz="2000" smtClean="0"/>
              <a:t>		Methane mumi merupakan gas yang tidak berwarna dan tidak berbau. Biasanya gas yang dihasilkan dengan proses pencemaran anaerob atau disebut sebagai biogas mengandung menthane antara 50 dan 70%. Biogas terbakar dengan nyala api berwama biru, dan mempunyai nilai panas berkisar kira-kira 500-700 Btu/ft³ jika biogas tersebut mengandung methane 50-70%. </a:t>
            </a:r>
          </a:p>
          <a:p>
            <a:pPr eaLnBrk="1" hangingPunct="1">
              <a:buFontTx/>
              <a:buNone/>
            </a:pPr>
            <a:r>
              <a:rPr lang="en-US" sz="2000" smtClean="0"/>
              <a:t>		Biogas itu dapat digunakan secara langsung sebagai gas pembakar untuk keperluan memasak, lampu penerangan, dan pendinginan, atau sebagai bahan bakar untuk menggerakkan mesin dengan perbandingan kompresi 8:1 atau lebih besar.</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stCondLst>
                                            <p:cond delay="0"/>
                                          </p:stCondLst>
                                        </p:cTn>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1000">
                                          <p:stCondLst>
                                            <p:cond delay="0"/>
                                          </p:stCondLst>
                                        </p:cTn>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Title 7"/>
          <p:cNvSpPr>
            <a:spLocks noGrp="1"/>
          </p:cNvSpPr>
          <p:nvPr>
            <p:ph type="title"/>
          </p:nvPr>
        </p:nvSpPr>
        <p:spPr>
          <a:xfrm>
            <a:off x="457200" y="-228600"/>
            <a:ext cx="8229600" cy="1417638"/>
          </a:xfrm>
        </p:spPr>
        <p:txBody>
          <a:bodyPr/>
          <a:lstStyle/>
          <a:p>
            <a:pPr eaLnBrk="1" hangingPunct="1"/>
            <a:r>
              <a:rPr lang="en-US" smtClean="0">
                <a:solidFill>
                  <a:schemeClr val="tx1"/>
                </a:solidFill>
              </a:rPr>
              <a:t>GAS METANA DAN CO2</a:t>
            </a:r>
            <a:endParaRPr lang="en-US" smtClean="0"/>
          </a:p>
        </p:txBody>
      </p:sp>
      <p:sp>
        <p:nvSpPr>
          <p:cNvPr id="15363" name="Rectangle 3"/>
          <p:cNvSpPr>
            <a:spLocks noGrp="1" noChangeArrowheads="1"/>
          </p:cNvSpPr>
          <p:nvPr>
            <p:ph idx="1"/>
          </p:nvPr>
        </p:nvSpPr>
        <p:spPr>
          <a:xfrm>
            <a:off x="457200" y="914400"/>
            <a:ext cx="8229600" cy="5211763"/>
          </a:xfrm>
        </p:spPr>
        <p:txBody>
          <a:bodyPr/>
          <a:lstStyle/>
          <a:p>
            <a:pPr eaLnBrk="1" hangingPunct="1">
              <a:buFontTx/>
              <a:buNone/>
            </a:pPr>
            <a:r>
              <a:rPr lang="en-US" sz="2000" smtClean="0"/>
              <a:t>		Untuk memperoleh gas bio dari kotoran manusia memang diperlukan teknologi tertentu, dalam hal ini meliputi peralatan berupa </a:t>
            </a:r>
            <a:r>
              <a:rPr lang="en-US" sz="2000" i="1" smtClean="0"/>
              <a:t>digester </a:t>
            </a:r>
            <a:r>
              <a:rPr lang="en-US" sz="2000" smtClean="0"/>
              <a:t>dan bak penampung limbah yang keduanya terbuat dari beton. </a:t>
            </a:r>
            <a:r>
              <a:rPr lang="en-US" sz="2000" i="1" smtClean="0"/>
              <a:t>Septic tank </a:t>
            </a:r>
            <a:r>
              <a:rPr lang="en-US" sz="2000" smtClean="0"/>
              <a:t>dari lubang wc tidak diperlukan lagi karena sudah digantikan tugasnya oleh </a:t>
            </a:r>
            <a:r>
              <a:rPr lang="en-US" sz="2000" i="1" smtClean="0"/>
              <a:t>digester </a:t>
            </a:r>
            <a:r>
              <a:rPr lang="en-US" sz="2000" smtClean="0"/>
              <a:t>yang sebetulnya </a:t>
            </a:r>
            <a:r>
              <a:rPr lang="en-US" sz="2000" i="1" smtClean="0"/>
              <a:t>septic tank </a:t>
            </a:r>
            <a:r>
              <a:rPr lang="en-US" sz="2000" smtClean="0"/>
              <a:t>juga. Hanya, bak berkapasitas ± 10m</a:t>
            </a:r>
            <a:r>
              <a:rPr lang="en-US" sz="2000" baseline="30000" smtClean="0"/>
              <a:t>3</a:t>
            </a:r>
            <a:r>
              <a:rPr lang="en-US" sz="2000" smtClean="0"/>
              <a:t> ini dirancang kedap udara. Maksudnya demi kelangsungan hidup bakteri anaerob yang tugasnya membusukkan kumpulan tinja di dalamnya (setidaknya ada 10 macam bakteri pembusuk). Ampasnya yang berupa kotoran “matang” dialirkan dengan sistem tertentu lewat saluran pelimpah menuju ke bak penampung limbah.</a:t>
            </a:r>
          </a:p>
          <a:p>
            <a:pPr eaLnBrk="1" hangingPunct="1">
              <a:buFontTx/>
              <a:buNone/>
            </a:pPr>
            <a:r>
              <a:rPr lang="en-US" sz="2000" smtClean="0"/>
              <a:t>		Proses pembusukan oleh bakteri itu menghasilkan 60% gas metana (CH</a:t>
            </a:r>
            <a:r>
              <a:rPr lang="en-US" sz="2000" baseline="-25000" smtClean="0"/>
              <a:t>4</a:t>
            </a:r>
            <a:r>
              <a:rPr lang="en-US" sz="2000" smtClean="0"/>
              <a:t>) dan 40% karbondioksida (C0</a:t>
            </a:r>
            <a:r>
              <a:rPr lang="en-US" sz="2000" baseline="-25000" smtClean="0"/>
              <a:t>2</a:t>
            </a:r>
            <a:r>
              <a:rPr lang="en-US" sz="2000" smtClean="0"/>
              <a:t>) yang daya bakarnya tidak terlalu kalah dengan gas alam ataupun gas butana (C</a:t>
            </a:r>
            <a:r>
              <a:rPr lang="en-US" sz="2000" baseline="-25000" smtClean="0"/>
              <a:t>4</a:t>
            </a:r>
            <a:r>
              <a:rPr lang="en-US" sz="2000" smtClean="0"/>
              <a:t>H</a:t>
            </a:r>
            <a:r>
              <a:rPr lang="en-US" sz="2000" baseline="-25000" smtClean="0"/>
              <a:t>10</a:t>
            </a:r>
            <a:r>
              <a:rPr lang="en-US" sz="2000" smtClean="0"/>
              <a:t>), yang sehari-hari dikenal para ibu sebagai elpiji. Daya bakar yang dicerminkan dengan nilai kalor (panas) - tiap 1 m</a:t>
            </a:r>
            <a:r>
              <a:rPr lang="en-US" sz="2000" baseline="30000" smtClean="0"/>
              <a:t>3</a:t>
            </a:r>
            <a:r>
              <a:rPr lang="en-US" sz="2000" smtClean="0"/>
              <a:t> gas bio ini setara dengan 0,4 kg elpiji. Efisiensi pembakaran keduanya pun hampir sama.</a:t>
            </a:r>
            <a:endParaRPr lang="en-US" sz="2000" b="1" i="1" smtClean="0"/>
          </a:p>
          <a:p>
            <a:pPr algn="just" eaLnBrk="1" hangingPunct="1">
              <a:buFont typeface="Symbol" pitchFamily="18" charset="2"/>
              <a:buChar char=""/>
            </a:pPr>
            <a:endParaRPr lang="en-US" sz="2000" b="1" i="1" smtClean="0"/>
          </a:p>
          <a:p>
            <a:pPr algn="just" eaLnBrk="1" hangingPunct="1">
              <a:buFont typeface="Symbol" pitchFamily="18" charset="2"/>
              <a:buChar char=""/>
            </a:pPr>
            <a:endParaRPr lang="en-US" sz="2000" b="1" smtClean="0"/>
          </a:p>
          <a:p>
            <a:pPr eaLnBrk="1" hangingPunct="1">
              <a:buFontTx/>
              <a:buNone/>
            </a:pPr>
            <a:endParaRPr lang="en-US" sz="2000" smtClean="0"/>
          </a:p>
        </p:txBody>
      </p:sp>
    </p:spTree>
  </p:cSld>
  <p:clrMapOvr>
    <a:masterClrMapping/>
  </p:clrMapOvr>
  <p:transition spd="slow">
    <p:blinds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l" eaLnBrk="1" hangingPunct="1">
              <a:defRPr/>
            </a:pPr>
            <a:r>
              <a:rPr lang="en-US" sz="2000" dirty="0" err="1" smtClean="0"/>
              <a:t>Berikut</a:t>
            </a:r>
            <a:r>
              <a:rPr lang="en-US" sz="2000" dirty="0" smtClean="0"/>
              <a:t> </a:t>
            </a:r>
            <a:r>
              <a:rPr lang="en-US" sz="2000" dirty="0" err="1" smtClean="0"/>
              <a:t>ini</a:t>
            </a:r>
            <a:r>
              <a:rPr lang="en-US" sz="2000" dirty="0" smtClean="0"/>
              <a:t> </a:t>
            </a:r>
            <a:r>
              <a:rPr lang="en-US" sz="2000" dirty="0" err="1" smtClean="0"/>
              <a:t>disajikan</a:t>
            </a:r>
            <a:r>
              <a:rPr lang="en-US" sz="2000" dirty="0" smtClean="0"/>
              <a:t> </a:t>
            </a:r>
            <a:r>
              <a:rPr lang="en-US" sz="2000" dirty="0" err="1" smtClean="0"/>
              <a:t>tabel</a:t>
            </a:r>
            <a:r>
              <a:rPr lang="en-US" sz="2000" dirty="0" smtClean="0"/>
              <a:t> </a:t>
            </a:r>
            <a:r>
              <a:rPr lang="en-US" sz="2000" dirty="0" err="1" smtClean="0"/>
              <a:t>berisikan</a:t>
            </a:r>
            <a:r>
              <a:rPr lang="en-US" sz="2000" dirty="0" smtClean="0"/>
              <a:t> </a:t>
            </a:r>
            <a:r>
              <a:rPr lang="en-US" sz="2000" dirty="0" err="1" smtClean="0"/>
              <a:t>beberapa</a:t>
            </a:r>
            <a:r>
              <a:rPr lang="en-US" sz="2000" dirty="0" smtClean="0"/>
              <a:t> </a:t>
            </a:r>
            <a:r>
              <a:rPr lang="en-US" sz="2000" dirty="0" err="1" smtClean="0"/>
              <a:t>kemungkinan</a:t>
            </a:r>
            <a:r>
              <a:rPr lang="en-US" sz="2000" dirty="0" smtClean="0"/>
              <a:t> </a:t>
            </a:r>
            <a:r>
              <a:rPr lang="en-US" sz="2000" dirty="0" err="1" smtClean="0"/>
              <a:t>dalam</a:t>
            </a:r>
            <a:r>
              <a:rPr lang="en-US" sz="2000" dirty="0" smtClean="0"/>
              <a:t> </a:t>
            </a:r>
            <a:r>
              <a:rPr lang="en-US" sz="2000" dirty="0" err="1" smtClean="0"/>
              <a:t>penggunaan</a:t>
            </a:r>
            <a:r>
              <a:rPr lang="en-US" sz="2000" dirty="0" smtClean="0"/>
              <a:t> </a:t>
            </a:r>
            <a:r>
              <a:rPr lang="en-US" sz="2000" dirty="0" err="1" smtClean="0"/>
              <a:t>kata</a:t>
            </a:r>
            <a:r>
              <a:rPr lang="en-US" sz="2000" dirty="0" smtClean="0"/>
              <a:t> yang </a:t>
            </a:r>
            <a:r>
              <a:rPr lang="en-US" sz="2000" dirty="0" err="1" smtClean="0"/>
              <a:t>salah</a:t>
            </a:r>
            <a:r>
              <a:rPr lang="en-US" sz="2000" dirty="0" smtClean="0"/>
              <a:t> </a:t>
            </a:r>
            <a:r>
              <a:rPr lang="en-US" sz="2000" dirty="0" err="1" smtClean="0"/>
              <a:t>dan</a:t>
            </a:r>
            <a:r>
              <a:rPr lang="en-US" sz="2000" dirty="0" smtClean="0"/>
              <a:t> </a:t>
            </a:r>
            <a:r>
              <a:rPr lang="en-US" sz="2000" dirty="0" err="1" smtClean="0"/>
              <a:t>benar</a:t>
            </a:r>
            <a:r>
              <a:rPr lang="en-US" sz="2000" dirty="0" smtClean="0"/>
              <a:t>,</a:t>
            </a:r>
            <a:r>
              <a:rPr lang="id-ID" sz="2000" dirty="0" smtClean="0"/>
              <a:t> serta </a:t>
            </a:r>
            <a:r>
              <a:rPr lang="en-US" sz="2000" dirty="0" smtClean="0"/>
              <a:t> </a:t>
            </a:r>
            <a:r>
              <a:rPr lang="en-US" sz="2000" dirty="0" err="1" smtClean="0"/>
              <a:t>lugas</a:t>
            </a:r>
            <a:r>
              <a:rPr lang="en-US" sz="2000" dirty="0" smtClean="0"/>
              <a:t> </a:t>
            </a:r>
            <a:r>
              <a:rPr lang="en-US" sz="2000" dirty="0" err="1" smtClean="0"/>
              <a:t>dan</a:t>
            </a:r>
            <a:r>
              <a:rPr lang="en-US" sz="2000" dirty="0" smtClean="0"/>
              <a:t> </a:t>
            </a:r>
            <a:r>
              <a:rPr lang="en-US" sz="2000" dirty="0" err="1" smtClean="0"/>
              <a:t>tidak</a:t>
            </a:r>
            <a:r>
              <a:rPr lang="en-US" sz="2000" dirty="0" smtClean="0"/>
              <a:t> </a:t>
            </a:r>
            <a:r>
              <a:rPr lang="en-US" sz="2000" dirty="0" err="1" smtClean="0"/>
              <a:t>lugas</a:t>
            </a:r>
            <a:r>
              <a:rPr lang="id-ID" sz="2000" dirty="0" smtClean="0"/>
              <a:t>.</a:t>
            </a:r>
            <a:r>
              <a:rPr lang="en-US" sz="2000" dirty="0" smtClean="0"/>
              <a:t/>
            </a:r>
            <a:br>
              <a:rPr lang="en-US" sz="2000" dirty="0" smtClean="0"/>
            </a:br>
            <a:endParaRPr lang="en-US" sz="2000" dirty="0" smtClean="0">
              <a:latin typeface="+mn-lt"/>
            </a:endParaRPr>
          </a:p>
        </p:txBody>
      </p:sp>
      <p:sp>
        <p:nvSpPr>
          <p:cNvPr id="16387" name="Text Placeholder 7"/>
          <p:cNvSpPr>
            <a:spLocks noGrp="1"/>
          </p:cNvSpPr>
          <p:nvPr>
            <p:ph type="body" idx="1"/>
          </p:nvPr>
        </p:nvSpPr>
        <p:spPr>
          <a:xfrm>
            <a:off x="457200" y="1219200"/>
            <a:ext cx="4038600" cy="533400"/>
          </a:xfrm>
        </p:spPr>
        <p:txBody>
          <a:bodyPr/>
          <a:lstStyle/>
          <a:p>
            <a:pPr algn="ctr" eaLnBrk="1" hangingPunct="1"/>
            <a:r>
              <a:rPr lang="en-US" smtClean="0"/>
              <a:t>SALAH</a:t>
            </a:r>
          </a:p>
        </p:txBody>
      </p:sp>
      <p:sp>
        <p:nvSpPr>
          <p:cNvPr id="16388" name="Content Placeholder 8"/>
          <p:cNvSpPr>
            <a:spLocks noGrp="1"/>
          </p:cNvSpPr>
          <p:nvPr>
            <p:ph sz="half" idx="2"/>
          </p:nvPr>
        </p:nvSpPr>
        <p:spPr>
          <a:xfrm>
            <a:off x="457200" y="1828800"/>
            <a:ext cx="4040188" cy="3951288"/>
          </a:xfrm>
        </p:spPr>
        <p:txBody>
          <a:bodyPr/>
          <a:lstStyle/>
          <a:p>
            <a:pPr eaLnBrk="1" hangingPunct="1"/>
            <a:r>
              <a:rPr lang="en-US" smtClean="0"/>
              <a:t>Sesuai</a:t>
            </a:r>
          </a:p>
          <a:p>
            <a:pPr eaLnBrk="1" hangingPunct="1"/>
            <a:r>
              <a:rPr lang="en-US" smtClean="0"/>
              <a:t>Terdiri </a:t>
            </a:r>
          </a:p>
          <a:p>
            <a:pPr eaLnBrk="1" hangingPunct="1"/>
            <a:endParaRPr lang="en-US" smtClean="0"/>
          </a:p>
          <a:p>
            <a:pPr eaLnBrk="1" hangingPunct="1"/>
            <a:r>
              <a:rPr lang="en-US" smtClean="0"/>
              <a:t>Berbeda dengan</a:t>
            </a:r>
          </a:p>
          <a:p>
            <a:pPr eaLnBrk="1" hangingPunct="1"/>
            <a:r>
              <a:rPr lang="en-US" smtClean="0"/>
              <a:t>Berhubung</a:t>
            </a:r>
          </a:p>
          <a:p>
            <a:pPr eaLnBrk="1" hangingPunct="1"/>
            <a:r>
              <a:rPr lang="en-US" smtClean="0"/>
              <a:t>Disebabkan karena</a:t>
            </a:r>
          </a:p>
          <a:p>
            <a:pPr eaLnBrk="1" hangingPunct="1"/>
            <a:r>
              <a:rPr lang="en-US" smtClean="0"/>
              <a:t>Tergantung dari</a:t>
            </a:r>
          </a:p>
          <a:p>
            <a:pPr eaLnBrk="1" hangingPunct="1"/>
            <a:r>
              <a:rPr lang="en-US" smtClean="0"/>
              <a:t>Tergantung kepada</a:t>
            </a:r>
          </a:p>
          <a:p>
            <a:pPr eaLnBrk="1" hangingPunct="1"/>
            <a:endParaRPr lang="en-US" smtClean="0"/>
          </a:p>
        </p:txBody>
      </p:sp>
      <p:sp>
        <p:nvSpPr>
          <p:cNvPr id="16389" name="Text Placeholder 9"/>
          <p:cNvSpPr>
            <a:spLocks noGrp="1"/>
          </p:cNvSpPr>
          <p:nvPr>
            <p:ph type="body" sz="quarter" idx="3"/>
          </p:nvPr>
        </p:nvSpPr>
        <p:spPr>
          <a:xfrm>
            <a:off x="4645025" y="1295400"/>
            <a:ext cx="4041775" cy="457200"/>
          </a:xfrm>
        </p:spPr>
        <p:txBody>
          <a:bodyPr/>
          <a:lstStyle/>
          <a:p>
            <a:pPr algn="ctr" eaLnBrk="1" hangingPunct="1"/>
            <a:r>
              <a:rPr lang="en-US" smtClean="0"/>
              <a:t>BENAR</a:t>
            </a:r>
          </a:p>
        </p:txBody>
      </p:sp>
      <p:sp>
        <p:nvSpPr>
          <p:cNvPr id="16390" name="Content Placeholder 10"/>
          <p:cNvSpPr>
            <a:spLocks noGrp="1"/>
          </p:cNvSpPr>
          <p:nvPr>
            <p:ph sz="quarter" idx="4"/>
          </p:nvPr>
        </p:nvSpPr>
        <p:spPr>
          <a:xfrm>
            <a:off x="4572000" y="1828800"/>
            <a:ext cx="4041775" cy="3951288"/>
          </a:xfrm>
        </p:spPr>
        <p:txBody>
          <a:bodyPr/>
          <a:lstStyle/>
          <a:p>
            <a:pPr eaLnBrk="1" hangingPunct="1"/>
            <a:r>
              <a:rPr lang="en-US" smtClean="0"/>
              <a:t>Sesuai dengan</a:t>
            </a:r>
          </a:p>
          <a:p>
            <a:pPr eaLnBrk="1" hangingPunct="1"/>
            <a:r>
              <a:rPr lang="en-US" smtClean="0"/>
              <a:t>Terdiri atas</a:t>
            </a:r>
          </a:p>
          <a:p>
            <a:pPr eaLnBrk="1" hangingPunct="1"/>
            <a:r>
              <a:rPr lang="en-US" smtClean="0"/>
              <a:t>Terdiri dari</a:t>
            </a:r>
          </a:p>
          <a:p>
            <a:pPr eaLnBrk="1" hangingPunct="1"/>
            <a:r>
              <a:rPr lang="en-US" smtClean="0"/>
              <a:t>Berbeda dari</a:t>
            </a:r>
          </a:p>
          <a:p>
            <a:pPr eaLnBrk="1" hangingPunct="1"/>
            <a:r>
              <a:rPr lang="en-US" smtClean="0"/>
              <a:t>Berhubung dengan</a:t>
            </a:r>
          </a:p>
          <a:p>
            <a:pPr eaLnBrk="1" hangingPunct="1"/>
            <a:r>
              <a:rPr lang="en-US" smtClean="0"/>
              <a:t>Disebabkan oleh</a:t>
            </a:r>
          </a:p>
          <a:p>
            <a:pPr eaLnBrk="1" hangingPunct="1"/>
            <a:r>
              <a:rPr lang="en-US" smtClean="0"/>
              <a:t>Bergantung pada</a:t>
            </a:r>
          </a:p>
          <a:p>
            <a:pPr eaLnBrk="1" hangingPunct="1"/>
            <a:r>
              <a:rPr lang="en-US" smtClean="0"/>
              <a:t>Tergantung akan</a:t>
            </a:r>
          </a:p>
          <a:p>
            <a:pPr eaLnBrk="1" hangingPunct="1"/>
            <a:endParaRPr lang="en-US" smtClean="0"/>
          </a:p>
        </p:txBody>
      </p:sp>
    </p:spTree>
  </p:cSld>
  <p:clrMapOvr>
    <a:masterClrMapping/>
  </p:clrMapOvr>
  <p:transition spd="slow">
    <p:blinds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r>
              <a:rPr lang="en-US" sz="2400" smtClean="0"/>
              <a:t>TIDAK LUGAS </a:t>
            </a:r>
            <a:r>
              <a:rPr lang="en-US" sz="2400" smtClean="0">
                <a:sym typeface="Wingdings" pitchFamily="2" charset="2"/>
              </a:rPr>
              <a:t>                                   LUGAS</a:t>
            </a:r>
            <a:endParaRPr lang="en-US" sz="2400" smtClean="0"/>
          </a:p>
        </p:txBody>
      </p:sp>
      <p:sp>
        <p:nvSpPr>
          <p:cNvPr id="17411" name="Rectangle 3"/>
          <p:cNvSpPr>
            <a:spLocks noGrp="1" noChangeArrowheads="1"/>
          </p:cNvSpPr>
          <p:nvPr>
            <p:ph sz="half" idx="1"/>
          </p:nvPr>
        </p:nvSpPr>
        <p:spPr/>
        <p:txBody>
          <a:bodyPr/>
          <a:lstStyle/>
          <a:p>
            <a:r>
              <a:rPr lang="en-US" sz="2000" smtClean="0"/>
              <a:t>Sepanjang pengetahuan saya</a:t>
            </a:r>
          </a:p>
          <a:p>
            <a:r>
              <a:rPr lang="en-US" sz="2000" smtClean="0"/>
              <a:t>Mengadakan pendekatan</a:t>
            </a:r>
          </a:p>
          <a:p>
            <a:r>
              <a:rPr lang="en-US" sz="2000" smtClean="0"/>
              <a:t>Setelah diberi penjelasan</a:t>
            </a:r>
          </a:p>
          <a:p>
            <a:r>
              <a:rPr lang="en-US" sz="2000" smtClean="0"/>
              <a:t>Melakukan pengrusakan terhadap</a:t>
            </a:r>
          </a:p>
          <a:p>
            <a:r>
              <a:rPr lang="en-US" sz="2000" smtClean="0"/>
              <a:t>Untuk memungkinkan kami memberi  penilaian</a:t>
            </a:r>
          </a:p>
          <a:p>
            <a:r>
              <a:rPr lang="en-US" sz="2000" smtClean="0"/>
              <a:t>Melakukan penilaian atas</a:t>
            </a:r>
          </a:p>
          <a:p>
            <a:pPr algn="just" eaLnBrk="1" hangingPunct="1">
              <a:buFont typeface="Symbol" pitchFamily="18" charset="2"/>
              <a:buNone/>
            </a:pPr>
            <a:endParaRPr lang="en-US" sz="2000" b="1" smtClean="0"/>
          </a:p>
          <a:p>
            <a:pPr algn="just" eaLnBrk="1" hangingPunct="1">
              <a:buFont typeface="Symbol" pitchFamily="18" charset="2"/>
              <a:buNone/>
            </a:pPr>
            <a:endParaRPr lang="en-US" sz="2000" b="1" smtClean="0"/>
          </a:p>
          <a:p>
            <a:pPr algn="just" eaLnBrk="1" hangingPunct="1">
              <a:buFont typeface="Symbol" pitchFamily="18" charset="2"/>
              <a:buChar char=""/>
            </a:pPr>
            <a:endParaRPr lang="en-US" sz="2000" b="1" smtClean="0"/>
          </a:p>
          <a:p>
            <a:pPr eaLnBrk="1" hangingPunct="1">
              <a:buFontTx/>
              <a:buNone/>
            </a:pPr>
            <a:endParaRPr lang="en-US" sz="2000" smtClean="0"/>
          </a:p>
        </p:txBody>
      </p:sp>
      <p:sp>
        <p:nvSpPr>
          <p:cNvPr id="17412" name="Content Placeholder 3"/>
          <p:cNvSpPr>
            <a:spLocks noGrp="1"/>
          </p:cNvSpPr>
          <p:nvPr>
            <p:ph sz="half" idx="2"/>
          </p:nvPr>
        </p:nvSpPr>
        <p:spPr/>
        <p:txBody>
          <a:bodyPr/>
          <a:lstStyle/>
          <a:p>
            <a:r>
              <a:rPr lang="en-US" sz="2000" smtClean="0"/>
              <a:t>Setahu saya</a:t>
            </a:r>
          </a:p>
          <a:p>
            <a:r>
              <a:rPr lang="en-US" sz="2000" smtClean="0"/>
              <a:t>Mendekati</a:t>
            </a:r>
          </a:p>
          <a:p>
            <a:r>
              <a:rPr lang="en-US" sz="2000" smtClean="0"/>
              <a:t>Setelah dijelaskan</a:t>
            </a:r>
          </a:p>
          <a:p>
            <a:r>
              <a:rPr lang="en-US" sz="2000" smtClean="0"/>
              <a:t>Merusak</a:t>
            </a:r>
          </a:p>
          <a:p>
            <a:pPr>
              <a:buFontTx/>
              <a:buNone/>
            </a:pPr>
            <a:endParaRPr lang="en-US" sz="2000" smtClean="0"/>
          </a:p>
          <a:p>
            <a:r>
              <a:rPr lang="en-US" sz="2000" smtClean="0"/>
              <a:t>Agar kami dapat menilai</a:t>
            </a:r>
          </a:p>
          <a:p>
            <a:pPr>
              <a:buFontTx/>
              <a:buNone/>
            </a:pPr>
            <a:endParaRPr lang="en-US" sz="2000" smtClean="0"/>
          </a:p>
          <a:p>
            <a:r>
              <a:rPr lang="en-US" sz="2000" smtClean="0"/>
              <a:t>Meneliti</a:t>
            </a:r>
          </a:p>
          <a:p>
            <a:endParaRPr lang="en-US" smtClean="0"/>
          </a:p>
        </p:txBody>
      </p:sp>
    </p:spTree>
  </p:cSld>
  <p:clrMapOvr>
    <a:masterClrMapping/>
  </p:clrMapOvr>
  <p:transition spd="slow">
    <p:blinds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Title 2"/>
          <p:cNvSpPr>
            <a:spLocks noGrp="1"/>
          </p:cNvSpPr>
          <p:nvPr>
            <p:ph type="title"/>
          </p:nvPr>
        </p:nvSpPr>
        <p:spPr>
          <a:xfrm>
            <a:off x="457200" y="274638"/>
            <a:ext cx="8229600" cy="639762"/>
          </a:xfrm>
        </p:spPr>
        <p:txBody>
          <a:bodyPr/>
          <a:lstStyle/>
          <a:p>
            <a:pPr algn="l"/>
            <a:r>
              <a:rPr lang="en-US" sz="2000" smtClean="0"/>
              <a:t>Berikut ini akan diuraikan beberapa contoh pemilihan kata.</a:t>
            </a:r>
            <a:br>
              <a:rPr lang="en-US" sz="2000" smtClean="0"/>
            </a:br>
            <a:endParaRPr lang="en-US" sz="2000" smtClean="0"/>
          </a:p>
        </p:txBody>
      </p:sp>
      <p:sp>
        <p:nvSpPr>
          <p:cNvPr id="18435" name="Rectangle 3"/>
          <p:cNvSpPr>
            <a:spLocks noGrp="1" noChangeArrowheads="1"/>
          </p:cNvSpPr>
          <p:nvPr>
            <p:ph idx="1"/>
          </p:nvPr>
        </p:nvSpPr>
        <p:spPr>
          <a:xfrm>
            <a:off x="457200" y="685800"/>
            <a:ext cx="8229600" cy="5440363"/>
          </a:xfrm>
        </p:spPr>
        <p:txBody>
          <a:bodyPr/>
          <a:lstStyle/>
          <a:p>
            <a:r>
              <a:rPr lang="en-US" sz="2000" smtClean="0"/>
              <a:t>Meskipun bersinomim, kata </a:t>
            </a:r>
            <a:r>
              <a:rPr lang="en-US" sz="2000" i="1" smtClean="0"/>
              <a:t>raya</a:t>
            </a:r>
            <a:r>
              <a:rPr lang="en-US" sz="2000" smtClean="0"/>
              <a:t>, </a:t>
            </a:r>
            <a:r>
              <a:rPr lang="en-US" sz="2000" i="1" smtClean="0"/>
              <a:t>besar</a:t>
            </a:r>
            <a:r>
              <a:rPr lang="en-US" sz="2000" smtClean="0"/>
              <a:t>, </a:t>
            </a:r>
            <a:r>
              <a:rPr lang="en-US" sz="2000" i="1" smtClean="0"/>
              <a:t>agung</a:t>
            </a:r>
            <a:r>
              <a:rPr lang="en-US" sz="2000" smtClean="0"/>
              <a:t>, dan </a:t>
            </a:r>
            <a:r>
              <a:rPr lang="en-US" sz="2000" i="1" smtClean="0"/>
              <a:t>akbar</a:t>
            </a:r>
            <a:r>
              <a:rPr lang="en-US" sz="2000" smtClean="0"/>
              <a:t> tidak dapat dipertukarkan.</a:t>
            </a:r>
          </a:p>
          <a:p>
            <a:pPr>
              <a:buFontTx/>
              <a:buNone/>
            </a:pPr>
            <a:r>
              <a:rPr lang="en-US" sz="2000" smtClean="0"/>
              <a:t>	Contoh: masjid raya, rumah besar, hakim agung, perhelatan akbar. </a:t>
            </a:r>
          </a:p>
          <a:p>
            <a:r>
              <a:rPr lang="en-US" sz="2000" smtClean="0"/>
              <a:t>Kata </a:t>
            </a:r>
            <a:r>
              <a:rPr lang="en-US" sz="2000" i="1" smtClean="0"/>
              <a:t>masing-masing</a:t>
            </a:r>
            <a:r>
              <a:rPr lang="en-US" sz="2000" smtClean="0"/>
              <a:t> dan </a:t>
            </a:r>
            <a:r>
              <a:rPr lang="en-US" sz="2000" i="1" smtClean="0"/>
              <a:t>tiap-tiap</a:t>
            </a:r>
            <a:r>
              <a:rPr lang="en-US" sz="2000" smtClean="0"/>
              <a:t> tidak sama dalam pemakaiannya. Kata </a:t>
            </a:r>
            <a:r>
              <a:rPr lang="en-US" sz="2000" i="1" smtClean="0"/>
              <a:t>masing-masing</a:t>
            </a:r>
            <a:r>
              <a:rPr lang="en-US" sz="2000" smtClean="0"/>
              <a:t> tidak boleh diikuti oleh kata benda, sedangkan kata </a:t>
            </a:r>
            <a:r>
              <a:rPr lang="en-US" sz="2000" i="1" smtClean="0"/>
              <a:t>tiap-tiap</a:t>
            </a:r>
            <a:r>
              <a:rPr lang="en-US" sz="2000" smtClean="0"/>
              <a:t> harus diikuti oleh kata benda.</a:t>
            </a:r>
          </a:p>
          <a:p>
            <a:pPr>
              <a:buFontTx/>
              <a:buNone/>
            </a:pPr>
            <a:r>
              <a:rPr lang="en-US" sz="2000" smtClean="0"/>
              <a:t>	Contoh:</a:t>
            </a:r>
          </a:p>
          <a:p>
            <a:pPr>
              <a:buFontTx/>
              <a:buNone/>
            </a:pPr>
            <a:r>
              <a:rPr lang="en-US" sz="2000" i="1" smtClean="0"/>
              <a:t>	Tiap-tiap</a:t>
            </a:r>
            <a:r>
              <a:rPr lang="en-US" sz="2000" smtClean="0"/>
              <a:t> kelompok terdiri atas sepuluh orang.</a:t>
            </a:r>
          </a:p>
          <a:p>
            <a:pPr>
              <a:buFontTx/>
              <a:buNone/>
            </a:pPr>
            <a:r>
              <a:rPr lang="en-US" sz="2000" i="1" smtClean="0"/>
              <a:t>	Masing-masing</a:t>
            </a:r>
            <a:r>
              <a:rPr lang="en-US" sz="2000" smtClean="0"/>
              <a:t> harus menyerahkan laporan penelitian. </a:t>
            </a:r>
          </a:p>
          <a:p>
            <a:r>
              <a:rPr lang="en-US" sz="2000" smtClean="0"/>
              <a:t>Pemakaian kata dan </a:t>
            </a:r>
            <a:r>
              <a:rPr lang="en-US" sz="2000" i="1" smtClean="0"/>
              <a:t>lain-lain </a:t>
            </a:r>
            <a:r>
              <a:rPr lang="en-US" sz="2000" smtClean="0"/>
              <a:t>harus dipertimbangkan secara cermat. Kata </a:t>
            </a:r>
            <a:r>
              <a:rPr lang="en-US" sz="2000" i="1" smtClean="0"/>
              <a:t>dan lain-lain</a:t>
            </a:r>
            <a:r>
              <a:rPr lang="en-US" sz="2000" smtClean="0"/>
              <a:t> sama kedudukannya dengan </a:t>
            </a:r>
            <a:r>
              <a:rPr lang="en-US" sz="2000" i="1" smtClean="0"/>
              <a:t>seperti</a:t>
            </a:r>
            <a:r>
              <a:rPr lang="en-US" sz="2000" smtClean="0"/>
              <a:t>, </a:t>
            </a:r>
            <a:r>
              <a:rPr lang="en-US" sz="2000" i="1" smtClean="0"/>
              <a:t>antara lain</a:t>
            </a:r>
            <a:r>
              <a:rPr lang="en-US" sz="2000" smtClean="0"/>
              <a:t>, dan </a:t>
            </a:r>
            <a:r>
              <a:rPr lang="en-US" sz="2000" i="1" smtClean="0"/>
              <a:t>misalnya</a:t>
            </a:r>
            <a:r>
              <a:rPr lang="en-US" sz="2000" smtClean="0"/>
              <a:t>.</a:t>
            </a:r>
          </a:p>
          <a:p>
            <a:r>
              <a:rPr lang="en-US" sz="2000" smtClean="0"/>
              <a:t>Contoh:</a:t>
            </a:r>
          </a:p>
          <a:p>
            <a:r>
              <a:rPr lang="en-US" sz="2000" smtClean="0"/>
              <a:t>Universitas Budi Luhur memiliki program studi </a:t>
            </a:r>
            <a:r>
              <a:rPr lang="en-US" sz="2000" i="1" smtClean="0"/>
              <a:t>seperti</a:t>
            </a:r>
            <a:r>
              <a:rPr lang="en-US" sz="2000" smtClean="0"/>
              <a:t> Komunikasi, Teknik Informatika, Sistem Informasi, Ekonomi Manajemen, Ekonomi Akuntansi, </a:t>
            </a:r>
            <a:r>
              <a:rPr lang="en-US" sz="2000" i="1" smtClean="0"/>
              <a:t>dan lain-lain</a:t>
            </a:r>
            <a:r>
              <a:rPr lang="en-US" sz="2000" smtClean="0"/>
              <a:t>. (salah)</a:t>
            </a:r>
          </a:p>
          <a:p>
            <a:pPr algn="just" eaLnBrk="1" hangingPunct="1">
              <a:buFont typeface="Symbol" pitchFamily="18" charset="2"/>
              <a:buNone/>
            </a:pPr>
            <a:endParaRPr lang="en-US" sz="2000" smtClean="0"/>
          </a:p>
          <a:p>
            <a:pPr algn="just" eaLnBrk="1" hangingPunct="1">
              <a:buFont typeface="Symbol" pitchFamily="18" charset="2"/>
              <a:buChar char=""/>
            </a:pPr>
            <a:endParaRPr lang="en-US" sz="2000" b="1" smtClean="0"/>
          </a:p>
          <a:p>
            <a:pPr eaLnBrk="1" hangingPunct="1">
              <a:buFontTx/>
              <a:buNone/>
            </a:pPr>
            <a:endParaRPr lang="en-US" sz="2000" smtClean="0"/>
          </a:p>
        </p:txBody>
      </p:sp>
    </p:spTree>
  </p:cSld>
  <p:clrMapOvr>
    <a:masterClrMapping/>
  </p:clrMapOvr>
  <p:transition spd="slow">
    <p:blinds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381000" y="304800"/>
            <a:ext cx="8382000" cy="5867400"/>
          </a:xfrm>
        </p:spPr>
        <p:txBody>
          <a:bodyPr/>
          <a:lstStyle/>
          <a:p>
            <a:pPr>
              <a:buFontTx/>
              <a:buNone/>
            </a:pPr>
            <a:r>
              <a:rPr lang="en-US" sz="2000" smtClean="0"/>
              <a:t> </a:t>
            </a:r>
          </a:p>
          <a:p>
            <a:r>
              <a:rPr lang="en-US" sz="2000" smtClean="0"/>
              <a:t>Pemakaian kata </a:t>
            </a:r>
            <a:r>
              <a:rPr lang="en-US" sz="2000" i="1" smtClean="0"/>
              <a:t>pukul</a:t>
            </a:r>
            <a:r>
              <a:rPr lang="en-US" sz="2000" smtClean="0"/>
              <a:t> dan </a:t>
            </a:r>
            <a:r>
              <a:rPr lang="en-US" sz="2000" i="1" smtClean="0"/>
              <a:t>jam </a:t>
            </a:r>
            <a:r>
              <a:rPr lang="en-US" sz="2000" smtClean="0"/>
              <a:t>harus dilakukan secara tepat. Kata </a:t>
            </a:r>
            <a:r>
              <a:rPr lang="en-US" sz="2000" i="1" smtClean="0"/>
              <a:t>pukul</a:t>
            </a:r>
            <a:r>
              <a:rPr lang="en-US" sz="2000" smtClean="0"/>
              <a:t> menunjukkan waktu, sedangkan kata </a:t>
            </a:r>
            <a:r>
              <a:rPr lang="en-US" sz="2000" i="1" smtClean="0"/>
              <a:t>jam</a:t>
            </a:r>
            <a:r>
              <a:rPr lang="en-US" sz="2000" smtClean="0"/>
              <a:t> menunjukkan jangka waktu. Contoh:</a:t>
            </a:r>
          </a:p>
          <a:p>
            <a:pPr>
              <a:buFontTx/>
              <a:buNone/>
            </a:pPr>
            <a:r>
              <a:rPr lang="en-US" sz="2000" smtClean="0"/>
              <a:t>	Perkulihan bahasa Indonesia berlangsung selama dua </a:t>
            </a:r>
            <a:r>
              <a:rPr lang="en-US" sz="2000" i="1" smtClean="0"/>
              <a:t>jam</a:t>
            </a:r>
            <a:r>
              <a:rPr lang="en-US" sz="2000" smtClean="0"/>
              <a:t>, yaitu dari </a:t>
            </a:r>
            <a:r>
              <a:rPr lang="en-US" sz="2000" i="1" smtClean="0"/>
              <a:t>pukul</a:t>
            </a:r>
            <a:r>
              <a:rPr lang="en-US" sz="2000" smtClean="0"/>
              <a:t> 08.00 s.d. 10.00. </a:t>
            </a:r>
          </a:p>
          <a:p>
            <a:r>
              <a:rPr lang="en-US" sz="2000" smtClean="0"/>
              <a:t>Kata </a:t>
            </a:r>
            <a:r>
              <a:rPr lang="en-US" sz="2000" i="1" smtClean="0"/>
              <a:t>sesuatu</a:t>
            </a:r>
            <a:r>
              <a:rPr lang="en-US" sz="2000" smtClean="0"/>
              <a:t> dan </a:t>
            </a:r>
            <a:r>
              <a:rPr lang="en-US" sz="2000" i="1" smtClean="0"/>
              <a:t>suatu</a:t>
            </a:r>
            <a:r>
              <a:rPr lang="en-US" sz="2000" smtClean="0"/>
              <a:t> tidak sama dalam pemakaiannya. Kata </a:t>
            </a:r>
            <a:r>
              <a:rPr lang="en-US" sz="2000" i="1" smtClean="0"/>
              <a:t>sesuatu</a:t>
            </a:r>
            <a:r>
              <a:rPr lang="en-US" sz="2000" smtClean="0"/>
              <a:t> tidak boleh diikuti oleh kata benda, sedangkan kata </a:t>
            </a:r>
            <a:r>
              <a:rPr lang="en-US" sz="2000" i="1" smtClean="0"/>
              <a:t>suatu</a:t>
            </a:r>
            <a:r>
              <a:rPr lang="en-US" sz="2000" smtClean="0"/>
              <a:t> harus diikuti oleh kata benda. Contoh:</a:t>
            </a:r>
          </a:p>
          <a:p>
            <a:pPr>
              <a:buFontTx/>
              <a:buNone/>
            </a:pPr>
            <a:r>
              <a:rPr lang="en-US" sz="2000" smtClean="0"/>
              <a:t>	Mereka datang tidak dengan tangan hampa, tetapi membawa </a:t>
            </a:r>
            <a:r>
              <a:rPr lang="en-US" sz="2000" i="1" smtClean="0"/>
              <a:t>sesuatu</a:t>
            </a:r>
            <a:r>
              <a:rPr lang="en-US" sz="2000" smtClean="0"/>
              <a:t>.</a:t>
            </a:r>
          </a:p>
          <a:p>
            <a:pPr>
              <a:buFontTx/>
              <a:buNone/>
            </a:pPr>
            <a:r>
              <a:rPr lang="en-US" sz="2000" smtClean="0"/>
              <a:t>	Mereka datang tidak dengan tangan hamba, tetapi membawa </a:t>
            </a:r>
            <a:r>
              <a:rPr lang="en-US" sz="2000" i="1" smtClean="0"/>
              <a:t>suatu</a:t>
            </a:r>
            <a:r>
              <a:rPr lang="en-US" sz="2000" smtClean="0"/>
              <a:t> bungkusan.</a:t>
            </a:r>
          </a:p>
          <a:p>
            <a:r>
              <a:rPr lang="en-US" sz="2000" smtClean="0"/>
              <a:t>Kata dari dan daripada tidak sama pemakaiannya. Kata </a:t>
            </a:r>
            <a:r>
              <a:rPr lang="en-US" sz="2000" i="1" smtClean="0"/>
              <a:t>dari</a:t>
            </a:r>
            <a:r>
              <a:rPr lang="en-US" sz="2000" smtClean="0"/>
              <a:t> dipakai untuk menunjukkan asal sesuatu, baik bahan maupun arah. Adapun kata </a:t>
            </a:r>
            <a:r>
              <a:rPr lang="en-US" sz="2000" i="1" smtClean="0"/>
              <a:t>daripada</a:t>
            </a:r>
            <a:r>
              <a:rPr lang="en-US" sz="2000" smtClean="0"/>
              <a:t> berfungsi membandingkan. Contoh:</a:t>
            </a:r>
          </a:p>
          <a:p>
            <a:pPr>
              <a:buFontTx/>
              <a:buNone/>
            </a:pPr>
            <a:r>
              <a:rPr lang="en-US" sz="2000" smtClean="0"/>
              <a:t>	Ia datang </a:t>
            </a:r>
            <a:r>
              <a:rPr lang="en-US" sz="2000" i="1" smtClean="0"/>
              <a:t>dari</a:t>
            </a:r>
            <a:r>
              <a:rPr lang="en-US" sz="2000" smtClean="0"/>
              <a:t> Bandung.</a:t>
            </a:r>
          </a:p>
          <a:p>
            <a:pPr>
              <a:buFontTx/>
              <a:buNone/>
            </a:pPr>
            <a:r>
              <a:rPr lang="en-US" sz="2000" smtClean="0"/>
              <a:t>	Cincin itu terbuat dari </a:t>
            </a:r>
            <a:r>
              <a:rPr lang="en-US" sz="2000" i="1" smtClean="0"/>
              <a:t>emas</a:t>
            </a:r>
            <a:r>
              <a:rPr lang="en-US" sz="2000" smtClean="0"/>
              <a:t> murni.</a:t>
            </a:r>
          </a:p>
          <a:p>
            <a:pPr>
              <a:buFontTx/>
              <a:buNone/>
            </a:pPr>
            <a:r>
              <a:rPr lang="en-US" sz="2000" smtClean="0"/>
              <a:t>	Indonesia lebih luas </a:t>
            </a:r>
            <a:r>
              <a:rPr lang="en-US" sz="2000" i="1" smtClean="0"/>
              <a:t>daripada</a:t>
            </a:r>
            <a:r>
              <a:rPr lang="en-US" sz="2000" smtClean="0"/>
              <a:t> Malaysia.</a:t>
            </a:r>
          </a:p>
        </p:txBody>
      </p:sp>
    </p:spTree>
  </p:cSld>
  <p:clrMapOvr>
    <a:masterClrMapping/>
  </p:clrMapOvr>
  <p:transition spd="slow">
    <p:blinds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381000" y="381000"/>
            <a:ext cx="8382000" cy="6096000"/>
          </a:xfrm>
        </p:spPr>
        <p:txBody>
          <a:bodyPr/>
          <a:lstStyle/>
          <a:p>
            <a:pPr>
              <a:buFontTx/>
              <a:buNone/>
            </a:pPr>
            <a:r>
              <a:rPr lang="en-US" sz="2000" smtClean="0"/>
              <a:t> </a:t>
            </a:r>
          </a:p>
          <a:p>
            <a:r>
              <a:rPr lang="en-US" sz="2000" smtClean="0"/>
              <a:t>Kata </a:t>
            </a:r>
            <a:r>
              <a:rPr lang="en-US" sz="2000" i="1" smtClean="0"/>
              <a:t>di mana </a:t>
            </a:r>
            <a:r>
              <a:rPr lang="en-US" sz="2000" smtClean="0"/>
              <a:t>tidak dapat dipakai dalam kalimat pernyataan. Kata </a:t>
            </a:r>
            <a:r>
              <a:rPr lang="en-US" sz="2000" i="1" smtClean="0"/>
              <a:t>di mana </a:t>
            </a:r>
            <a:r>
              <a:rPr lang="en-US" sz="2000" smtClean="0"/>
              <a:t>dalam kalimat pernyatan harus diubah menjadi </a:t>
            </a:r>
            <a:r>
              <a:rPr lang="en-US" sz="2000" i="1" smtClean="0"/>
              <a:t>yang</a:t>
            </a:r>
            <a:r>
              <a:rPr lang="en-US" sz="2000" smtClean="0"/>
              <a:t>, </a:t>
            </a:r>
            <a:r>
              <a:rPr lang="en-US" sz="2000" i="1" smtClean="0"/>
              <a:t>bahwa</a:t>
            </a:r>
            <a:r>
              <a:rPr lang="en-US" sz="2000" smtClean="0"/>
              <a:t>, </a:t>
            </a:r>
            <a:r>
              <a:rPr lang="en-US" sz="2000" i="1" smtClean="0"/>
              <a:t>tempat</a:t>
            </a:r>
            <a:r>
              <a:rPr lang="en-US" sz="2000" smtClean="0"/>
              <a:t>, dan sebagainya.</a:t>
            </a:r>
          </a:p>
          <a:p>
            <a:pPr>
              <a:buFontTx/>
              <a:buNone/>
            </a:pPr>
            <a:r>
              <a:rPr lang="en-US" sz="2000" smtClean="0"/>
              <a:t>	Contoh:</a:t>
            </a:r>
          </a:p>
          <a:p>
            <a:pPr>
              <a:buFontTx/>
              <a:buNone/>
            </a:pPr>
            <a:r>
              <a:rPr lang="en-US" sz="2000" smtClean="0"/>
              <a:t>	Akhirnya, saya kembali juga ke Bogor, kota </a:t>
            </a:r>
            <a:r>
              <a:rPr lang="en-US" sz="2000" i="1" smtClean="0"/>
              <a:t>di mana</a:t>
            </a:r>
            <a:r>
              <a:rPr lang="en-US" sz="2000" smtClean="0"/>
              <a:t> saya dilahirkan. (salah)</a:t>
            </a:r>
          </a:p>
          <a:p>
            <a:pPr>
              <a:buFontTx/>
              <a:buNone/>
            </a:pPr>
            <a:r>
              <a:rPr lang="en-US" sz="2000" i="1" smtClean="0"/>
              <a:t>	Di mana</a:t>
            </a:r>
            <a:r>
              <a:rPr lang="en-US" sz="2000" smtClean="0"/>
              <a:t> dia telah dinyatakan sebagai tersangka, itu saya ketahui dari Kapolsek Kebonjeruk. (salah)</a:t>
            </a:r>
          </a:p>
          <a:p>
            <a:pPr>
              <a:buFontTx/>
              <a:buNone/>
            </a:pPr>
            <a:r>
              <a:rPr lang="en-US" sz="2000" smtClean="0"/>
              <a:t>	Hingga saat ini, dia belum juga mengunjungi tempat </a:t>
            </a:r>
            <a:r>
              <a:rPr lang="en-US" sz="2000" i="1" smtClean="0"/>
              <a:t>di mana</a:t>
            </a:r>
            <a:r>
              <a:rPr lang="en-US" sz="2000" smtClean="0"/>
              <a:t> selalu menjadi impiannya. (salah)</a:t>
            </a:r>
          </a:p>
          <a:p>
            <a:pPr eaLnBrk="1" hangingPunct="1">
              <a:buFontTx/>
              <a:buNone/>
            </a:pPr>
            <a:endParaRPr lang="en-US" sz="200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1000">
                                          <p:stCondLst>
                                            <p:cond delay="0"/>
                                          </p:stCondLst>
                                        </p:cTn>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1" end="1"/>
                                            </p:txEl>
                                          </p:spTgt>
                                        </p:tgtEl>
                                        <p:attrNameLst>
                                          <p:attrName>style.visibility</p:attrName>
                                        </p:attrNameLst>
                                      </p:cBhvr>
                                      <p:to>
                                        <p:strVal val="visible"/>
                                      </p:to>
                                    </p:set>
                                    <p:animEffect transition="in" filter="fade">
                                      <p:cBhvr>
                                        <p:cTn id="12" dur="1000">
                                          <p:stCondLst>
                                            <p:cond delay="0"/>
                                          </p:stCondLst>
                                        </p:cTn>
                                        <p:tgtEl>
                                          <p:spTgt spid="102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243">
                                            <p:txEl>
                                              <p:pRg st="2" end="2"/>
                                            </p:txEl>
                                          </p:spTgt>
                                        </p:tgtEl>
                                        <p:attrNameLst>
                                          <p:attrName>style.visibility</p:attrName>
                                        </p:attrNameLst>
                                      </p:cBhvr>
                                      <p:to>
                                        <p:strVal val="visible"/>
                                      </p:to>
                                    </p:set>
                                    <p:animEffect transition="in" filter="fade">
                                      <p:cBhvr>
                                        <p:cTn id="17" dur="1000">
                                          <p:stCondLst>
                                            <p:cond delay="0"/>
                                          </p:stCondLst>
                                        </p:cTn>
                                        <p:tgtEl>
                                          <p:spTgt spid="102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243">
                                            <p:txEl>
                                              <p:pRg st="3" end="3"/>
                                            </p:txEl>
                                          </p:spTgt>
                                        </p:tgtEl>
                                        <p:attrNameLst>
                                          <p:attrName>style.visibility</p:attrName>
                                        </p:attrNameLst>
                                      </p:cBhvr>
                                      <p:to>
                                        <p:strVal val="visible"/>
                                      </p:to>
                                    </p:set>
                                    <p:animEffect transition="in" filter="fade">
                                      <p:cBhvr>
                                        <p:cTn id="22" dur="1000">
                                          <p:stCondLst>
                                            <p:cond delay="0"/>
                                          </p:stCondLst>
                                        </p:cTn>
                                        <p:tgtEl>
                                          <p:spTgt spid="102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243">
                                            <p:txEl>
                                              <p:pRg st="4" end="4"/>
                                            </p:txEl>
                                          </p:spTgt>
                                        </p:tgtEl>
                                        <p:attrNameLst>
                                          <p:attrName>style.visibility</p:attrName>
                                        </p:attrNameLst>
                                      </p:cBhvr>
                                      <p:to>
                                        <p:strVal val="visible"/>
                                      </p:to>
                                    </p:set>
                                    <p:animEffect transition="in" filter="fade">
                                      <p:cBhvr>
                                        <p:cTn id="27" dur="1000">
                                          <p:stCondLst>
                                            <p:cond delay="0"/>
                                          </p:stCondLst>
                                        </p:cTn>
                                        <p:tgtEl>
                                          <p:spTgt spid="102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243">
                                            <p:txEl>
                                              <p:pRg st="5" end="5"/>
                                            </p:txEl>
                                          </p:spTgt>
                                        </p:tgtEl>
                                        <p:attrNameLst>
                                          <p:attrName>style.visibility</p:attrName>
                                        </p:attrNameLst>
                                      </p:cBhvr>
                                      <p:to>
                                        <p:strVal val="visible"/>
                                      </p:to>
                                    </p:set>
                                    <p:animEffect transition="in" filter="fade">
                                      <p:cBhvr>
                                        <p:cTn id="32" dur="1000">
                                          <p:stCondLst>
                                            <p:cond delay="0"/>
                                          </p:stCondLst>
                                        </p:cTn>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body" idx="4294967295"/>
          </p:nvPr>
        </p:nvSpPr>
        <p:spPr>
          <a:xfrm>
            <a:off x="381000" y="381000"/>
            <a:ext cx="8382000" cy="5973763"/>
          </a:xfrm>
        </p:spPr>
        <p:txBody>
          <a:bodyPr/>
          <a:lstStyle/>
          <a:p>
            <a:pPr eaLnBrk="1" hangingPunct="1">
              <a:buFontTx/>
              <a:buNone/>
              <a:defRPr/>
            </a:pPr>
            <a:r>
              <a:rPr lang="en-US" sz="2000" b="1" dirty="0" smtClean="0"/>
              <a:t>PENGERTIAN KOSA</a:t>
            </a:r>
            <a:r>
              <a:rPr lang="id-ID" sz="2000" b="1" dirty="0" smtClean="0"/>
              <a:t>KA</a:t>
            </a:r>
            <a:r>
              <a:rPr lang="en-US" sz="2000" b="1" dirty="0" smtClean="0"/>
              <a:t>TA</a:t>
            </a:r>
            <a:endParaRPr lang="en-US" sz="2000" dirty="0" smtClean="0"/>
          </a:p>
          <a:p>
            <a:pPr eaLnBrk="1" hangingPunct="1">
              <a:buFontTx/>
              <a:buNone/>
              <a:defRPr/>
            </a:pPr>
            <a:endParaRPr lang="en-US" sz="2000" dirty="0" smtClean="0"/>
          </a:p>
          <a:p>
            <a:pPr eaLnBrk="1" hangingPunct="1">
              <a:buFontTx/>
              <a:buNone/>
              <a:defRPr/>
            </a:pPr>
            <a:r>
              <a:rPr lang="en-US" sz="2000" dirty="0" smtClean="0"/>
              <a:t>	</a:t>
            </a:r>
            <a:r>
              <a:rPr lang="en-US" sz="2000" dirty="0" err="1" smtClean="0"/>
              <a:t>Setiap</a:t>
            </a:r>
            <a:r>
              <a:rPr lang="en-US" sz="2000" dirty="0" smtClean="0"/>
              <a:t> </a:t>
            </a:r>
            <a:r>
              <a:rPr lang="en-US" sz="2000" dirty="0" err="1" smtClean="0"/>
              <a:t>bahasa</a:t>
            </a:r>
            <a:r>
              <a:rPr lang="en-US" sz="2000" dirty="0" smtClean="0"/>
              <a:t> </a:t>
            </a:r>
            <a:r>
              <a:rPr lang="en-US" sz="2000" dirty="0" err="1" smtClean="0"/>
              <a:t>memiliki</a:t>
            </a:r>
            <a:r>
              <a:rPr lang="en-US" sz="2000" dirty="0" smtClean="0"/>
              <a:t> </a:t>
            </a:r>
            <a:r>
              <a:rPr lang="en-US" sz="2000" dirty="0" err="1" smtClean="0"/>
              <a:t>perbendaharaan</a:t>
            </a:r>
            <a:r>
              <a:rPr lang="en-US" sz="2000" dirty="0" smtClean="0"/>
              <a:t> </a:t>
            </a:r>
            <a:r>
              <a:rPr lang="en-US" sz="2000" dirty="0" err="1" smtClean="0"/>
              <a:t>kata</a:t>
            </a:r>
            <a:r>
              <a:rPr lang="en-US" sz="2000" dirty="0" smtClean="0"/>
              <a:t> </a:t>
            </a:r>
            <a:r>
              <a:rPr lang="en-US" sz="2000" dirty="0" err="1" smtClean="0"/>
              <a:t>atau</a:t>
            </a:r>
            <a:r>
              <a:rPr lang="en-US" sz="2000" dirty="0" smtClean="0"/>
              <a:t> </a:t>
            </a:r>
            <a:r>
              <a:rPr lang="en-US" sz="2000" dirty="0" err="1" smtClean="0"/>
              <a:t>kosakata</a:t>
            </a:r>
            <a:r>
              <a:rPr lang="en-US" sz="2000" dirty="0" smtClean="0"/>
              <a:t> </a:t>
            </a:r>
            <a:r>
              <a:rPr lang="en-US" sz="2000" dirty="0" err="1" smtClean="0"/>
              <a:t>yaitu</a:t>
            </a:r>
            <a:r>
              <a:rPr lang="en-US" sz="2000" dirty="0" smtClean="0"/>
              <a:t> </a:t>
            </a:r>
            <a:r>
              <a:rPr lang="en-US" sz="2000" dirty="0" err="1" smtClean="0"/>
              <a:t>sejumlah</a:t>
            </a:r>
            <a:r>
              <a:rPr lang="en-US" sz="2000" dirty="0" smtClean="0"/>
              <a:t> </a:t>
            </a:r>
            <a:r>
              <a:rPr lang="en-US" sz="2000" dirty="0" err="1" smtClean="0"/>
              <a:t>kata</a:t>
            </a:r>
            <a:r>
              <a:rPr lang="en-US" sz="2000" dirty="0" smtClean="0"/>
              <a:t> yang </a:t>
            </a:r>
            <a:r>
              <a:rPr lang="en-US" sz="2000" dirty="0" err="1" smtClean="0"/>
              <a:t>digunakan</a:t>
            </a:r>
            <a:r>
              <a:rPr lang="en-US" sz="2000" dirty="0" smtClean="0"/>
              <a:t> </a:t>
            </a:r>
            <a:r>
              <a:rPr lang="en-US" sz="2000" dirty="0" err="1" smtClean="0"/>
              <a:t>oleh</a:t>
            </a:r>
            <a:r>
              <a:rPr lang="en-US" sz="2000" dirty="0" smtClean="0"/>
              <a:t> </a:t>
            </a:r>
            <a:r>
              <a:rPr lang="en-US" sz="2000" dirty="0" err="1" smtClean="0"/>
              <a:t>penuturnya</a:t>
            </a:r>
            <a:r>
              <a:rPr lang="en-US" sz="2000" dirty="0" smtClean="0"/>
              <a:t> </a:t>
            </a:r>
            <a:r>
              <a:rPr lang="en-US" sz="2000" dirty="0" err="1" smtClean="0"/>
              <a:t>untuk</a:t>
            </a:r>
            <a:r>
              <a:rPr lang="en-US" sz="2000" dirty="0" smtClean="0"/>
              <a:t> </a:t>
            </a:r>
            <a:r>
              <a:rPr lang="en-US" sz="2000" dirty="0" err="1" smtClean="0"/>
              <a:t>berkomunikasi</a:t>
            </a:r>
            <a:r>
              <a:rPr lang="en-US" sz="2000" dirty="0" smtClean="0"/>
              <a:t>, </a:t>
            </a:r>
            <a:r>
              <a:rPr lang="en-US" sz="2000" dirty="0" err="1" smtClean="0"/>
              <a:t>bekerja</a:t>
            </a:r>
            <a:r>
              <a:rPr lang="en-US" sz="2000" dirty="0" smtClean="0"/>
              <a:t> </a:t>
            </a:r>
            <a:r>
              <a:rPr lang="en-US" sz="2000" dirty="0" err="1" smtClean="0"/>
              <a:t>sama</a:t>
            </a:r>
            <a:r>
              <a:rPr lang="en-US" sz="2000" dirty="0" smtClean="0"/>
              <a:t>, </a:t>
            </a:r>
            <a:r>
              <a:rPr lang="en-US" sz="2000" dirty="0" err="1" smtClean="0"/>
              <a:t>dan</a:t>
            </a:r>
            <a:r>
              <a:rPr lang="en-US" sz="2000" dirty="0" smtClean="0"/>
              <a:t> </a:t>
            </a:r>
            <a:r>
              <a:rPr lang="en-US" sz="2000" dirty="0" err="1" smtClean="0"/>
              <a:t>mengidentifikasikan</a:t>
            </a:r>
            <a:r>
              <a:rPr lang="en-US" sz="2000" dirty="0" smtClean="0"/>
              <a:t> </a:t>
            </a:r>
            <a:r>
              <a:rPr lang="en-US" sz="2000" dirty="0" err="1" smtClean="0"/>
              <a:t>diri</a:t>
            </a:r>
            <a:r>
              <a:rPr lang="en-US" sz="2000" dirty="0" smtClean="0"/>
              <a:t>. </a:t>
            </a:r>
            <a:r>
              <a:rPr lang="en-US" sz="2000" dirty="0" err="1" smtClean="0"/>
              <a:t>Kosakata</a:t>
            </a:r>
            <a:r>
              <a:rPr lang="en-US" sz="2000" dirty="0" smtClean="0"/>
              <a:t> </a:t>
            </a:r>
            <a:r>
              <a:rPr lang="en-US" sz="2000" dirty="0" err="1" smtClean="0"/>
              <a:t>bersifat</a:t>
            </a:r>
            <a:r>
              <a:rPr lang="en-US" sz="2000" dirty="0" smtClean="0"/>
              <a:t> </a:t>
            </a:r>
            <a:r>
              <a:rPr lang="en-US" sz="2000" dirty="0" err="1" smtClean="0"/>
              <a:t>sangat</a:t>
            </a:r>
            <a:r>
              <a:rPr lang="en-US" sz="2000" dirty="0" smtClean="0"/>
              <a:t> </a:t>
            </a:r>
            <a:r>
              <a:rPr lang="en-US" sz="2000" dirty="0" err="1" smtClean="0"/>
              <a:t>dinamis</a:t>
            </a:r>
            <a:r>
              <a:rPr lang="en-US" sz="2000" dirty="0" smtClean="0"/>
              <a:t>. </a:t>
            </a:r>
            <a:r>
              <a:rPr lang="en-US" sz="2000" dirty="0" err="1" smtClean="0"/>
              <a:t>Kosakata</a:t>
            </a:r>
            <a:r>
              <a:rPr lang="en-US" sz="2000" dirty="0" smtClean="0"/>
              <a:t> </a:t>
            </a:r>
            <a:r>
              <a:rPr lang="en-US" sz="2000" dirty="0" err="1" smtClean="0"/>
              <a:t>suatu</a:t>
            </a:r>
            <a:r>
              <a:rPr lang="en-US" sz="2000" dirty="0" smtClean="0"/>
              <a:t> </a:t>
            </a:r>
            <a:r>
              <a:rPr lang="en-US" sz="2000" dirty="0" err="1" smtClean="0"/>
              <a:t>bahasa</a:t>
            </a:r>
            <a:r>
              <a:rPr lang="en-US" sz="2000" dirty="0" smtClean="0"/>
              <a:t> </a:t>
            </a:r>
            <a:r>
              <a:rPr lang="en-US" sz="2000" dirty="0" err="1" smtClean="0"/>
              <a:t>selalu</a:t>
            </a:r>
            <a:r>
              <a:rPr lang="en-US" sz="2000" dirty="0" smtClean="0"/>
              <a:t> </a:t>
            </a:r>
            <a:r>
              <a:rPr lang="en-US" sz="2000" dirty="0" err="1" smtClean="0"/>
              <a:t>berubah</a:t>
            </a:r>
            <a:r>
              <a:rPr lang="en-US" sz="2000" dirty="0" smtClean="0"/>
              <a:t>. </a:t>
            </a:r>
            <a:r>
              <a:rPr lang="en-US" sz="2000" dirty="0" err="1" smtClean="0"/>
              <a:t>Ada</a:t>
            </a:r>
            <a:r>
              <a:rPr lang="en-US" sz="2000" dirty="0" smtClean="0"/>
              <a:t> </a:t>
            </a:r>
            <a:r>
              <a:rPr lang="en-US" sz="2000" dirty="0" err="1" smtClean="0"/>
              <a:t>kata</a:t>
            </a:r>
            <a:r>
              <a:rPr lang="en-US" sz="2000" dirty="0" smtClean="0"/>
              <a:t> yang </a:t>
            </a:r>
            <a:r>
              <a:rPr lang="en-US" sz="2000" dirty="0" err="1" smtClean="0"/>
              <a:t>ditambahkan</a:t>
            </a:r>
            <a:r>
              <a:rPr lang="en-US" sz="2000" dirty="0" smtClean="0"/>
              <a:t> </a:t>
            </a:r>
            <a:r>
              <a:rPr lang="en-US" sz="2000" dirty="0" err="1" smtClean="0"/>
              <a:t>dan</a:t>
            </a:r>
            <a:r>
              <a:rPr lang="en-US" sz="2000" dirty="0" smtClean="0"/>
              <a:t> </a:t>
            </a:r>
            <a:r>
              <a:rPr lang="en-US" sz="2000" dirty="0" err="1" smtClean="0"/>
              <a:t>ada</a:t>
            </a:r>
            <a:r>
              <a:rPr lang="en-US" sz="2000" dirty="0" smtClean="0"/>
              <a:t> </a:t>
            </a:r>
            <a:r>
              <a:rPr lang="en-US" sz="2000" dirty="0" err="1" smtClean="0"/>
              <a:t>kata</a:t>
            </a:r>
            <a:r>
              <a:rPr lang="en-US" sz="2000" dirty="0" smtClean="0"/>
              <a:t> yang </a:t>
            </a:r>
            <a:r>
              <a:rPr lang="en-US" sz="2000" dirty="0" err="1" smtClean="0"/>
              <a:t>hilang</a:t>
            </a:r>
            <a:r>
              <a:rPr lang="en-US" sz="2000" dirty="0" smtClean="0"/>
              <a:t> </a:t>
            </a:r>
            <a:r>
              <a:rPr lang="en-US" sz="2000" dirty="0" err="1" smtClean="0"/>
              <a:t>atau</a:t>
            </a:r>
            <a:r>
              <a:rPr lang="en-US" sz="2000" dirty="0" smtClean="0"/>
              <a:t> </a:t>
            </a:r>
            <a:r>
              <a:rPr lang="en-US" sz="2000" dirty="0" err="1" smtClean="0"/>
              <a:t>tidak</a:t>
            </a:r>
            <a:r>
              <a:rPr lang="en-US" sz="2000" dirty="0" smtClean="0"/>
              <a:t> </a:t>
            </a:r>
            <a:r>
              <a:rPr lang="en-US" sz="2000" dirty="0" err="1" smtClean="0"/>
              <a:t>digunakan</a:t>
            </a:r>
            <a:r>
              <a:rPr lang="en-US" sz="2000" dirty="0" smtClean="0"/>
              <a:t> </a:t>
            </a:r>
            <a:r>
              <a:rPr lang="en-US" sz="2000" dirty="0" err="1" smtClean="0"/>
              <a:t>lagi</a:t>
            </a:r>
            <a:r>
              <a:rPr lang="en-US" sz="2000" dirty="0" smtClean="0"/>
              <a:t>. </a:t>
            </a:r>
          </a:p>
          <a:p>
            <a:pPr eaLnBrk="1" hangingPunct="1">
              <a:buFontTx/>
              <a:buNone/>
              <a:defRPr/>
            </a:pPr>
            <a:endParaRPr lang="en-US" sz="2000" dirty="0" smtClean="0"/>
          </a:p>
          <a:p>
            <a:pPr eaLnBrk="1" hangingPunct="1">
              <a:buFontTx/>
              <a:buNone/>
              <a:defRPr/>
            </a:pPr>
            <a:r>
              <a:rPr lang="en-US" sz="2000" dirty="0" smtClean="0"/>
              <a:t>	</a:t>
            </a:r>
            <a:r>
              <a:rPr lang="en-US" sz="2000" dirty="0" err="1" smtClean="0"/>
              <a:t>Kosakata</a:t>
            </a:r>
            <a:r>
              <a:rPr lang="en-US" sz="2000" dirty="0" smtClean="0"/>
              <a:t> </a:t>
            </a:r>
            <a:r>
              <a:rPr lang="en-US" sz="2000" dirty="0" err="1" smtClean="0"/>
              <a:t>dapat</a:t>
            </a:r>
            <a:r>
              <a:rPr lang="en-US" sz="2000" dirty="0" smtClean="0"/>
              <a:t> </a:t>
            </a:r>
            <a:r>
              <a:rPr lang="en-US" sz="2000" dirty="0" err="1" smtClean="0"/>
              <a:t>diartikan</a:t>
            </a:r>
            <a:r>
              <a:rPr lang="en-US" sz="2000" dirty="0" smtClean="0"/>
              <a:t> </a:t>
            </a:r>
            <a:r>
              <a:rPr lang="en-US" sz="2000" dirty="0" err="1" smtClean="0"/>
              <a:t>sebagai</a:t>
            </a:r>
            <a:r>
              <a:rPr lang="en-US" sz="2000" dirty="0" smtClean="0"/>
              <a:t> </a:t>
            </a:r>
            <a:r>
              <a:rPr lang="en-US" sz="2000" dirty="0" err="1" smtClean="0"/>
              <a:t>berikut</a:t>
            </a:r>
            <a:r>
              <a:rPr lang="en-US" sz="2000" dirty="0" smtClean="0"/>
              <a:t>. </a:t>
            </a:r>
          </a:p>
          <a:p>
            <a:pPr eaLnBrk="1" hangingPunct="1">
              <a:buFontTx/>
              <a:buNone/>
              <a:defRPr/>
            </a:pPr>
            <a:endParaRPr lang="en-US" sz="2000" dirty="0" smtClean="0"/>
          </a:p>
          <a:p>
            <a:pPr marL="457200" indent="-457200" eaLnBrk="1" hangingPunct="1">
              <a:buFontTx/>
              <a:buAutoNum type="alphaLcPeriod"/>
              <a:defRPr/>
            </a:pPr>
            <a:r>
              <a:rPr lang="en-US" sz="2000" dirty="0" err="1" smtClean="0"/>
              <a:t>Semua</a:t>
            </a:r>
            <a:r>
              <a:rPr lang="en-US" sz="2000" dirty="0" smtClean="0"/>
              <a:t> </a:t>
            </a:r>
            <a:r>
              <a:rPr lang="en-US" sz="2000" dirty="0" err="1" smtClean="0"/>
              <a:t>kata</a:t>
            </a:r>
            <a:r>
              <a:rPr lang="en-US" sz="2000" dirty="0" smtClean="0"/>
              <a:t> yang </a:t>
            </a:r>
            <a:r>
              <a:rPr lang="en-US" sz="2000" dirty="0" err="1" smtClean="0"/>
              <a:t>terdapat</a:t>
            </a:r>
            <a:r>
              <a:rPr lang="en-US" sz="2000" dirty="0" smtClean="0"/>
              <a:t> </a:t>
            </a:r>
            <a:r>
              <a:rPr lang="en-US" sz="2000" dirty="0" err="1" smtClean="0"/>
              <a:t>dalam</a:t>
            </a:r>
            <a:r>
              <a:rPr lang="en-US" sz="2000" dirty="0" smtClean="0"/>
              <a:t> </a:t>
            </a:r>
            <a:r>
              <a:rPr lang="en-US" sz="2000" dirty="0" err="1" smtClean="0"/>
              <a:t>sebuah</a:t>
            </a:r>
            <a:r>
              <a:rPr lang="en-US" sz="2000" dirty="0" smtClean="0"/>
              <a:t> </a:t>
            </a:r>
            <a:r>
              <a:rPr lang="en-US" sz="2000" dirty="0" err="1" smtClean="0"/>
              <a:t>bahasa</a:t>
            </a:r>
            <a:r>
              <a:rPr lang="en-US" sz="2000" dirty="0" smtClean="0"/>
              <a:t>. </a:t>
            </a:r>
          </a:p>
          <a:p>
            <a:pPr marL="457200" indent="-457200" eaLnBrk="1" hangingPunct="1">
              <a:buFontTx/>
              <a:buAutoNum type="alphaLcPeriod"/>
              <a:defRPr/>
            </a:pPr>
            <a:r>
              <a:rPr lang="en-US" sz="2000" dirty="0" err="1" smtClean="0"/>
              <a:t>Semua</a:t>
            </a:r>
            <a:r>
              <a:rPr lang="en-US" sz="2000" dirty="0" smtClean="0"/>
              <a:t> </a:t>
            </a:r>
            <a:r>
              <a:rPr lang="en-US" sz="2000" dirty="0" err="1" smtClean="0"/>
              <a:t>kata</a:t>
            </a:r>
            <a:r>
              <a:rPr lang="en-US" sz="2000" dirty="0" smtClean="0"/>
              <a:t> yang </a:t>
            </a:r>
            <a:r>
              <a:rPr lang="en-US" sz="2000" dirty="0" err="1" smtClean="0"/>
              <a:t>dikuasai</a:t>
            </a:r>
            <a:r>
              <a:rPr lang="en-US" sz="2000" dirty="0" smtClean="0"/>
              <a:t> </a:t>
            </a:r>
            <a:r>
              <a:rPr lang="en-US" sz="2000" dirty="0" err="1" smtClean="0"/>
              <a:t>oleh</a:t>
            </a:r>
            <a:r>
              <a:rPr lang="en-US" sz="2000" dirty="0" smtClean="0"/>
              <a:t> </a:t>
            </a:r>
            <a:r>
              <a:rPr lang="en-US" sz="2000" dirty="0" err="1" smtClean="0"/>
              <a:t>seseorang</a:t>
            </a:r>
            <a:r>
              <a:rPr lang="en-US" sz="2000" dirty="0" smtClean="0"/>
              <a:t> </a:t>
            </a:r>
            <a:r>
              <a:rPr lang="en-US" sz="2000" dirty="0" err="1" smtClean="0"/>
              <a:t>atau</a:t>
            </a:r>
            <a:r>
              <a:rPr lang="en-US" sz="2000" dirty="0" smtClean="0"/>
              <a:t> </a:t>
            </a:r>
            <a:r>
              <a:rPr lang="en-US" sz="2000" dirty="0" err="1" smtClean="0"/>
              <a:t>kata-kata</a:t>
            </a:r>
            <a:r>
              <a:rPr lang="en-US" sz="2000" dirty="0" smtClean="0"/>
              <a:t> yang </a:t>
            </a:r>
            <a:r>
              <a:rPr lang="en-US" sz="2000" dirty="0" err="1" smtClean="0"/>
              <a:t>digunakan</a:t>
            </a:r>
            <a:r>
              <a:rPr lang="en-US" sz="2000" dirty="0" smtClean="0"/>
              <a:t> </a:t>
            </a:r>
            <a:r>
              <a:rPr lang="en-US" sz="2000" dirty="0" err="1" smtClean="0"/>
              <a:t>oleh</a:t>
            </a:r>
            <a:r>
              <a:rPr lang="en-US" sz="2000" dirty="0" smtClean="0"/>
              <a:t> </a:t>
            </a:r>
            <a:r>
              <a:rPr lang="en-US" sz="2000" dirty="0" err="1" smtClean="0"/>
              <a:t>segolongan</a:t>
            </a:r>
            <a:r>
              <a:rPr lang="en-US" sz="2000" dirty="0" smtClean="0"/>
              <a:t> </a:t>
            </a:r>
            <a:r>
              <a:rPr lang="en-US" sz="2000" dirty="0" err="1" smtClean="0"/>
              <a:t>orang</a:t>
            </a:r>
            <a:r>
              <a:rPr lang="en-US" sz="2000" dirty="0" smtClean="0"/>
              <a:t> </a:t>
            </a:r>
            <a:r>
              <a:rPr lang="en-US" sz="2000" dirty="0" err="1" smtClean="0"/>
              <a:t>dari</a:t>
            </a:r>
            <a:r>
              <a:rPr lang="en-US" sz="2000" dirty="0" smtClean="0"/>
              <a:t> </a:t>
            </a:r>
            <a:r>
              <a:rPr lang="en-US" sz="2000" dirty="0" err="1" smtClean="0"/>
              <a:t>lingkungan</a:t>
            </a:r>
            <a:r>
              <a:rPr lang="en-US" sz="2000" dirty="0" smtClean="0"/>
              <a:t> yang </a:t>
            </a:r>
            <a:r>
              <a:rPr lang="en-US" sz="2000" dirty="0" err="1" smtClean="0"/>
              <a:t>sama</a:t>
            </a:r>
            <a:r>
              <a:rPr lang="en-US" sz="2000" dirty="0" smtClean="0"/>
              <a:t>.</a:t>
            </a:r>
          </a:p>
          <a:p>
            <a:pPr marL="457200" indent="-457200" eaLnBrk="1" hangingPunct="1">
              <a:buFontTx/>
              <a:buAutoNum type="alphaLcPeriod"/>
              <a:defRPr/>
            </a:pPr>
            <a:r>
              <a:rPr lang="en-US" sz="2000" dirty="0" err="1" smtClean="0"/>
              <a:t>Semua</a:t>
            </a:r>
            <a:r>
              <a:rPr lang="en-US" sz="2000" dirty="0" smtClean="0"/>
              <a:t> </a:t>
            </a:r>
            <a:r>
              <a:rPr lang="en-US" sz="2000" dirty="0" err="1" smtClean="0"/>
              <a:t>kata</a:t>
            </a:r>
            <a:r>
              <a:rPr lang="en-US" sz="2000" dirty="0" smtClean="0"/>
              <a:t> yang </a:t>
            </a:r>
            <a:r>
              <a:rPr lang="en-US" sz="2000" dirty="0" err="1" smtClean="0"/>
              <a:t>digunakan</a:t>
            </a:r>
            <a:r>
              <a:rPr lang="en-US" sz="2000" dirty="0" smtClean="0"/>
              <a:t> </a:t>
            </a:r>
            <a:r>
              <a:rPr lang="en-US" sz="2000" dirty="0" err="1" smtClean="0"/>
              <a:t>dalam</a:t>
            </a:r>
            <a:r>
              <a:rPr lang="en-US" sz="2000" dirty="0" smtClean="0"/>
              <a:t> </a:t>
            </a:r>
            <a:r>
              <a:rPr lang="en-US" sz="2000" dirty="0" err="1" smtClean="0"/>
              <a:t>satu</a:t>
            </a:r>
            <a:r>
              <a:rPr lang="en-US" sz="2000" dirty="0" smtClean="0"/>
              <a:t> </a:t>
            </a:r>
            <a:r>
              <a:rPr lang="en-US" sz="2000" dirty="0" err="1" smtClean="0"/>
              <a:t>bidang</a:t>
            </a:r>
            <a:r>
              <a:rPr lang="en-US" sz="2000" dirty="0" smtClean="0"/>
              <a:t> </a:t>
            </a:r>
            <a:r>
              <a:rPr lang="en-US" sz="2000" dirty="0" err="1" smtClean="0"/>
              <a:t>ilmu</a:t>
            </a:r>
            <a:r>
              <a:rPr lang="en-US" sz="2000" dirty="0" smtClean="0"/>
              <a:t> </a:t>
            </a:r>
            <a:r>
              <a:rPr lang="en-US" sz="2000" dirty="0" err="1" smtClean="0"/>
              <a:t>pengetahuan</a:t>
            </a:r>
            <a:r>
              <a:rPr lang="en-US" sz="2000" dirty="0" smtClean="0"/>
              <a:t>.</a:t>
            </a:r>
          </a:p>
          <a:p>
            <a:pPr marL="457200" indent="-457200" eaLnBrk="1" hangingPunct="1">
              <a:buFontTx/>
              <a:buAutoNum type="alphaLcPeriod"/>
              <a:defRPr/>
            </a:pPr>
            <a:r>
              <a:rPr lang="en-US" sz="2000" dirty="0" err="1" smtClean="0"/>
              <a:t>Daftar</a:t>
            </a:r>
            <a:r>
              <a:rPr lang="en-US" sz="2000" dirty="0" smtClean="0"/>
              <a:t> </a:t>
            </a:r>
            <a:r>
              <a:rPr lang="en-US" sz="2000" dirty="0" err="1" smtClean="0"/>
              <a:t>sejumlah</a:t>
            </a:r>
            <a:r>
              <a:rPr lang="en-US" sz="2000" dirty="0" smtClean="0"/>
              <a:t> </a:t>
            </a:r>
            <a:r>
              <a:rPr lang="en-US" sz="2000" dirty="0" err="1" smtClean="0"/>
              <a:t>kata</a:t>
            </a:r>
            <a:r>
              <a:rPr lang="en-US" sz="2000" dirty="0" smtClean="0"/>
              <a:t> </a:t>
            </a:r>
            <a:r>
              <a:rPr lang="en-US" sz="2000" dirty="0" err="1" smtClean="0"/>
              <a:t>dan</a:t>
            </a:r>
            <a:r>
              <a:rPr lang="en-US" sz="2000" dirty="0" smtClean="0"/>
              <a:t> </a:t>
            </a:r>
            <a:r>
              <a:rPr lang="en-US" sz="2000" dirty="0" err="1" smtClean="0"/>
              <a:t>frase</a:t>
            </a:r>
            <a:r>
              <a:rPr lang="en-US" sz="2000" dirty="0" smtClean="0"/>
              <a:t> </a:t>
            </a:r>
            <a:r>
              <a:rPr lang="en-US" sz="2000" dirty="0" err="1" smtClean="0"/>
              <a:t>dari</a:t>
            </a:r>
            <a:r>
              <a:rPr lang="en-US" sz="2000" dirty="0" smtClean="0"/>
              <a:t> </a:t>
            </a:r>
            <a:r>
              <a:rPr lang="en-US" sz="2000" dirty="0" err="1" smtClean="0"/>
              <a:t>suatu</a:t>
            </a:r>
            <a:r>
              <a:rPr lang="en-US" sz="2000" dirty="0" smtClean="0"/>
              <a:t> </a:t>
            </a:r>
            <a:r>
              <a:rPr lang="en-US" sz="2000" dirty="0" err="1" smtClean="0"/>
              <a:t>bahasa</a:t>
            </a:r>
            <a:r>
              <a:rPr lang="en-US" sz="2000" dirty="0" smtClean="0"/>
              <a:t> yang </a:t>
            </a:r>
            <a:r>
              <a:rPr lang="en-US" sz="2000" dirty="0" err="1" smtClean="0"/>
              <a:t>disusun</a:t>
            </a:r>
            <a:r>
              <a:rPr lang="en-US" sz="2000" dirty="0" smtClean="0"/>
              <a:t> </a:t>
            </a:r>
            <a:r>
              <a:rPr lang="en-US" sz="2000" dirty="0" err="1" smtClean="0"/>
              <a:t>secara</a:t>
            </a:r>
            <a:r>
              <a:rPr lang="en-US" sz="2000" dirty="0" smtClean="0"/>
              <a:t> </a:t>
            </a:r>
            <a:r>
              <a:rPr lang="en-US" sz="2000" dirty="0" err="1" smtClean="0"/>
              <a:t>alfabetis</a:t>
            </a:r>
            <a:r>
              <a:rPr lang="en-US" sz="2000" dirty="0" smtClean="0"/>
              <a:t> </a:t>
            </a:r>
            <a:r>
              <a:rPr lang="en-US" sz="2000" dirty="0" err="1" smtClean="0"/>
              <a:t>disertai</a:t>
            </a:r>
            <a:r>
              <a:rPr lang="en-US" sz="2000" dirty="0" smtClean="0"/>
              <a:t> </a:t>
            </a:r>
            <a:r>
              <a:rPr lang="en-US" sz="2000" dirty="0" err="1" smtClean="0"/>
              <a:t>batasan</a:t>
            </a:r>
            <a:r>
              <a:rPr lang="en-US" sz="2000" dirty="0" smtClean="0"/>
              <a:t> </a:t>
            </a:r>
            <a:r>
              <a:rPr lang="en-US" sz="2000" dirty="0" err="1" smtClean="0"/>
              <a:t>dan</a:t>
            </a:r>
            <a:r>
              <a:rPr lang="en-US" sz="2000" dirty="0" smtClean="0"/>
              <a:t> </a:t>
            </a:r>
            <a:r>
              <a:rPr lang="en-US" sz="2000" dirty="0" err="1" smtClean="0"/>
              <a:t>keterangannya</a:t>
            </a:r>
            <a:r>
              <a:rPr lang="en-US" sz="2000" dirty="0" smtClean="0"/>
              <a:t>. </a:t>
            </a:r>
          </a:p>
          <a:p>
            <a:pPr algn="ctr" eaLnBrk="1" hangingPunct="1">
              <a:buFontTx/>
              <a:buNone/>
              <a:defRPr/>
            </a:pPr>
            <a:endParaRPr lang="en-US" sz="2000" dirty="0" smtClean="0">
              <a:effectLst>
                <a:outerShdw blurRad="38100" dist="38100" dir="2700000" algn="tl">
                  <a:srgbClr val="000000"/>
                </a:outerShdw>
              </a:effectLst>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74754">
                                            <p:txEl>
                                              <p:pRg st="0" end="0"/>
                                            </p:txEl>
                                          </p:spTgt>
                                        </p:tgtEl>
                                        <p:attrNameLst>
                                          <p:attrName>style.visibility</p:attrName>
                                        </p:attrNameLst>
                                      </p:cBhvr>
                                      <p:to>
                                        <p:strVal val="visible"/>
                                      </p:to>
                                    </p:set>
                                    <p:animEffect transition="in" filter="fade">
                                      <p:cBhvr>
                                        <p:cTn id="7" dur="1000"/>
                                        <p:tgtEl>
                                          <p:spTgt spid="74754">
                                            <p:txEl>
                                              <p:pRg st="0" end="0"/>
                                            </p:txEl>
                                          </p:spTgt>
                                        </p:tgtEl>
                                      </p:cBhvr>
                                    </p:animEffect>
                                    <p:anim calcmode="lin" valueType="num">
                                      <p:cBhvr>
                                        <p:cTn id="8" dur="1000" fill="hold"/>
                                        <p:tgtEl>
                                          <p:spTgt spid="74754">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74754">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4754">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4754">
                                            <p:txEl>
                                              <p:pRg st="2" end="2"/>
                                            </p:txEl>
                                          </p:spTgt>
                                        </p:tgtEl>
                                        <p:attrNameLst>
                                          <p:attrName>style.visibility</p:attrName>
                                        </p:attrNameLst>
                                      </p:cBhvr>
                                      <p:to>
                                        <p:strVal val="visible"/>
                                      </p:to>
                                    </p:set>
                                    <p:animEffect transition="in" filter="fade">
                                      <p:cBhvr>
                                        <p:cTn id="15" dur="1000"/>
                                        <p:tgtEl>
                                          <p:spTgt spid="74754">
                                            <p:txEl>
                                              <p:pRg st="2" end="2"/>
                                            </p:txEl>
                                          </p:spTgt>
                                        </p:tgtEl>
                                      </p:cBhvr>
                                    </p:animEffect>
                                    <p:anim calcmode="lin" valueType="num">
                                      <p:cBhvr>
                                        <p:cTn id="16" dur="1000" fill="hold"/>
                                        <p:tgtEl>
                                          <p:spTgt spid="74754">
                                            <p:txEl>
                                              <p:pRg st="2" end="2"/>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4754">
                                            <p:txEl>
                                              <p:pRg st="2" end="2"/>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4754">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4754">
                                            <p:txEl>
                                              <p:pRg st="4" end="4"/>
                                            </p:txEl>
                                          </p:spTgt>
                                        </p:tgtEl>
                                        <p:attrNameLst>
                                          <p:attrName>style.visibility</p:attrName>
                                        </p:attrNameLst>
                                      </p:cBhvr>
                                      <p:to>
                                        <p:strVal val="visible"/>
                                      </p:to>
                                    </p:set>
                                    <p:animEffect transition="in" filter="fade">
                                      <p:cBhvr>
                                        <p:cTn id="23" dur="1000"/>
                                        <p:tgtEl>
                                          <p:spTgt spid="74754">
                                            <p:txEl>
                                              <p:pRg st="4" end="4"/>
                                            </p:txEl>
                                          </p:spTgt>
                                        </p:tgtEl>
                                      </p:cBhvr>
                                    </p:animEffect>
                                    <p:anim calcmode="lin" valueType="num">
                                      <p:cBhvr>
                                        <p:cTn id="24" dur="1000" fill="hold"/>
                                        <p:tgtEl>
                                          <p:spTgt spid="74754">
                                            <p:txEl>
                                              <p:pRg st="4" end="4"/>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4754">
                                            <p:txEl>
                                              <p:pRg st="4" end="4"/>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4754">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4754">
                                            <p:txEl>
                                              <p:pRg st="6" end="6"/>
                                            </p:txEl>
                                          </p:spTgt>
                                        </p:tgtEl>
                                        <p:attrNameLst>
                                          <p:attrName>style.visibility</p:attrName>
                                        </p:attrNameLst>
                                      </p:cBhvr>
                                      <p:to>
                                        <p:strVal val="visible"/>
                                      </p:to>
                                    </p:set>
                                    <p:animEffect transition="in" filter="fade">
                                      <p:cBhvr>
                                        <p:cTn id="31" dur="1000"/>
                                        <p:tgtEl>
                                          <p:spTgt spid="74754">
                                            <p:txEl>
                                              <p:pRg st="6" end="6"/>
                                            </p:txEl>
                                          </p:spTgt>
                                        </p:tgtEl>
                                      </p:cBhvr>
                                    </p:animEffect>
                                    <p:anim calcmode="lin" valueType="num">
                                      <p:cBhvr>
                                        <p:cTn id="32" dur="1000" fill="hold"/>
                                        <p:tgtEl>
                                          <p:spTgt spid="74754">
                                            <p:txEl>
                                              <p:pRg st="6" end="6"/>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4754">
                                            <p:txEl>
                                              <p:pRg st="6" end="6"/>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4754">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4754">
                                            <p:txEl>
                                              <p:pRg st="7" end="7"/>
                                            </p:txEl>
                                          </p:spTgt>
                                        </p:tgtEl>
                                        <p:attrNameLst>
                                          <p:attrName>style.visibility</p:attrName>
                                        </p:attrNameLst>
                                      </p:cBhvr>
                                      <p:to>
                                        <p:strVal val="visible"/>
                                      </p:to>
                                    </p:set>
                                    <p:animEffect transition="in" filter="fade">
                                      <p:cBhvr>
                                        <p:cTn id="39" dur="1000"/>
                                        <p:tgtEl>
                                          <p:spTgt spid="74754">
                                            <p:txEl>
                                              <p:pRg st="7" end="7"/>
                                            </p:txEl>
                                          </p:spTgt>
                                        </p:tgtEl>
                                      </p:cBhvr>
                                    </p:animEffect>
                                    <p:anim calcmode="lin" valueType="num">
                                      <p:cBhvr>
                                        <p:cTn id="40" dur="1000" fill="hold"/>
                                        <p:tgtEl>
                                          <p:spTgt spid="74754">
                                            <p:txEl>
                                              <p:pRg st="7" end="7"/>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4754">
                                            <p:txEl>
                                              <p:pRg st="7" end="7"/>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4754">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4754">
                                            <p:txEl>
                                              <p:pRg st="8" end="8"/>
                                            </p:txEl>
                                          </p:spTgt>
                                        </p:tgtEl>
                                        <p:attrNameLst>
                                          <p:attrName>style.visibility</p:attrName>
                                        </p:attrNameLst>
                                      </p:cBhvr>
                                      <p:to>
                                        <p:strVal val="visible"/>
                                      </p:to>
                                    </p:set>
                                    <p:animEffect transition="in" filter="fade">
                                      <p:cBhvr>
                                        <p:cTn id="47" dur="1000"/>
                                        <p:tgtEl>
                                          <p:spTgt spid="74754">
                                            <p:txEl>
                                              <p:pRg st="8" end="8"/>
                                            </p:txEl>
                                          </p:spTgt>
                                        </p:tgtEl>
                                      </p:cBhvr>
                                    </p:animEffect>
                                    <p:anim calcmode="lin" valueType="num">
                                      <p:cBhvr>
                                        <p:cTn id="48" dur="1000" fill="hold"/>
                                        <p:tgtEl>
                                          <p:spTgt spid="74754">
                                            <p:txEl>
                                              <p:pRg st="8" end="8"/>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4754">
                                            <p:txEl>
                                              <p:pRg st="8" end="8"/>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4754">
                                            <p:txEl>
                                              <p:pRg st="8" end="8"/>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74754">
                                            <p:txEl>
                                              <p:pRg st="9" end="9"/>
                                            </p:txEl>
                                          </p:spTgt>
                                        </p:tgtEl>
                                        <p:attrNameLst>
                                          <p:attrName>style.visibility</p:attrName>
                                        </p:attrNameLst>
                                      </p:cBhvr>
                                      <p:to>
                                        <p:strVal val="visible"/>
                                      </p:to>
                                    </p:set>
                                    <p:animEffect transition="in" filter="fade">
                                      <p:cBhvr>
                                        <p:cTn id="55" dur="1000"/>
                                        <p:tgtEl>
                                          <p:spTgt spid="74754">
                                            <p:txEl>
                                              <p:pRg st="9" end="9"/>
                                            </p:txEl>
                                          </p:spTgt>
                                        </p:tgtEl>
                                      </p:cBhvr>
                                    </p:animEffect>
                                    <p:anim calcmode="lin" valueType="num">
                                      <p:cBhvr>
                                        <p:cTn id="56" dur="1000" fill="hold"/>
                                        <p:tgtEl>
                                          <p:spTgt spid="74754">
                                            <p:txEl>
                                              <p:pRg st="9" end="9"/>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74754">
                                            <p:txEl>
                                              <p:pRg st="9" end="9"/>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74754">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build="p"/>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09600"/>
            <a:ext cx="8229600" cy="334963"/>
          </a:xfrm>
        </p:spPr>
        <p:txBody>
          <a:bodyPr/>
          <a:lstStyle/>
          <a:p>
            <a:pPr algn="l">
              <a:defRPr/>
            </a:pPr>
            <a:r>
              <a:rPr lang="en-US" sz="2000" dirty="0" smtClean="0">
                <a:latin typeface="+mn-lt"/>
              </a:rPr>
              <a:t> </a:t>
            </a:r>
            <a:r>
              <a:rPr lang="en-US" sz="2000" b="1" dirty="0" err="1" smtClean="0">
                <a:latin typeface="+mn-lt"/>
              </a:rPr>
              <a:t>Tuliskan</a:t>
            </a:r>
            <a:r>
              <a:rPr lang="en-US" sz="2000" b="1" dirty="0" smtClean="0">
                <a:latin typeface="+mn-lt"/>
              </a:rPr>
              <a:t> </a:t>
            </a:r>
            <a:r>
              <a:rPr lang="en-US" sz="2000" b="1" dirty="0" err="1" smtClean="0">
                <a:latin typeface="+mn-lt"/>
              </a:rPr>
              <a:t>kembali</a:t>
            </a:r>
            <a:r>
              <a:rPr lang="en-US" sz="2000" b="1" dirty="0" smtClean="0">
                <a:latin typeface="+mn-lt"/>
              </a:rPr>
              <a:t> </a:t>
            </a:r>
            <a:r>
              <a:rPr lang="en-US" sz="2000" b="1" dirty="0" err="1" smtClean="0">
                <a:latin typeface="+mn-lt"/>
              </a:rPr>
              <a:t>kalimat</a:t>
            </a:r>
            <a:r>
              <a:rPr lang="en-US" sz="2000" b="1" dirty="0" smtClean="0">
                <a:latin typeface="+mn-lt"/>
              </a:rPr>
              <a:t> </a:t>
            </a:r>
            <a:r>
              <a:rPr lang="en-US" sz="2000" b="1" dirty="0" err="1" smtClean="0">
                <a:latin typeface="+mn-lt"/>
              </a:rPr>
              <a:t>berikut</a:t>
            </a:r>
            <a:r>
              <a:rPr lang="en-US" sz="2000" b="1" dirty="0" smtClean="0">
                <a:latin typeface="+mn-lt"/>
              </a:rPr>
              <a:t> </a:t>
            </a:r>
            <a:r>
              <a:rPr lang="en-US" sz="2000" b="1" dirty="0" err="1" smtClean="0">
                <a:latin typeface="+mn-lt"/>
              </a:rPr>
              <a:t>dengan</a:t>
            </a:r>
            <a:r>
              <a:rPr lang="en-US" sz="2000" b="1" dirty="0" smtClean="0">
                <a:latin typeface="+mn-lt"/>
              </a:rPr>
              <a:t> </a:t>
            </a:r>
            <a:r>
              <a:rPr lang="en-US" sz="2000" b="1" dirty="0" err="1" smtClean="0">
                <a:latin typeface="+mn-lt"/>
              </a:rPr>
              <a:t>membetulkan</a:t>
            </a:r>
            <a:r>
              <a:rPr lang="en-US" sz="2000" b="1" dirty="0" smtClean="0">
                <a:latin typeface="+mn-lt"/>
              </a:rPr>
              <a:t> </a:t>
            </a:r>
            <a:r>
              <a:rPr lang="en-US" sz="2000" b="1" dirty="0" err="1" smtClean="0">
                <a:latin typeface="+mn-lt"/>
              </a:rPr>
              <a:t>kesalahan</a:t>
            </a:r>
            <a:r>
              <a:rPr lang="en-US" sz="2000" b="1" dirty="0" smtClean="0">
                <a:latin typeface="+mn-lt"/>
              </a:rPr>
              <a:t> yang </a:t>
            </a:r>
            <a:r>
              <a:rPr lang="en-US" sz="2000" b="1" dirty="0" err="1" smtClean="0">
                <a:latin typeface="+mn-lt"/>
              </a:rPr>
              <a:t>ada</a:t>
            </a:r>
            <a:r>
              <a:rPr lang="en-US" sz="2000" b="1" dirty="0" smtClean="0">
                <a:latin typeface="+mn-lt"/>
              </a:rPr>
              <a:t>.</a:t>
            </a:r>
            <a:r>
              <a:rPr lang="en-US" sz="2000" dirty="0" smtClean="0">
                <a:latin typeface="+mn-lt"/>
              </a:rPr>
              <a:t/>
            </a:r>
            <a:br>
              <a:rPr lang="en-US" sz="2000" dirty="0" smtClean="0">
                <a:latin typeface="+mn-lt"/>
              </a:rPr>
            </a:br>
            <a:r>
              <a:rPr lang="en-US" dirty="0" smtClean="0"/>
              <a:t/>
            </a:r>
            <a:br>
              <a:rPr lang="en-US" dirty="0" smtClean="0"/>
            </a:br>
            <a:endParaRPr lang="en-US" sz="2000" dirty="0">
              <a:latin typeface="+mn-lt"/>
            </a:endParaRPr>
          </a:p>
        </p:txBody>
      </p:sp>
      <p:sp>
        <p:nvSpPr>
          <p:cNvPr id="21507" name="Content Placeholder 4"/>
          <p:cNvSpPr>
            <a:spLocks noGrp="1"/>
          </p:cNvSpPr>
          <p:nvPr>
            <p:ph idx="1"/>
          </p:nvPr>
        </p:nvSpPr>
        <p:spPr>
          <a:xfrm>
            <a:off x="457200" y="533400"/>
            <a:ext cx="8229600" cy="5592763"/>
          </a:xfrm>
        </p:spPr>
        <p:txBody>
          <a:bodyPr/>
          <a:lstStyle/>
          <a:p>
            <a:pPr algn="just">
              <a:buFontTx/>
              <a:buAutoNum type="arabicPeriod"/>
            </a:pPr>
            <a:r>
              <a:rPr lang="en-US" sz="1800" smtClean="0"/>
              <a:t>Saat ini ada banyak perangkat lunak pengolah kata yang digunakan, antara lain Corel Word Perfect, Lotus Word Pro, Notepad, WordPad, Microsoft Word, Page Maker, StarOffice Writer, AbyWord, dan lain-lain.</a:t>
            </a:r>
          </a:p>
          <a:p>
            <a:pPr algn="just">
              <a:buFontTx/>
              <a:buAutoNum type="arabicPeriod"/>
            </a:pPr>
            <a:r>
              <a:rPr lang="en-US" sz="1800" smtClean="0"/>
              <a:t>Buku kerja Excel terdiri dari beberapa lembaran kerja.</a:t>
            </a:r>
          </a:p>
          <a:p>
            <a:pPr algn="just">
              <a:buFontTx/>
              <a:buAutoNum type="arabicPeriod"/>
            </a:pPr>
            <a:r>
              <a:rPr lang="en-US" sz="1800" smtClean="0"/>
              <a:t>Ketika menyampaikan hasil temuannya, ia samasekali tidak menyangka kalau temuannya akan memberi manfaat yang begitu besar bagi kemajuan teknologi di Tanah Air.</a:t>
            </a:r>
          </a:p>
          <a:p>
            <a:pPr algn="just">
              <a:buFontTx/>
              <a:buAutoNum type="arabicPeriod"/>
            </a:pPr>
            <a:r>
              <a:rPr lang="en-US" sz="1800" smtClean="0"/>
              <a:t>Pertemuan para pakar teknologi dilakukan sesuai rencana semula.</a:t>
            </a:r>
          </a:p>
          <a:p>
            <a:pPr algn="just">
              <a:buFontTx/>
              <a:buAutoNum type="arabicPeriod"/>
            </a:pPr>
            <a:r>
              <a:rPr lang="en-US" sz="1800" smtClean="0"/>
              <a:t>Masing-masing anggota dalam kelompok itu telah menyetujui usulan yang disampaikan ketua penyelenggara.</a:t>
            </a:r>
          </a:p>
          <a:p>
            <a:pPr algn="just">
              <a:buFontTx/>
              <a:buAutoNum type="arabicPeriod"/>
            </a:pPr>
            <a:r>
              <a:rPr lang="en-US" sz="1800" smtClean="0"/>
              <a:t>Keberhasilan pelaksanaan pekerjaan itu amat tergantung pada fasilitas dan sumber daya manusia.</a:t>
            </a:r>
          </a:p>
          <a:p>
            <a:pPr algn="just">
              <a:buFontTx/>
              <a:buAutoNum type="arabicPeriod"/>
            </a:pPr>
            <a:r>
              <a:rPr lang="en-US" sz="1800" smtClean="0"/>
              <a:t>Pembentukan protein dan asam nukleat daripada bahan bakunya sangat berbeda dengan pembentukan polisakarida dan lipid. </a:t>
            </a:r>
          </a:p>
          <a:p>
            <a:pPr algn="just">
              <a:buFontTx/>
              <a:buAutoNum type="arabicPeriod"/>
            </a:pPr>
            <a:r>
              <a:rPr lang="en-US" sz="1800" smtClean="0"/>
              <a:t>Glukosa, galaktosa, dan fruktosa adalah merupakan contoh-contoh daripada gula tunggal atau monosakarida.</a:t>
            </a:r>
          </a:p>
          <a:p>
            <a:pPr algn="just">
              <a:buFontTx/>
              <a:buAutoNum type="arabicPeriod"/>
            </a:pPr>
            <a:r>
              <a:rPr lang="en-US" sz="1800" smtClean="0"/>
              <a:t>Jadi, molekul ini mengandung informasi-informasi yang kadang-kadang khas bagi organisme dimana sintetis itu terjadi.</a:t>
            </a:r>
          </a:p>
          <a:p>
            <a:pPr algn="just">
              <a:buFontTx/>
              <a:buAutoNum type="arabicPeriod"/>
            </a:pPr>
            <a:r>
              <a:rPr lang="en-US" sz="1800" smtClean="0"/>
              <a:t>Menurut para ahli-ahli kimia mengatakan bahwa osmosis adalah difusi dari tiap-tiap pelarut melalui  sesuatu selaput yang </a:t>
            </a:r>
            <a:r>
              <a:rPr lang="en-US" sz="1800" i="1" smtClean="0"/>
              <a:t>permeable</a:t>
            </a:r>
            <a:r>
              <a:rPr lang="en-US" sz="1800" smtClean="0"/>
              <a:t> secara diferensial.</a:t>
            </a:r>
          </a:p>
          <a:p>
            <a:pPr algn="just">
              <a:buFontTx/>
              <a:buNone/>
            </a:pPr>
            <a:r>
              <a:rPr lang="en-US" sz="1800" smtClean="0"/>
              <a:t> </a:t>
            </a:r>
          </a:p>
          <a:p>
            <a:pPr algn="just"/>
            <a:endParaRPr lang="en-US" sz="1800" smtClean="0"/>
          </a:p>
        </p:txBody>
      </p:sp>
    </p:spTree>
  </p:cSld>
  <p:clrMapOvr>
    <a:masterClrMapping/>
  </p:clrMapOvr>
  <p:transition spd="slow">
    <p:blinds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body" idx="4294967295"/>
          </p:nvPr>
        </p:nvSpPr>
        <p:spPr>
          <a:xfrm>
            <a:off x="457200" y="457200"/>
            <a:ext cx="8229600" cy="5943600"/>
          </a:xfrm>
        </p:spPr>
        <p:txBody>
          <a:bodyPr/>
          <a:lstStyle/>
          <a:p>
            <a:pPr eaLnBrk="1" hangingPunct="1">
              <a:buFontTx/>
              <a:buNone/>
              <a:defRPr/>
            </a:pPr>
            <a:r>
              <a:rPr lang="en-US" sz="2000" dirty="0" smtClean="0"/>
              <a:t>		</a:t>
            </a:r>
            <a:r>
              <a:rPr lang="en-US" sz="2000" dirty="0" err="1" smtClean="0"/>
              <a:t>Sebuah</a:t>
            </a:r>
            <a:r>
              <a:rPr lang="en-US" sz="2000" dirty="0" smtClean="0"/>
              <a:t> </a:t>
            </a:r>
            <a:r>
              <a:rPr lang="en-US" sz="2000" dirty="0" err="1" smtClean="0"/>
              <a:t>laras</a:t>
            </a:r>
            <a:r>
              <a:rPr lang="en-US" sz="2000" dirty="0" smtClean="0"/>
              <a:t> </a:t>
            </a:r>
            <a:r>
              <a:rPr lang="en-US" sz="2000" dirty="0" err="1" smtClean="0"/>
              <a:t>bahasa</a:t>
            </a:r>
            <a:r>
              <a:rPr lang="en-US" sz="2000" dirty="0" smtClean="0"/>
              <a:t> </a:t>
            </a:r>
            <a:r>
              <a:rPr lang="en-US" sz="2000" dirty="0" err="1" smtClean="0"/>
              <a:t>amat</a:t>
            </a:r>
            <a:r>
              <a:rPr lang="en-US" sz="2000" dirty="0" smtClean="0"/>
              <a:t> </a:t>
            </a:r>
            <a:r>
              <a:rPr lang="en-US" sz="2000" dirty="0" err="1" smtClean="0"/>
              <a:t>ditentukan</a:t>
            </a:r>
            <a:r>
              <a:rPr lang="en-US" sz="2000" dirty="0" smtClean="0"/>
              <a:t> </a:t>
            </a:r>
            <a:r>
              <a:rPr lang="en-US" sz="2000" dirty="0" err="1" smtClean="0"/>
              <a:t>oleh</a:t>
            </a:r>
            <a:r>
              <a:rPr lang="en-US" sz="2000" dirty="0" smtClean="0"/>
              <a:t> </a:t>
            </a:r>
            <a:r>
              <a:rPr lang="en-US" sz="2000" dirty="0" err="1" smtClean="0"/>
              <a:t>pilihan</a:t>
            </a:r>
            <a:r>
              <a:rPr lang="en-US" sz="2000" dirty="0" smtClean="0"/>
              <a:t> </a:t>
            </a:r>
            <a:r>
              <a:rPr lang="en-US" sz="2000" dirty="0" err="1" smtClean="0"/>
              <a:t>katanya</a:t>
            </a:r>
            <a:r>
              <a:rPr lang="en-US" sz="2000" dirty="0" smtClean="0"/>
              <a:t>, </a:t>
            </a:r>
            <a:r>
              <a:rPr lang="en-US" sz="2000" dirty="0" err="1" smtClean="0"/>
              <a:t>apalagi</a:t>
            </a:r>
            <a:r>
              <a:rPr lang="en-US" sz="2000" dirty="0" smtClean="0"/>
              <a:t> </a:t>
            </a:r>
            <a:r>
              <a:rPr lang="en-US" sz="2000" dirty="0" err="1" smtClean="0"/>
              <a:t>jika</a:t>
            </a:r>
            <a:r>
              <a:rPr lang="en-US" sz="2000" dirty="0" smtClean="0"/>
              <a:t> </a:t>
            </a:r>
            <a:r>
              <a:rPr lang="en-US" sz="2000" dirty="0" err="1" smtClean="0"/>
              <a:t>berkaitan</a:t>
            </a:r>
            <a:r>
              <a:rPr lang="en-US" sz="2000" dirty="0" smtClean="0"/>
              <a:t> </a:t>
            </a:r>
            <a:r>
              <a:rPr lang="en-US" sz="2000" dirty="0" err="1" smtClean="0"/>
              <a:t>dengan</a:t>
            </a:r>
            <a:r>
              <a:rPr lang="en-US" sz="2000" dirty="0" smtClean="0"/>
              <a:t> </a:t>
            </a:r>
            <a:r>
              <a:rPr lang="en-US" sz="2000" dirty="0" err="1" smtClean="0"/>
              <a:t>bidang</a:t>
            </a:r>
            <a:r>
              <a:rPr lang="en-US" sz="2000" dirty="0" smtClean="0"/>
              <a:t> </a:t>
            </a:r>
            <a:r>
              <a:rPr lang="en-US" sz="2000" dirty="0" err="1" smtClean="0"/>
              <a:t>ilmu</a:t>
            </a:r>
            <a:r>
              <a:rPr lang="en-US" sz="2000" dirty="0" smtClean="0"/>
              <a:t> </a:t>
            </a:r>
            <a:r>
              <a:rPr lang="en-US" sz="2000" dirty="0" err="1" smtClean="0"/>
              <a:t>tertentu</a:t>
            </a:r>
            <a:r>
              <a:rPr lang="en-US" sz="2000" dirty="0" smtClean="0"/>
              <a:t>. </a:t>
            </a:r>
            <a:r>
              <a:rPr lang="en-US" sz="2000" dirty="0" err="1" smtClean="0"/>
              <a:t>Oleh</a:t>
            </a:r>
            <a:r>
              <a:rPr lang="en-US" sz="2000" dirty="0" smtClean="0"/>
              <a:t> </a:t>
            </a:r>
            <a:r>
              <a:rPr lang="en-US" sz="2000" dirty="0" err="1" smtClean="0"/>
              <a:t>karena</a:t>
            </a:r>
            <a:r>
              <a:rPr lang="en-US" sz="2000" dirty="0" smtClean="0"/>
              <a:t> </a:t>
            </a:r>
            <a:r>
              <a:rPr lang="en-US" sz="2000" dirty="0" err="1" smtClean="0"/>
              <a:t>itu</a:t>
            </a:r>
            <a:r>
              <a:rPr lang="en-US" sz="2000" dirty="0" smtClean="0"/>
              <a:t>, </a:t>
            </a:r>
            <a:r>
              <a:rPr lang="en-US" sz="2000" dirty="0" err="1" smtClean="0"/>
              <a:t>dalam</a:t>
            </a:r>
            <a:r>
              <a:rPr lang="en-US" sz="2000" dirty="0" smtClean="0"/>
              <a:t> </a:t>
            </a:r>
            <a:r>
              <a:rPr lang="en-US" sz="2000" dirty="0" err="1" smtClean="0"/>
              <a:t>hal</a:t>
            </a:r>
            <a:r>
              <a:rPr lang="en-US" sz="2000" dirty="0" smtClean="0"/>
              <a:t> </a:t>
            </a:r>
            <a:r>
              <a:rPr lang="en-US" sz="2000" dirty="0" err="1" smtClean="0"/>
              <a:t>pilihan</a:t>
            </a:r>
            <a:r>
              <a:rPr lang="en-US" sz="2000" dirty="0" smtClean="0"/>
              <a:t> </a:t>
            </a:r>
            <a:r>
              <a:rPr lang="en-US" sz="2000" dirty="0" err="1" smtClean="0"/>
              <a:t>kata</a:t>
            </a:r>
            <a:r>
              <a:rPr lang="en-US" sz="2000" dirty="0" smtClean="0"/>
              <a:t>, </a:t>
            </a:r>
            <a:r>
              <a:rPr lang="en-US" sz="2000" dirty="0" err="1" smtClean="0"/>
              <a:t>kita</a:t>
            </a:r>
            <a:r>
              <a:rPr lang="en-US" sz="2000" dirty="0" smtClean="0"/>
              <a:t> </a:t>
            </a:r>
            <a:r>
              <a:rPr lang="en-US" sz="2000" dirty="0" err="1" smtClean="0"/>
              <a:t>harus</a:t>
            </a:r>
            <a:r>
              <a:rPr lang="en-US" sz="2000" dirty="0" smtClean="0"/>
              <a:t> </a:t>
            </a:r>
            <a:r>
              <a:rPr lang="en-US" sz="2000" dirty="0" err="1" smtClean="0"/>
              <a:t>memikirkan</a:t>
            </a:r>
            <a:r>
              <a:rPr lang="en-US" sz="2000" dirty="0" smtClean="0"/>
              <a:t> </a:t>
            </a:r>
            <a:r>
              <a:rPr lang="en-US" sz="2000" dirty="0" err="1" smtClean="0"/>
              <a:t>siapakah</a:t>
            </a:r>
            <a:r>
              <a:rPr lang="en-US" sz="2000" dirty="0" smtClean="0"/>
              <a:t> yang </a:t>
            </a:r>
            <a:r>
              <a:rPr lang="en-US" sz="2000" dirty="0" err="1" smtClean="0"/>
              <a:t>menjadi</a:t>
            </a:r>
            <a:r>
              <a:rPr lang="en-US" sz="2000" dirty="0" smtClean="0"/>
              <a:t> </a:t>
            </a:r>
            <a:r>
              <a:rPr lang="en-US" sz="2000" dirty="0" err="1" smtClean="0"/>
              <a:t>pembaca</a:t>
            </a:r>
            <a:r>
              <a:rPr lang="en-US" sz="2000" dirty="0" smtClean="0"/>
              <a:t>. </a:t>
            </a:r>
            <a:r>
              <a:rPr lang="en-US" sz="2000" dirty="0" err="1" smtClean="0"/>
              <a:t>Dengan</a:t>
            </a:r>
            <a:r>
              <a:rPr lang="en-US" sz="2000" dirty="0" smtClean="0"/>
              <a:t> </a:t>
            </a:r>
            <a:r>
              <a:rPr lang="en-US" sz="2000" dirty="0" err="1" smtClean="0"/>
              <a:t>demikian</a:t>
            </a:r>
            <a:r>
              <a:rPr lang="en-US" sz="2000" dirty="0" smtClean="0"/>
              <a:t> pula, </a:t>
            </a:r>
            <a:r>
              <a:rPr lang="en-US" sz="2000" dirty="0" err="1" smtClean="0"/>
              <a:t>kita</a:t>
            </a:r>
            <a:r>
              <a:rPr lang="en-US" sz="2000" dirty="0" smtClean="0"/>
              <a:t> </a:t>
            </a:r>
            <a:r>
              <a:rPr lang="en-US" sz="2000" dirty="0" err="1" smtClean="0"/>
              <a:t>harus</a:t>
            </a:r>
            <a:r>
              <a:rPr lang="en-US" sz="2000" dirty="0" smtClean="0"/>
              <a:t> </a:t>
            </a:r>
            <a:r>
              <a:rPr lang="en-US" sz="2000" dirty="0" err="1" smtClean="0"/>
              <a:t>konsisten</a:t>
            </a:r>
            <a:r>
              <a:rPr lang="en-US" sz="2000" dirty="0" smtClean="0"/>
              <a:t> </a:t>
            </a:r>
            <a:r>
              <a:rPr lang="en-US" sz="2000" dirty="0" err="1" smtClean="0"/>
              <a:t>pada</a:t>
            </a:r>
            <a:r>
              <a:rPr lang="en-US" sz="2000" dirty="0" smtClean="0"/>
              <a:t> </a:t>
            </a:r>
            <a:r>
              <a:rPr lang="en-US" sz="2000" dirty="0" err="1" smtClean="0"/>
              <a:t>sikap</a:t>
            </a:r>
            <a:r>
              <a:rPr lang="en-US" sz="2000" dirty="0" smtClean="0"/>
              <a:t> yang </a:t>
            </a:r>
            <a:r>
              <a:rPr lang="en-US" sz="2000" dirty="0" err="1" smtClean="0"/>
              <a:t>kita</a:t>
            </a:r>
            <a:r>
              <a:rPr lang="en-US" sz="2000" dirty="0" smtClean="0"/>
              <a:t> </a:t>
            </a:r>
            <a:r>
              <a:rPr lang="en-US" sz="2000" dirty="0" err="1" smtClean="0"/>
              <a:t>pilih</a:t>
            </a:r>
            <a:r>
              <a:rPr lang="en-US" sz="2000" dirty="0" smtClean="0"/>
              <a:t>. </a:t>
            </a:r>
          </a:p>
          <a:p>
            <a:pPr eaLnBrk="1" hangingPunct="1">
              <a:buFontTx/>
              <a:buNone/>
              <a:defRPr/>
            </a:pPr>
            <a:endParaRPr lang="en-US" sz="2000" dirty="0" smtClean="0"/>
          </a:p>
          <a:p>
            <a:pPr eaLnBrk="1" hangingPunct="1">
              <a:buFontTx/>
              <a:buNone/>
              <a:defRPr/>
            </a:pPr>
            <a:r>
              <a:rPr lang="en-US" sz="2000" dirty="0" smtClean="0"/>
              <a:t>		</a:t>
            </a:r>
            <a:r>
              <a:rPr lang="en-US" sz="2000" dirty="0" err="1" smtClean="0"/>
              <a:t>Perlu</a:t>
            </a:r>
            <a:r>
              <a:rPr lang="en-US" sz="2000" dirty="0" smtClean="0"/>
              <a:t> </a:t>
            </a:r>
            <a:r>
              <a:rPr lang="en-US" sz="2000" dirty="0" err="1" smtClean="0"/>
              <a:t>diperhatikan</a:t>
            </a:r>
            <a:r>
              <a:rPr lang="en-US" sz="2000" dirty="0" smtClean="0"/>
              <a:t> </a:t>
            </a:r>
            <a:r>
              <a:rPr lang="en-US" sz="2000" dirty="0" err="1" smtClean="0"/>
              <a:t>bahwa</a:t>
            </a:r>
            <a:r>
              <a:rPr lang="en-US" sz="2000" dirty="0" smtClean="0"/>
              <a:t> </a:t>
            </a:r>
            <a:r>
              <a:rPr lang="en-US" sz="2000" dirty="0" err="1" smtClean="0"/>
              <a:t>pembaca</a:t>
            </a:r>
            <a:r>
              <a:rPr lang="en-US" sz="2000" dirty="0" smtClean="0"/>
              <a:t> </a:t>
            </a:r>
            <a:r>
              <a:rPr lang="en-US" sz="2000" dirty="0" err="1" smtClean="0"/>
              <a:t>berasal</a:t>
            </a:r>
            <a:r>
              <a:rPr lang="en-US" sz="2000" dirty="0" smtClean="0"/>
              <a:t> </a:t>
            </a:r>
            <a:r>
              <a:rPr lang="en-US" sz="2000" dirty="0" err="1" smtClean="0"/>
              <a:t>komunitas</a:t>
            </a:r>
            <a:r>
              <a:rPr lang="en-US" sz="2000" dirty="0" smtClean="0"/>
              <a:t> </a:t>
            </a:r>
            <a:r>
              <a:rPr lang="en-US" sz="2000" dirty="0" err="1" smtClean="0"/>
              <a:t>tertentu</a:t>
            </a:r>
            <a:r>
              <a:rPr lang="en-US" sz="2000" dirty="0" smtClean="0"/>
              <a:t>. </a:t>
            </a:r>
            <a:r>
              <a:rPr lang="en-US" sz="2000" dirty="0" err="1" smtClean="0"/>
              <a:t>Untuk</a:t>
            </a:r>
            <a:r>
              <a:rPr lang="en-US" sz="2000" dirty="0" smtClean="0"/>
              <a:t> </a:t>
            </a:r>
            <a:r>
              <a:rPr lang="en-US" sz="2000" dirty="0" err="1" smtClean="0"/>
              <a:t>dapat</a:t>
            </a:r>
            <a:r>
              <a:rPr lang="en-US" sz="2000" dirty="0" smtClean="0"/>
              <a:t> </a:t>
            </a:r>
            <a:r>
              <a:rPr lang="en-US" sz="2000" dirty="0" err="1" smtClean="0"/>
              <a:t>mengikuti</a:t>
            </a:r>
            <a:r>
              <a:rPr lang="en-US" sz="2000" dirty="0" smtClean="0"/>
              <a:t> </a:t>
            </a:r>
            <a:r>
              <a:rPr lang="en-US" sz="2000" dirty="0" err="1" smtClean="0"/>
              <a:t>dan</a:t>
            </a:r>
            <a:r>
              <a:rPr lang="en-US" sz="2000" dirty="0" smtClean="0"/>
              <a:t> </a:t>
            </a:r>
            <a:r>
              <a:rPr lang="en-US" sz="2000" dirty="0" err="1" smtClean="0"/>
              <a:t>memahami</a:t>
            </a:r>
            <a:r>
              <a:rPr lang="en-US" sz="2000" dirty="0" smtClean="0"/>
              <a:t> </a:t>
            </a:r>
            <a:r>
              <a:rPr lang="en-US" sz="2000" dirty="0" err="1" smtClean="0"/>
              <a:t>buku</a:t>
            </a:r>
            <a:r>
              <a:rPr lang="en-US" sz="2000" dirty="0" smtClean="0"/>
              <a:t> yang </a:t>
            </a:r>
            <a:r>
              <a:rPr lang="en-US" sz="2000" dirty="0" err="1" smtClean="0"/>
              <a:t>diterbitkan</a:t>
            </a:r>
            <a:r>
              <a:rPr lang="en-US" sz="2000" dirty="0" smtClean="0"/>
              <a:t>, </a:t>
            </a:r>
            <a:r>
              <a:rPr lang="en-US" sz="2000" dirty="0" err="1" smtClean="0"/>
              <a:t>pembaca</a:t>
            </a:r>
            <a:r>
              <a:rPr lang="en-US" sz="2000" dirty="0" smtClean="0"/>
              <a:t> </a:t>
            </a:r>
            <a:r>
              <a:rPr lang="en-US" sz="2000" dirty="0" err="1" smtClean="0"/>
              <a:t>harus</a:t>
            </a:r>
            <a:r>
              <a:rPr lang="en-US" sz="2000" dirty="0" smtClean="0"/>
              <a:t> </a:t>
            </a:r>
            <a:r>
              <a:rPr lang="en-US" sz="2000" dirty="0" err="1" smtClean="0"/>
              <a:t>berada</a:t>
            </a:r>
            <a:r>
              <a:rPr lang="en-US" sz="2000" dirty="0" smtClean="0"/>
              <a:t> </a:t>
            </a:r>
            <a:r>
              <a:rPr lang="en-US" sz="2000" dirty="0" err="1" smtClean="0"/>
              <a:t>dalam</a:t>
            </a:r>
            <a:r>
              <a:rPr lang="en-US" sz="2000" dirty="0" smtClean="0"/>
              <a:t> </a:t>
            </a:r>
            <a:r>
              <a:rPr lang="en-US" sz="2000" dirty="0" err="1" smtClean="0"/>
              <a:t>komunitas</a:t>
            </a:r>
            <a:r>
              <a:rPr lang="en-US" sz="2000" dirty="0" smtClean="0"/>
              <a:t> </a:t>
            </a:r>
            <a:r>
              <a:rPr lang="en-US" sz="2000" dirty="0" err="1" smtClean="0"/>
              <a:t>tersebut</a:t>
            </a:r>
            <a:r>
              <a:rPr lang="en-US" sz="2000" dirty="0" smtClean="0"/>
              <a:t>. </a:t>
            </a:r>
            <a:r>
              <a:rPr lang="en-US" sz="2000" dirty="0" err="1" smtClean="0"/>
              <a:t>Bidang­-bidang</a:t>
            </a:r>
            <a:r>
              <a:rPr lang="en-US" sz="2000" dirty="0" smtClean="0"/>
              <a:t> </a:t>
            </a:r>
            <a:r>
              <a:rPr lang="en-US" sz="2000" dirty="0" err="1" smtClean="0"/>
              <a:t>ilmiah</a:t>
            </a:r>
            <a:r>
              <a:rPr lang="en-US" sz="2000" dirty="0" smtClean="0"/>
              <a:t> </a:t>
            </a:r>
            <a:r>
              <a:rPr lang="en-US" sz="2000" dirty="0" err="1" smtClean="0"/>
              <a:t>tertentu</a:t>
            </a:r>
            <a:r>
              <a:rPr lang="en-US" sz="2000" dirty="0" smtClean="0"/>
              <a:t> </a:t>
            </a:r>
            <a:r>
              <a:rPr lang="en-US" sz="2000" dirty="0" err="1" smtClean="0"/>
              <a:t>akan</a:t>
            </a:r>
            <a:r>
              <a:rPr lang="en-US" sz="2000" dirty="0" smtClean="0"/>
              <a:t> </a:t>
            </a:r>
            <a:r>
              <a:rPr lang="en-US" sz="2000" dirty="0" err="1" smtClean="0"/>
              <a:t>menggunakan</a:t>
            </a:r>
            <a:r>
              <a:rPr lang="en-US" sz="2000" dirty="0" smtClean="0"/>
              <a:t> </a:t>
            </a:r>
            <a:r>
              <a:rPr lang="en-US" sz="2000" dirty="0" err="1" smtClean="0"/>
              <a:t>kosakata</a:t>
            </a:r>
            <a:r>
              <a:rPr lang="en-US" sz="2000" dirty="0" smtClean="0"/>
              <a:t> </a:t>
            </a:r>
            <a:r>
              <a:rPr lang="en-US" sz="2000" dirty="0" err="1" smtClean="0"/>
              <a:t>tertentu</a:t>
            </a:r>
            <a:r>
              <a:rPr lang="en-US" sz="2000" dirty="0" smtClean="0"/>
              <a:t>. </a:t>
            </a:r>
            <a:r>
              <a:rPr lang="en-US" sz="2000" dirty="0" err="1" smtClean="0"/>
              <a:t>Selain</a:t>
            </a:r>
            <a:r>
              <a:rPr lang="en-US" sz="2000" dirty="0" smtClean="0"/>
              <a:t> </a:t>
            </a:r>
            <a:r>
              <a:rPr lang="en-US" sz="2000" dirty="0" err="1" smtClean="0"/>
              <a:t>itu</a:t>
            </a:r>
            <a:r>
              <a:rPr lang="en-US" sz="2000" dirty="0" smtClean="0"/>
              <a:t>, </a:t>
            </a:r>
            <a:r>
              <a:rPr lang="en-US" sz="2000" dirty="0" err="1" smtClean="0"/>
              <a:t>dalam</a:t>
            </a:r>
            <a:r>
              <a:rPr lang="en-US" sz="2000" dirty="0" smtClean="0"/>
              <a:t> </a:t>
            </a:r>
            <a:r>
              <a:rPr lang="en-US" sz="2000" dirty="0" err="1" smtClean="0"/>
              <a:t>laras</a:t>
            </a:r>
            <a:r>
              <a:rPr lang="en-US" sz="2000" dirty="0" smtClean="0"/>
              <a:t> </a:t>
            </a:r>
            <a:r>
              <a:rPr lang="en-US" sz="2000" dirty="0" err="1" smtClean="0"/>
              <a:t>ilmiah</a:t>
            </a:r>
            <a:r>
              <a:rPr lang="en-US" sz="2000" dirty="0" smtClean="0"/>
              <a:t>, </a:t>
            </a:r>
            <a:r>
              <a:rPr lang="en-US" sz="2000" dirty="0" err="1" smtClean="0"/>
              <a:t>banyak</a:t>
            </a:r>
            <a:r>
              <a:rPr lang="en-US" sz="2000" dirty="0" smtClean="0"/>
              <a:t> pula </a:t>
            </a:r>
            <a:r>
              <a:rPr lang="en-US" sz="2000" dirty="0" err="1" smtClean="0"/>
              <a:t>digunakan</a:t>
            </a:r>
            <a:r>
              <a:rPr lang="en-US" sz="2000" dirty="0" smtClean="0"/>
              <a:t> </a:t>
            </a:r>
            <a:r>
              <a:rPr lang="en-US" sz="2000" dirty="0" err="1" smtClean="0"/>
              <a:t>kata-kata</a:t>
            </a:r>
            <a:r>
              <a:rPr lang="en-US" sz="2000" dirty="0" smtClean="0"/>
              <a:t> </a:t>
            </a:r>
            <a:r>
              <a:rPr lang="en-US" sz="2000" dirty="0" err="1" smtClean="0"/>
              <a:t>asing</a:t>
            </a:r>
            <a:r>
              <a:rPr lang="en-US" sz="2000" dirty="0" smtClean="0"/>
              <a:t> </a:t>
            </a:r>
            <a:r>
              <a:rPr lang="en-US" sz="2000" dirty="0" err="1" smtClean="0"/>
              <a:t>untuk</a:t>
            </a:r>
            <a:r>
              <a:rPr lang="en-US" sz="2000" dirty="0" smtClean="0"/>
              <a:t> </a:t>
            </a:r>
            <a:r>
              <a:rPr lang="en-US" sz="2000" dirty="0" err="1" smtClean="0"/>
              <a:t>bidang-bidang</a:t>
            </a:r>
            <a:r>
              <a:rPr lang="en-US" sz="2000" dirty="0" smtClean="0"/>
              <a:t> </a:t>
            </a:r>
            <a:r>
              <a:rPr lang="en-US" sz="2000" dirty="0" err="1" smtClean="0"/>
              <a:t>tertentu—seperti</a:t>
            </a:r>
            <a:r>
              <a:rPr lang="en-US" sz="2000" dirty="0" smtClean="0"/>
              <a:t> </a:t>
            </a:r>
            <a:r>
              <a:rPr lang="en-US" sz="2000" dirty="0" err="1" smtClean="0"/>
              <a:t>kedokteran</a:t>
            </a:r>
            <a:r>
              <a:rPr lang="en-US" sz="2000" dirty="0" smtClean="0"/>
              <a:t>, </a:t>
            </a:r>
            <a:r>
              <a:rPr lang="en-US" sz="2000" dirty="0" err="1" smtClean="0"/>
              <a:t>psikologi</a:t>
            </a:r>
            <a:r>
              <a:rPr lang="en-US" sz="2000" dirty="0" smtClean="0"/>
              <a:t>, </a:t>
            </a:r>
            <a:r>
              <a:rPr lang="en-US" sz="2000" dirty="0" err="1" smtClean="0"/>
              <a:t>ekonomi</a:t>
            </a:r>
            <a:r>
              <a:rPr lang="en-US" sz="2000" dirty="0" smtClean="0"/>
              <a:t>, </a:t>
            </a:r>
            <a:r>
              <a:rPr lang="en-US" sz="2000" dirty="0" err="1" smtClean="0"/>
              <a:t>dan</a:t>
            </a:r>
            <a:r>
              <a:rPr lang="en-US" sz="2000" dirty="0" smtClean="0"/>
              <a:t> </a:t>
            </a:r>
            <a:r>
              <a:rPr lang="en-US" sz="2000" dirty="0" err="1" smtClean="0"/>
              <a:t>politik—padahal</a:t>
            </a:r>
            <a:r>
              <a:rPr lang="en-US" sz="2000" dirty="0" smtClean="0"/>
              <a:t> </a:t>
            </a:r>
            <a:r>
              <a:rPr lang="en-US" sz="2000" dirty="0" err="1" smtClean="0"/>
              <a:t>acapkali</a:t>
            </a:r>
            <a:r>
              <a:rPr lang="en-US" sz="2000" dirty="0" smtClean="0"/>
              <a:t> </a:t>
            </a:r>
            <a:r>
              <a:rPr lang="en-US" sz="2000" dirty="0" err="1" smtClean="0"/>
              <a:t>kata-kata</a:t>
            </a:r>
            <a:r>
              <a:rPr lang="en-US" sz="2000" dirty="0" smtClean="0"/>
              <a:t> </a:t>
            </a:r>
            <a:r>
              <a:rPr lang="en-US" sz="2000" dirty="0" err="1" smtClean="0"/>
              <a:t>tersebut</a:t>
            </a:r>
            <a:r>
              <a:rPr lang="en-US" sz="2000" dirty="0" smtClean="0"/>
              <a:t> </a:t>
            </a:r>
            <a:r>
              <a:rPr lang="en-US" sz="2000" dirty="0" err="1" smtClean="0"/>
              <a:t>memiliki</a:t>
            </a:r>
            <a:r>
              <a:rPr lang="en-US" sz="2000" dirty="0" smtClean="0"/>
              <a:t> </a:t>
            </a:r>
            <a:r>
              <a:rPr lang="en-US" sz="2000" dirty="0" err="1" smtClean="0"/>
              <a:t>padanannya</a:t>
            </a:r>
            <a:r>
              <a:rPr lang="en-US" sz="2000" dirty="0" smtClean="0"/>
              <a:t> </a:t>
            </a:r>
            <a:r>
              <a:rPr lang="en-US" sz="2000" dirty="0" err="1" smtClean="0"/>
              <a:t>dalam</a:t>
            </a:r>
            <a:r>
              <a:rPr lang="en-US" sz="2000" dirty="0" smtClean="0"/>
              <a:t> </a:t>
            </a:r>
            <a:r>
              <a:rPr lang="en-US" sz="2000" dirty="0" err="1" smtClean="0"/>
              <a:t>bahasa</a:t>
            </a:r>
            <a:r>
              <a:rPr lang="en-US" sz="2000" dirty="0" smtClean="0"/>
              <a:t> Indonesia. </a:t>
            </a:r>
          </a:p>
          <a:p>
            <a:pPr eaLnBrk="1" hangingPunct="1">
              <a:buFontTx/>
              <a:buNone/>
              <a:defRPr/>
            </a:pPr>
            <a:endParaRPr lang="en-US" sz="2000" dirty="0" smtClean="0">
              <a:effectLst>
                <a:outerShdw blurRad="38100" dist="38100" dir="2700000" algn="tl">
                  <a:srgbClr val="000000"/>
                </a:outerShdw>
              </a:effectLst>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76802">
                                            <p:txEl>
                                              <p:pRg st="0" end="0"/>
                                            </p:txEl>
                                          </p:spTgt>
                                        </p:tgtEl>
                                        <p:attrNameLst>
                                          <p:attrName>style.visibility</p:attrName>
                                        </p:attrNameLst>
                                      </p:cBhvr>
                                      <p:to>
                                        <p:strVal val="visible"/>
                                      </p:to>
                                    </p:set>
                                    <p:animEffect transition="in" filter="fade">
                                      <p:cBhvr>
                                        <p:cTn id="7" dur="1000"/>
                                        <p:tgtEl>
                                          <p:spTgt spid="76802">
                                            <p:txEl>
                                              <p:pRg st="0" end="0"/>
                                            </p:txEl>
                                          </p:spTgt>
                                        </p:tgtEl>
                                      </p:cBhvr>
                                    </p:animEffect>
                                    <p:anim calcmode="lin" valueType="num">
                                      <p:cBhvr>
                                        <p:cTn id="8" dur="1000" fill="hold"/>
                                        <p:tgtEl>
                                          <p:spTgt spid="7680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68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76802">
                                            <p:txEl>
                                              <p:pRg st="2" end="2"/>
                                            </p:txEl>
                                          </p:spTgt>
                                        </p:tgtEl>
                                        <p:attrNameLst>
                                          <p:attrName>style.visibility</p:attrName>
                                        </p:attrNameLst>
                                      </p:cBhvr>
                                      <p:to>
                                        <p:strVal val="visible"/>
                                      </p:to>
                                    </p:set>
                                    <p:animEffect transition="in" filter="fade">
                                      <p:cBhvr>
                                        <p:cTn id="14" dur="1000"/>
                                        <p:tgtEl>
                                          <p:spTgt spid="76802">
                                            <p:txEl>
                                              <p:pRg st="2" end="2"/>
                                            </p:txEl>
                                          </p:spTgt>
                                        </p:tgtEl>
                                      </p:cBhvr>
                                    </p:animEffect>
                                    <p:anim calcmode="lin" valueType="num">
                                      <p:cBhvr>
                                        <p:cTn id="15" dur="1000" fill="hold"/>
                                        <p:tgtEl>
                                          <p:spTgt spid="7680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7680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xfrm>
            <a:off x="381000" y="457200"/>
            <a:ext cx="8458200" cy="6019800"/>
          </a:xfrm>
        </p:spPr>
        <p:txBody>
          <a:bodyPr/>
          <a:lstStyle/>
          <a:p>
            <a:pPr eaLnBrk="1" hangingPunct="1">
              <a:buFontTx/>
              <a:buNone/>
            </a:pPr>
            <a:r>
              <a:rPr lang="en-US" sz="2000" smtClean="0"/>
              <a:t>		Dalam kenyataannya, tidak satu pun penutur yang menguasai semua kosakata yang ada dalam bahasanya. Seorang penutur secara aktif hanya akan menggunakan sebagian dari jumlah kosakata yang dikuasainya. Biasanya, kata-kata yang dipilihnya adalah kata-kata yang berhubungan dengan lingkungan di sekitarnya; kata-kata yang berkaitan dengan masalah yang ingin diungkapkannya; atau kata-kata yang berkaitan dengan kebutuhannya. Oleh sebab itu, pada saat seseorang menulis, termasuk di dalamnya menulis sebuah karya ilmiah, ia harus sering merujuk kamus. Dalam bahasa Indonesia digunakan </a:t>
            </a:r>
            <a:r>
              <a:rPr lang="en-US" sz="2000" i="1" smtClean="0"/>
              <a:t>Kamus Besar Bahasa Indonesia</a:t>
            </a:r>
            <a:r>
              <a:rPr lang="en-US" sz="2000" smtClean="0"/>
              <a:t>.</a:t>
            </a:r>
            <a:r>
              <a:rPr lang="en-US" sz="2000" i="1" smtClean="0"/>
              <a:t> </a:t>
            </a:r>
          </a:p>
          <a:p>
            <a:pPr eaLnBrk="1" hangingPunct="1">
              <a:buFontTx/>
              <a:buNone/>
            </a:pPr>
            <a:r>
              <a:rPr lang="en-US" sz="2000" i="1" smtClean="0"/>
              <a:t>		</a:t>
            </a:r>
          </a:p>
          <a:p>
            <a:pPr eaLnBrk="1" hangingPunct="1">
              <a:buFontTx/>
              <a:buNone/>
            </a:pPr>
            <a:r>
              <a:rPr lang="en-US" sz="2000" i="1" smtClean="0"/>
              <a:t>		</a:t>
            </a:r>
            <a:r>
              <a:rPr lang="en-US" sz="2000" smtClean="0"/>
              <a:t>Penutur melakukan pilihan atas kata-kata yang ingin digunakannya, bergantung pada berbagai faktor sosiologis yang melingkupinya. Jadi, pada dasarnya, pada saat seorang penutur menggunakan bahasanya untuk berkomunikasi, ia memilih dari kosakata yang dimilikinya kata yang tepat dan sesuai untuk kepentingannya saat itu. </a:t>
            </a:r>
          </a:p>
          <a:p>
            <a:pPr eaLnBrk="1" hangingPunct="1">
              <a:buFontTx/>
              <a:buNone/>
            </a:pPr>
            <a:endParaRPr lang="en-US" sz="200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4338">
                                            <p:txEl>
                                              <p:pRg st="0" end="0"/>
                                            </p:txEl>
                                          </p:spTgt>
                                        </p:tgtEl>
                                        <p:attrNameLst>
                                          <p:attrName>style.visibility</p:attrName>
                                        </p:attrNameLst>
                                      </p:cBhvr>
                                      <p:to>
                                        <p:strVal val="visible"/>
                                      </p:to>
                                    </p:set>
                                    <p:anim calcmode="lin" valueType="num">
                                      <p:cBhvr>
                                        <p:cTn id="7" dur="1000" fill="hold"/>
                                        <p:tgtEl>
                                          <p:spTgt spid="14338">
                                            <p:txEl>
                                              <p:pRg st="0" end="0"/>
                                            </p:txEl>
                                          </p:spTgt>
                                        </p:tgtEl>
                                        <p:attrNameLst>
                                          <p:attrName>ppt_w</p:attrName>
                                        </p:attrNameLst>
                                      </p:cBhvr>
                                      <p:tavLst>
                                        <p:tav tm="0">
                                          <p:val>
                                            <p:strVal val="#ppt_w+.3"/>
                                          </p:val>
                                        </p:tav>
                                        <p:tav tm="100000">
                                          <p:val>
                                            <p:strVal val="#ppt_w"/>
                                          </p:val>
                                        </p:tav>
                                      </p:tavLst>
                                    </p:anim>
                                    <p:anim calcmode="lin" valueType="num">
                                      <p:cBhvr>
                                        <p:cTn id="8" dur="1000" fill="hold"/>
                                        <p:tgtEl>
                                          <p:spTgt spid="14338">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4338">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14338">
                                            <p:txEl>
                                              <p:pRg st="1" end="1"/>
                                            </p:txEl>
                                          </p:spTgt>
                                        </p:tgtEl>
                                        <p:attrNameLst>
                                          <p:attrName>style.visibility</p:attrName>
                                        </p:attrNameLst>
                                      </p:cBhvr>
                                      <p:to>
                                        <p:strVal val="visible"/>
                                      </p:to>
                                    </p:set>
                                    <p:anim calcmode="lin" valueType="num">
                                      <p:cBhvr>
                                        <p:cTn id="14" dur="1000" fill="hold"/>
                                        <p:tgtEl>
                                          <p:spTgt spid="14338">
                                            <p:txEl>
                                              <p:pRg st="1" end="1"/>
                                            </p:txEl>
                                          </p:spTgt>
                                        </p:tgtEl>
                                        <p:attrNameLst>
                                          <p:attrName>ppt_w</p:attrName>
                                        </p:attrNameLst>
                                      </p:cBhvr>
                                      <p:tavLst>
                                        <p:tav tm="0">
                                          <p:val>
                                            <p:strVal val="#ppt_w+.3"/>
                                          </p:val>
                                        </p:tav>
                                        <p:tav tm="100000">
                                          <p:val>
                                            <p:strVal val="#ppt_w"/>
                                          </p:val>
                                        </p:tav>
                                      </p:tavLst>
                                    </p:anim>
                                    <p:anim calcmode="lin" valueType="num">
                                      <p:cBhvr>
                                        <p:cTn id="15" dur="1000" fill="hold"/>
                                        <p:tgtEl>
                                          <p:spTgt spid="14338">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1433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14338">
                                            <p:txEl>
                                              <p:pRg st="2" end="2"/>
                                            </p:txEl>
                                          </p:spTgt>
                                        </p:tgtEl>
                                        <p:attrNameLst>
                                          <p:attrName>style.visibility</p:attrName>
                                        </p:attrNameLst>
                                      </p:cBhvr>
                                      <p:to>
                                        <p:strVal val="visible"/>
                                      </p:to>
                                    </p:set>
                                    <p:anim calcmode="lin" valueType="num">
                                      <p:cBhvr>
                                        <p:cTn id="21" dur="1000" fill="hold"/>
                                        <p:tgtEl>
                                          <p:spTgt spid="14338">
                                            <p:txEl>
                                              <p:pRg st="2" end="2"/>
                                            </p:txEl>
                                          </p:spTgt>
                                        </p:tgtEl>
                                        <p:attrNameLst>
                                          <p:attrName>ppt_w</p:attrName>
                                        </p:attrNameLst>
                                      </p:cBhvr>
                                      <p:tavLst>
                                        <p:tav tm="0">
                                          <p:val>
                                            <p:strVal val="#ppt_w+.3"/>
                                          </p:val>
                                        </p:tav>
                                        <p:tav tm="100000">
                                          <p:val>
                                            <p:strVal val="#ppt_w"/>
                                          </p:val>
                                        </p:tav>
                                      </p:tavLst>
                                    </p:anim>
                                    <p:anim calcmode="lin" valueType="num">
                                      <p:cBhvr>
                                        <p:cTn id="22" dur="1000" fill="hold"/>
                                        <p:tgtEl>
                                          <p:spTgt spid="14338">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1433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xfrm>
            <a:off x="304800" y="457200"/>
            <a:ext cx="8534400" cy="5791200"/>
          </a:xfrm>
        </p:spPr>
        <p:txBody>
          <a:bodyPr/>
          <a:lstStyle/>
          <a:p>
            <a:pPr eaLnBrk="1" hangingPunct="1">
              <a:buFontTx/>
              <a:buNone/>
              <a:defRPr/>
            </a:pPr>
            <a:r>
              <a:rPr lang="en-US" sz="2000" dirty="0" err="1" smtClean="0"/>
              <a:t>Masalah</a:t>
            </a:r>
            <a:r>
              <a:rPr lang="en-US" sz="2000" dirty="0" smtClean="0"/>
              <a:t> </a:t>
            </a:r>
            <a:r>
              <a:rPr lang="en-US" sz="2000" dirty="0" err="1" smtClean="0"/>
              <a:t>pilihan</a:t>
            </a:r>
            <a:r>
              <a:rPr lang="en-US" sz="2000" dirty="0" smtClean="0"/>
              <a:t> </a:t>
            </a:r>
            <a:r>
              <a:rPr lang="en-US" sz="2000" dirty="0" err="1" smtClean="0"/>
              <a:t>kata</a:t>
            </a:r>
            <a:r>
              <a:rPr lang="en-US" sz="2000" dirty="0" smtClean="0"/>
              <a:t> </a:t>
            </a:r>
            <a:r>
              <a:rPr lang="en-US" sz="2000" dirty="0" err="1" smtClean="0"/>
              <a:t>berkaitan</a:t>
            </a:r>
            <a:r>
              <a:rPr lang="en-US" sz="2000" dirty="0" smtClean="0"/>
              <a:t> </a:t>
            </a:r>
            <a:r>
              <a:rPr lang="en-US" sz="2000" dirty="0" err="1" smtClean="0"/>
              <a:t>dengan</a:t>
            </a:r>
            <a:r>
              <a:rPr lang="en-US" sz="2000" dirty="0" smtClean="0"/>
              <a:t> </a:t>
            </a:r>
            <a:r>
              <a:rPr lang="en-US" sz="2000" dirty="0" err="1" smtClean="0"/>
              <a:t>empat</a:t>
            </a:r>
            <a:r>
              <a:rPr lang="en-US" sz="2000" dirty="0" smtClean="0"/>
              <a:t> </a:t>
            </a:r>
            <a:r>
              <a:rPr lang="en-US" sz="2000" dirty="0" err="1" smtClean="0"/>
              <a:t>hal</a:t>
            </a:r>
            <a:r>
              <a:rPr lang="en-US" sz="2000" dirty="0" smtClean="0"/>
              <a:t> </a:t>
            </a:r>
            <a:r>
              <a:rPr lang="en-US" sz="2000" dirty="0" err="1" smtClean="0"/>
              <a:t>berikut</a:t>
            </a:r>
            <a:r>
              <a:rPr lang="en-US" sz="2000" dirty="0" smtClean="0"/>
              <a:t>.</a:t>
            </a:r>
          </a:p>
          <a:p>
            <a:pPr eaLnBrk="1" hangingPunct="1">
              <a:buFontTx/>
              <a:buNone/>
              <a:defRPr/>
            </a:pPr>
            <a:endParaRPr lang="en-US" sz="2000" dirty="0" smtClean="0"/>
          </a:p>
          <a:p>
            <a:pPr eaLnBrk="1" hangingPunct="1">
              <a:buFontTx/>
              <a:buNone/>
              <a:defRPr/>
            </a:pPr>
            <a:r>
              <a:rPr lang="en-US" sz="2000" dirty="0" smtClean="0"/>
              <a:t>1. 	</a:t>
            </a:r>
            <a:r>
              <a:rPr lang="en-US" sz="2000" dirty="0" err="1" smtClean="0"/>
              <a:t>Pilihan</a:t>
            </a:r>
            <a:r>
              <a:rPr lang="en-US" sz="2000" dirty="0" smtClean="0"/>
              <a:t> </a:t>
            </a:r>
            <a:r>
              <a:rPr lang="en-US" sz="2000" dirty="0" err="1" smtClean="0"/>
              <a:t>kata</a:t>
            </a:r>
            <a:r>
              <a:rPr lang="en-US" sz="2000" dirty="0" smtClean="0"/>
              <a:t> </a:t>
            </a:r>
            <a:r>
              <a:rPr lang="en-US" sz="2000" dirty="0" err="1" smtClean="0"/>
              <a:t>mencakup</a:t>
            </a:r>
            <a:r>
              <a:rPr lang="en-US" sz="2000" dirty="0" smtClean="0"/>
              <a:t> </a:t>
            </a:r>
            <a:r>
              <a:rPr lang="en-US" sz="2000" dirty="0" err="1" smtClean="0"/>
              <a:t>pengertian</a:t>
            </a:r>
            <a:r>
              <a:rPr lang="en-US" sz="2000" dirty="0" smtClean="0"/>
              <a:t> </a:t>
            </a:r>
            <a:r>
              <a:rPr lang="en-US" sz="2000" dirty="0" err="1" smtClean="0"/>
              <a:t>penggunaan</a:t>
            </a:r>
            <a:r>
              <a:rPr lang="en-US" sz="2000" dirty="0" smtClean="0"/>
              <a:t> </a:t>
            </a:r>
            <a:r>
              <a:rPr lang="en-US" sz="2000" dirty="0" err="1" smtClean="0"/>
              <a:t>kata-kata</a:t>
            </a:r>
            <a:r>
              <a:rPr lang="en-US" sz="2000" dirty="0" smtClean="0"/>
              <a:t> </a:t>
            </a:r>
            <a:r>
              <a:rPr lang="en-US" sz="2000" dirty="0" err="1" smtClean="0"/>
              <a:t>untuk</a:t>
            </a:r>
            <a:r>
              <a:rPr lang="en-US" sz="2000" dirty="0" smtClean="0"/>
              <a:t> </a:t>
            </a:r>
            <a:r>
              <a:rPr lang="en-US" sz="2000" dirty="0" err="1" smtClean="0"/>
              <a:t>menyampaikan</a:t>
            </a:r>
            <a:r>
              <a:rPr lang="en-US" sz="2000" dirty="0" smtClean="0"/>
              <a:t> </a:t>
            </a:r>
            <a:r>
              <a:rPr lang="en-US" sz="2000" dirty="0" err="1" smtClean="0"/>
              <a:t>suatu</a:t>
            </a:r>
            <a:r>
              <a:rPr lang="en-US" sz="2000" dirty="0" smtClean="0"/>
              <a:t> </a:t>
            </a:r>
            <a:r>
              <a:rPr lang="en-US" sz="2000" dirty="0" err="1" smtClean="0"/>
              <a:t>gagasan</a:t>
            </a:r>
            <a:r>
              <a:rPr lang="en-US" sz="2000" dirty="0" smtClean="0"/>
              <a:t>, </a:t>
            </a:r>
            <a:r>
              <a:rPr lang="en-US" sz="2000" dirty="0" err="1" smtClean="0"/>
              <a:t>pembentukan</a:t>
            </a:r>
            <a:r>
              <a:rPr lang="en-US" sz="2000" dirty="0" smtClean="0"/>
              <a:t> </a:t>
            </a:r>
            <a:r>
              <a:rPr lang="en-US" sz="2000" dirty="0" err="1" smtClean="0"/>
              <a:t>kelompok</a:t>
            </a:r>
            <a:r>
              <a:rPr lang="en-US" sz="2000" dirty="0" smtClean="0"/>
              <a:t> </a:t>
            </a:r>
            <a:r>
              <a:rPr lang="en-US" sz="2000" dirty="0" err="1" smtClean="0"/>
              <a:t>kata</a:t>
            </a:r>
            <a:r>
              <a:rPr lang="en-US" sz="2000" dirty="0" smtClean="0"/>
              <a:t> yang </a:t>
            </a:r>
            <a:r>
              <a:rPr lang="en-US" sz="2000" dirty="0" err="1" smtClean="0"/>
              <a:t>tepat</a:t>
            </a:r>
            <a:r>
              <a:rPr lang="en-US" sz="2000" dirty="0" smtClean="0"/>
              <a:t>, </a:t>
            </a:r>
            <a:r>
              <a:rPr lang="en-US" sz="2000" dirty="0" err="1" smtClean="0"/>
              <a:t>dan</a:t>
            </a:r>
            <a:r>
              <a:rPr lang="en-US" sz="2000" dirty="0" smtClean="0"/>
              <a:t> </a:t>
            </a:r>
            <a:r>
              <a:rPr lang="en-US" sz="2000" dirty="0" err="1" smtClean="0"/>
              <a:t>pemilihan</a:t>
            </a:r>
            <a:r>
              <a:rPr lang="en-US" sz="2000" dirty="0" smtClean="0"/>
              <a:t> </a:t>
            </a:r>
            <a:r>
              <a:rPr lang="en-US" sz="2000" dirty="0" err="1" smtClean="0"/>
              <a:t>gaya</a:t>
            </a:r>
            <a:r>
              <a:rPr lang="en-US" sz="2000" dirty="0" smtClean="0"/>
              <a:t> yang paling </a:t>
            </a:r>
            <a:r>
              <a:rPr lang="en-US" sz="2000" dirty="0" err="1" smtClean="0"/>
              <a:t>tepat</a:t>
            </a:r>
            <a:r>
              <a:rPr lang="en-US" sz="2000" dirty="0" smtClean="0"/>
              <a:t> </a:t>
            </a:r>
            <a:r>
              <a:rPr lang="en-US" sz="2000" dirty="0" err="1" smtClean="0"/>
              <a:t>untuk</a:t>
            </a:r>
            <a:r>
              <a:rPr lang="en-US" sz="2000" dirty="0" smtClean="0"/>
              <a:t> </a:t>
            </a:r>
            <a:r>
              <a:rPr lang="en-US" sz="2000" dirty="0" err="1" smtClean="0"/>
              <a:t>suatu</a:t>
            </a:r>
            <a:r>
              <a:rPr lang="en-US" sz="2000" dirty="0" smtClean="0"/>
              <a:t> </a:t>
            </a:r>
            <a:r>
              <a:rPr lang="en-US" sz="2000" dirty="0" err="1" smtClean="0"/>
              <a:t>situasi</a:t>
            </a:r>
            <a:r>
              <a:rPr lang="en-US" sz="2000" dirty="0" smtClean="0"/>
              <a:t>. </a:t>
            </a:r>
          </a:p>
          <a:p>
            <a:pPr eaLnBrk="1" hangingPunct="1">
              <a:buFontTx/>
              <a:buNone/>
              <a:defRPr/>
            </a:pPr>
            <a:endParaRPr lang="en-US" sz="2000" dirty="0" smtClean="0"/>
          </a:p>
          <a:p>
            <a:pPr marL="457200" indent="-457200" eaLnBrk="1" hangingPunct="1">
              <a:buFontTx/>
              <a:buAutoNum type="arabicPeriod" startAt="2"/>
              <a:defRPr/>
            </a:pPr>
            <a:r>
              <a:rPr lang="en-US" sz="2000" dirty="0" err="1" smtClean="0"/>
              <a:t>Pilihan</a:t>
            </a:r>
            <a:r>
              <a:rPr lang="en-US" sz="2000" dirty="0" smtClean="0"/>
              <a:t> </a:t>
            </a:r>
            <a:r>
              <a:rPr lang="en-US" sz="2000" dirty="0" err="1" smtClean="0"/>
              <a:t>kata</a:t>
            </a:r>
            <a:r>
              <a:rPr lang="en-US" sz="2000" dirty="0" smtClean="0"/>
              <a:t> </a:t>
            </a:r>
            <a:r>
              <a:rPr lang="en-US" sz="2000" dirty="0" err="1" smtClean="0"/>
              <a:t>merupakan</a:t>
            </a:r>
            <a:r>
              <a:rPr lang="en-US" sz="2000" dirty="0" smtClean="0"/>
              <a:t> </a:t>
            </a:r>
            <a:r>
              <a:rPr lang="en-US" sz="2000" dirty="0" err="1" smtClean="0"/>
              <a:t>kemampuan</a:t>
            </a:r>
            <a:r>
              <a:rPr lang="en-US" sz="2000" dirty="0" smtClean="0"/>
              <a:t> </a:t>
            </a:r>
            <a:r>
              <a:rPr lang="en-US" sz="2000" dirty="0" err="1" smtClean="0"/>
              <a:t>membedakan</a:t>
            </a:r>
            <a:r>
              <a:rPr lang="en-US" sz="2000" dirty="0" smtClean="0"/>
              <a:t> </a:t>
            </a:r>
            <a:r>
              <a:rPr lang="en-US" sz="2000" dirty="0" err="1" smtClean="0"/>
              <a:t>secara</a:t>
            </a:r>
            <a:r>
              <a:rPr lang="en-US" sz="2000" dirty="0" smtClean="0"/>
              <a:t> </a:t>
            </a:r>
            <a:r>
              <a:rPr lang="en-US" sz="2000" dirty="0" err="1" smtClean="0"/>
              <a:t>tepat</a:t>
            </a:r>
            <a:r>
              <a:rPr lang="en-US" sz="2000" dirty="0" smtClean="0"/>
              <a:t> </a:t>
            </a:r>
            <a:r>
              <a:rPr lang="en-US" sz="2000" dirty="0" err="1" smtClean="0"/>
              <a:t>nuansa-nuansa</a:t>
            </a:r>
            <a:r>
              <a:rPr lang="en-US" sz="2000" dirty="0" smtClean="0"/>
              <a:t> </a:t>
            </a:r>
            <a:r>
              <a:rPr lang="en-US" sz="2000" dirty="0" err="1" smtClean="0"/>
              <a:t>makna</a:t>
            </a:r>
            <a:r>
              <a:rPr lang="en-US" sz="2000" dirty="0" smtClean="0"/>
              <a:t> </a:t>
            </a:r>
            <a:r>
              <a:rPr lang="en-US" sz="2000" dirty="0" err="1" smtClean="0"/>
              <a:t>dari</a:t>
            </a:r>
            <a:r>
              <a:rPr lang="en-US" sz="2000" dirty="0" smtClean="0"/>
              <a:t> </a:t>
            </a:r>
            <a:r>
              <a:rPr lang="en-US" sz="2000" dirty="0" err="1" smtClean="0"/>
              <a:t>gagasan</a:t>
            </a:r>
            <a:r>
              <a:rPr lang="en-US" sz="2000" dirty="0" smtClean="0"/>
              <a:t> yang </a:t>
            </a:r>
            <a:r>
              <a:rPr lang="en-US" sz="2000" dirty="0" err="1" smtClean="0"/>
              <a:t>ingin</a:t>
            </a:r>
            <a:r>
              <a:rPr lang="en-US" sz="2000" dirty="0" smtClean="0"/>
              <a:t> </a:t>
            </a:r>
            <a:r>
              <a:rPr lang="en-US" sz="2000" dirty="0" err="1" smtClean="0"/>
              <a:t>disampaikan</a:t>
            </a:r>
            <a:r>
              <a:rPr lang="en-US" sz="2000" dirty="0" smtClean="0"/>
              <a:t>. </a:t>
            </a:r>
          </a:p>
          <a:p>
            <a:pPr marL="457200" indent="-457200" eaLnBrk="1" hangingPunct="1">
              <a:buFontTx/>
              <a:buAutoNum type="arabicPeriod" startAt="2"/>
              <a:defRPr/>
            </a:pPr>
            <a:endParaRPr lang="en-US" sz="2000" dirty="0" smtClean="0"/>
          </a:p>
          <a:p>
            <a:pPr marL="457200" indent="-457200" eaLnBrk="1" hangingPunct="1">
              <a:buFontTx/>
              <a:buAutoNum type="arabicPeriod" startAt="2"/>
              <a:defRPr/>
            </a:pPr>
            <a:r>
              <a:rPr lang="en-US" sz="2000" dirty="0" err="1" smtClean="0"/>
              <a:t>Pilihan</a:t>
            </a:r>
            <a:r>
              <a:rPr lang="en-US" sz="2000" dirty="0" smtClean="0"/>
              <a:t> </a:t>
            </a:r>
            <a:r>
              <a:rPr lang="en-US" sz="2000" dirty="0" err="1" smtClean="0"/>
              <a:t>kata</a:t>
            </a:r>
            <a:r>
              <a:rPr lang="en-US" sz="2000" dirty="0" smtClean="0"/>
              <a:t> </a:t>
            </a:r>
            <a:r>
              <a:rPr lang="en-US" sz="2000" dirty="0" err="1" smtClean="0"/>
              <a:t>merupakan</a:t>
            </a:r>
            <a:r>
              <a:rPr lang="en-US" sz="2000" dirty="0" smtClean="0"/>
              <a:t> </a:t>
            </a:r>
            <a:r>
              <a:rPr lang="en-US" sz="2000" dirty="0" err="1" smtClean="0"/>
              <a:t>kemampuan</a:t>
            </a:r>
            <a:r>
              <a:rPr lang="en-US" sz="2000" dirty="0" smtClean="0"/>
              <a:t> </a:t>
            </a:r>
            <a:r>
              <a:rPr lang="en-US" sz="2000" dirty="0" err="1" smtClean="0"/>
              <a:t>untuk</a:t>
            </a:r>
            <a:r>
              <a:rPr lang="en-US" sz="2000" dirty="0" smtClean="0"/>
              <a:t> </a:t>
            </a:r>
            <a:r>
              <a:rPr lang="en-US" sz="2000" dirty="0" err="1" smtClean="0"/>
              <a:t>menemukan</a:t>
            </a:r>
            <a:r>
              <a:rPr lang="en-US" sz="2000" dirty="0" smtClean="0"/>
              <a:t> </a:t>
            </a:r>
            <a:r>
              <a:rPr lang="en-US" sz="2000" dirty="0" err="1" smtClean="0"/>
              <a:t>kata</a:t>
            </a:r>
            <a:r>
              <a:rPr lang="en-US" sz="2000" dirty="0" smtClean="0"/>
              <a:t> yang </a:t>
            </a:r>
            <a:r>
              <a:rPr lang="en-US" sz="2000" dirty="0" err="1" smtClean="0"/>
              <a:t>sesuai</a:t>
            </a:r>
            <a:r>
              <a:rPr lang="en-US" sz="2000" dirty="0" smtClean="0"/>
              <a:t> </a:t>
            </a:r>
            <a:r>
              <a:rPr lang="en-US" sz="2000" dirty="0" err="1" smtClean="0"/>
              <a:t>dengan</a:t>
            </a:r>
            <a:r>
              <a:rPr lang="en-US" sz="2000" dirty="0" smtClean="0"/>
              <a:t> </a:t>
            </a:r>
            <a:r>
              <a:rPr lang="en-US" sz="2000" dirty="0" err="1" smtClean="0"/>
              <a:t>situasi</a:t>
            </a:r>
            <a:r>
              <a:rPr lang="en-US" sz="2000" dirty="0" smtClean="0"/>
              <a:t> </a:t>
            </a:r>
            <a:r>
              <a:rPr lang="en-US" sz="2000" dirty="0" err="1" smtClean="0"/>
              <a:t>dan</a:t>
            </a:r>
            <a:r>
              <a:rPr lang="en-US" sz="2000" dirty="0" smtClean="0"/>
              <a:t> </a:t>
            </a:r>
            <a:r>
              <a:rPr lang="en-US" sz="2000" dirty="0" err="1" smtClean="0"/>
              <a:t>nilai</a:t>
            </a:r>
            <a:r>
              <a:rPr lang="en-US" sz="2000" dirty="0" smtClean="0"/>
              <a:t> rasa yang </a:t>
            </a:r>
            <a:r>
              <a:rPr lang="en-US" sz="2000" dirty="0" err="1" smtClean="0"/>
              <a:t>dimiliki</a:t>
            </a:r>
            <a:r>
              <a:rPr lang="en-US" sz="2000" dirty="0" smtClean="0"/>
              <a:t> </a:t>
            </a:r>
            <a:r>
              <a:rPr lang="en-US" sz="2000" dirty="0" err="1" smtClean="0"/>
              <a:t>oleh</a:t>
            </a:r>
            <a:r>
              <a:rPr lang="en-US" sz="2000" dirty="0" smtClean="0"/>
              <a:t> </a:t>
            </a:r>
            <a:r>
              <a:rPr lang="en-US" sz="2000" dirty="0" err="1" smtClean="0"/>
              <a:t>kelompok</a:t>
            </a:r>
            <a:r>
              <a:rPr lang="en-US" sz="2000" dirty="0" smtClean="0"/>
              <a:t> </a:t>
            </a:r>
            <a:r>
              <a:rPr lang="en-US" sz="2000" dirty="0" err="1" smtClean="0"/>
              <a:t>sasaran</a:t>
            </a:r>
            <a:r>
              <a:rPr lang="en-US" sz="2000" dirty="0" smtClean="0"/>
              <a:t>. </a:t>
            </a:r>
          </a:p>
          <a:p>
            <a:pPr marL="457200" indent="-457200" eaLnBrk="1" hangingPunct="1">
              <a:buFontTx/>
              <a:buAutoNum type="arabicPeriod" startAt="2"/>
              <a:defRPr/>
            </a:pPr>
            <a:endParaRPr lang="en-US" sz="2000" dirty="0" smtClean="0"/>
          </a:p>
          <a:p>
            <a:pPr marL="457200" indent="-457200" eaLnBrk="1" hangingPunct="1">
              <a:buFontTx/>
              <a:buAutoNum type="arabicPeriod" startAt="2"/>
              <a:defRPr/>
            </a:pPr>
            <a:r>
              <a:rPr lang="en-US" sz="2000" dirty="0" err="1" smtClean="0"/>
              <a:t>Pilihan</a:t>
            </a:r>
            <a:r>
              <a:rPr lang="en-US" sz="2000" dirty="0" smtClean="0"/>
              <a:t> </a:t>
            </a:r>
            <a:r>
              <a:rPr lang="en-US" sz="2000" dirty="0" err="1" smtClean="0"/>
              <a:t>kata</a:t>
            </a:r>
            <a:r>
              <a:rPr lang="en-US" sz="2000" dirty="0" smtClean="0"/>
              <a:t> yang </a:t>
            </a:r>
            <a:r>
              <a:rPr lang="en-US" sz="2000" dirty="0" err="1" smtClean="0"/>
              <a:t>tepat</a:t>
            </a:r>
            <a:r>
              <a:rPr lang="en-US" sz="2000" dirty="0" smtClean="0"/>
              <a:t> </a:t>
            </a:r>
            <a:r>
              <a:rPr lang="en-US" sz="2000" dirty="0" err="1" smtClean="0"/>
              <a:t>dan</a:t>
            </a:r>
            <a:r>
              <a:rPr lang="en-US" sz="2000" dirty="0" smtClean="0"/>
              <a:t> </a:t>
            </a:r>
            <a:r>
              <a:rPr lang="en-US" sz="2000" dirty="0" err="1" smtClean="0"/>
              <a:t>sesuai</a:t>
            </a:r>
            <a:r>
              <a:rPr lang="en-US" sz="2000" dirty="0" smtClean="0"/>
              <a:t> </a:t>
            </a:r>
            <a:r>
              <a:rPr lang="en-US" sz="2000" dirty="0" err="1" smtClean="0"/>
              <a:t>hanya</a:t>
            </a:r>
            <a:r>
              <a:rPr lang="en-US" sz="2000" dirty="0" smtClean="0"/>
              <a:t> </a:t>
            </a:r>
            <a:r>
              <a:rPr lang="en-US" sz="2000" dirty="0" err="1" smtClean="0"/>
              <a:t>dimungkinkan</a:t>
            </a:r>
            <a:r>
              <a:rPr lang="en-US" sz="2000" dirty="0" smtClean="0"/>
              <a:t> </a:t>
            </a:r>
            <a:r>
              <a:rPr lang="en-US" sz="2000" dirty="0" err="1" smtClean="0"/>
              <a:t>oleh</a:t>
            </a:r>
            <a:r>
              <a:rPr lang="en-US" sz="2000" dirty="0" smtClean="0"/>
              <a:t> </a:t>
            </a:r>
            <a:r>
              <a:rPr lang="en-US" sz="2000" dirty="0" err="1" smtClean="0"/>
              <a:t>penguasaan</a:t>
            </a:r>
            <a:r>
              <a:rPr lang="en-US" sz="2000" dirty="0" smtClean="0"/>
              <a:t> </a:t>
            </a:r>
            <a:r>
              <a:rPr lang="en-US" sz="2000" dirty="0" err="1" smtClean="0"/>
              <a:t>sejumlah</a:t>
            </a:r>
            <a:r>
              <a:rPr lang="en-US" sz="2000" dirty="0" smtClean="0"/>
              <a:t> </a:t>
            </a:r>
            <a:r>
              <a:rPr lang="en-US" sz="2000" dirty="0" err="1" smtClean="0"/>
              <a:t>besar</a:t>
            </a:r>
            <a:r>
              <a:rPr lang="en-US" sz="2000" dirty="0" smtClean="0"/>
              <a:t> </a:t>
            </a:r>
            <a:r>
              <a:rPr lang="en-US" sz="2000" dirty="0" err="1" smtClean="0"/>
              <a:t>kosa</a:t>
            </a:r>
            <a:r>
              <a:rPr lang="en-US" sz="2000" dirty="0" smtClean="0"/>
              <a:t> </a:t>
            </a:r>
            <a:r>
              <a:rPr lang="en-US" sz="2000" dirty="0" err="1" smtClean="0"/>
              <a:t>kata</a:t>
            </a:r>
            <a:r>
              <a:rPr lang="en-US" sz="2000" dirty="0" smtClean="0"/>
              <a:t> </a:t>
            </a:r>
            <a:r>
              <a:rPr lang="en-US" sz="2000" dirty="0" err="1" smtClean="0"/>
              <a:t>atau</a:t>
            </a:r>
            <a:r>
              <a:rPr lang="en-US" sz="2000" dirty="0" smtClean="0"/>
              <a:t> </a:t>
            </a:r>
            <a:r>
              <a:rPr lang="en-US" sz="2000" dirty="0" err="1" smtClean="0"/>
              <a:t>perbendaharaan</a:t>
            </a:r>
            <a:r>
              <a:rPr lang="en-US" sz="2000" dirty="0" smtClean="0"/>
              <a:t> </a:t>
            </a:r>
            <a:r>
              <a:rPr lang="en-US" sz="2000" dirty="0" err="1" smtClean="0"/>
              <a:t>kata</a:t>
            </a:r>
            <a:r>
              <a:rPr lang="en-US" sz="2000" dirty="0" smtClean="0"/>
              <a:t> </a:t>
            </a:r>
            <a:r>
              <a:rPr lang="en-US" sz="2000" dirty="0" err="1" smtClean="0"/>
              <a:t>bahasa</a:t>
            </a:r>
            <a:r>
              <a:rPr lang="en-US" sz="2000" dirty="0" smtClean="0"/>
              <a:t> </a:t>
            </a:r>
            <a:r>
              <a:rPr lang="en-US" sz="2000" dirty="0" err="1" smtClean="0"/>
              <a:t>itu</a:t>
            </a:r>
            <a:r>
              <a:rPr lang="en-US" sz="2000" dirty="0" smtClean="0"/>
              <a:t>. </a:t>
            </a:r>
          </a:p>
          <a:p>
            <a:pPr eaLnBrk="1" hangingPunct="1">
              <a:buFontTx/>
              <a:buNone/>
              <a:defRPr/>
            </a:pPr>
            <a:endParaRPr lang="en-US" sz="2000" dirty="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5362">
                                            <p:txEl>
                                              <p:pRg st="0" end="0"/>
                                            </p:txEl>
                                          </p:spTgt>
                                        </p:tgtEl>
                                        <p:attrNameLst>
                                          <p:attrName>style.visibility</p:attrName>
                                        </p:attrNameLst>
                                      </p:cBhvr>
                                      <p:to>
                                        <p:strVal val="visible"/>
                                      </p:to>
                                    </p:set>
                                    <p:animEffect transition="in" filter="fade">
                                      <p:cBhvr>
                                        <p:cTn id="7" dur="1000"/>
                                        <p:tgtEl>
                                          <p:spTgt spid="15362">
                                            <p:txEl>
                                              <p:pRg st="0" end="0"/>
                                            </p:txEl>
                                          </p:spTgt>
                                        </p:tgtEl>
                                      </p:cBhvr>
                                    </p:animEffect>
                                    <p:anim calcmode="lin" valueType="num">
                                      <p:cBhvr>
                                        <p:cTn id="8" dur="10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5362">
                                            <p:txEl>
                                              <p:pRg st="2" end="2"/>
                                            </p:txEl>
                                          </p:spTgt>
                                        </p:tgtEl>
                                        <p:attrNameLst>
                                          <p:attrName>style.visibility</p:attrName>
                                        </p:attrNameLst>
                                      </p:cBhvr>
                                      <p:to>
                                        <p:strVal val="visible"/>
                                      </p:to>
                                    </p:set>
                                    <p:animEffect transition="in" filter="fade">
                                      <p:cBhvr>
                                        <p:cTn id="14" dur="1000"/>
                                        <p:tgtEl>
                                          <p:spTgt spid="15362">
                                            <p:txEl>
                                              <p:pRg st="2" end="2"/>
                                            </p:txEl>
                                          </p:spTgt>
                                        </p:tgtEl>
                                      </p:cBhvr>
                                    </p:animEffect>
                                    <p:anim calcmode="lin" valueType="num">
                                      <p:cBhvr>
                                        <p:cTn id="15" dur="10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536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5362">
                                            <p:txEl>
                                              <p:pRg st="4" end="4"/>
                                            </p:txEl>
                                          </p:spTgt>
                                        </p:tgtEl>
                                        <p:attrNameLst>
                                          <p:attrName>style.visibility</p:attrName>
                                        </p:attrNameLst>
                                      </p:cBhvr>
                                      <p:to>
                                        <p:strVal val="visible"/>
                                      </p:to>
                                    </p:set>
                                    <p:animEffect transition="in" filter="fade">
                                      <p:cBhvr>
                                        <p:cTn id="21" dur="1000"/>
                                        <p:tgtEl>
                                          <p:spTgt spid="15362">
                                            <p:txEl>
                                              <p:pRg st="4" end="4"/>
                                            </p:txEl>
                                          </p:spTgt>
                                        </p:tgtEl>
                                      </p:cBhvr>
                                    </p:animEffect>
                                    <p:anim calcmode="lin" valueType="num">
                                      <p:cBhvr>
                                        <p:cTn id="22" dur="1000" fill="hold"/>
                                        <p:tgtEl>
                                          <p:spTgt spid="1536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536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5362">
                                            <p:txEl>
                                              <p:pRg st="6" end="6"/>
                                            </p:txEl>
                                          </p:spTgt>
                                        </p:tgtEl>
                                        <p:attrNameLst>
                                          <p:attrName>style.visibility</p:attrName>
                                        </p:attrNameLst>
                                      </p:cBhvr>
                                      <p:to>
                                        <p:strVal val="visible"/>
                                      </p:to>
                                    </p:set>
                                    <p:animEffect transition="in" filter="fade">
                                      <p:cBhvr>
                                        <p:cTn id="28" dur="1000"/>
                                        <p:tgtEl>
                                          <p:spTgt spid="15362">
                                            <p:txEl>
                                              <p:pRg st="6" end="6"/>
                                            </p:txEl>
                                          </p:spTgt>
                                        </p:tgtEl>
                                      </p:cBhvr>
                                    </p:animEffect>
                                    <p:anim calcmode="lin" valueType="num">
                                      <p:cBhvr>
                                        <p:cTn id="29" dur="1000" fill="hold"/>
                                        <p:tgtEl>
                                          <p:spTgt spid="15362">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536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5362">
                                            <p:txEl>
                                              <p:pRg st="8" end="8"/>
                                            </p:txEl>
                                          </p:spTgt>
                                        </p:tgtEl>
                                        <p:attrNameLst>
                                          <p:attrName>style.visibility</p:attrName>
                                        </p:attrNameLst>
                                      </p:cBhvr>
                                      <p:to>
                                        <p:strVal val="visible"/>
                                      </p:to>
                                    </p:set>
                                    <p:animEffect transition="in" filter="fade">
                                      <p:cBhvr>
                                        <p:cTn id="35" dur="1000"/>
                                        <p:tgtEl>
                                          <p:spTgt spid="15362">
                                            <p:txEl>
                                              <p:pRg st="8" end="8"/>
                                            </p:txEl>
                                          </p:spTgt>
                                        </p:tgtEl>
                                      </p:cBhvr>
                                    </p:animEffect>
                                    <p:anim calcmode="lin" valueType="num">
                                      <p:cBhvr>
                                        <p:cTn id="36" dur="1000" fill="hold"/>
                                        <p:tgtEl>
                                          <p:spTgt spid="15362">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1536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381000" y="457200"/>
            <a:ext cx="8382000" cy="5943600"/>
          </a:xfrm>
        </p:spPr>
        <p:txBody>
          <a:bodyPr/>
          <a:lstStyle/>
          <a:p>
            <a:pPr eaLnBrk="1" hangingPunct="1">
              <a:buFontTx/>
              <a:buNone/>
            </a:pPr>
            <a:r>
              <a:rPr lang="en-US" sz="2000" smtClean="0"/>
              <a:t>		Melihat uraian di atas, ada dua hal penting yang patut mendapat perhatian kita berkaitan dengan pilihan kata, yakni ketepatan pilihan kata dan kesesuaian pilihan. </a:t>
            </a:r>
          </a:p>
          <a:p>
            <a:pPr eaLnBrk="1" hangingPunct="1">
              <a:buFontTx/>
              <a:buNone/>
            </a:pPr>
            <a:endParaRPr lang="en-US" sz="2000" smtClean="0"/>
          </a:p>
          <a:p>
            <a:pPr eaLnBrk="1" hangingPunct="1">
              <a:buFontTx/>
              <a:buNone/>
            </a:pPr>
            <a:r>
              <a:rPr lang="en-US" sz="2000" smtClean="0"/>
              <a:t>	KETEPATAN PILIHAN KATA</a:t>
            </a:r>
          </a:p>
          <a:p>
            <a:pPr eaLnBrk="1" hangingPunct="1">
              <a:buFontTx/>
              <a:buNone/>
            </a:pPr>
            <a:endParaRPr lang="en-US" sz="2000" smtClean="0"/>
          </a:p>
          <a:p>
            <a:pPr eaLnBrk="1" hangingPunct="1">
              <a:buFontTx/>
              <a:buNone/>
            </a:pPr>
            <a:r>
              <a:rPr lang="en-US" sz="2000" smtClean="0"/>
              <a:t>		berkaitan dengan kesanggupan sebuah kata untuk menimbulkan 	gagasan yang tepat pada imajinasi pembaca atau pendengar 	seperti apa yang dipikirkan atau dirasakan oleh penulis atau 	pembicara. </a:t>
            </a:r>
          </a:p>
          <a:p>
            <a:pPr eaLnBrk="1" hangingPunct="1"/>
            <a:endParaRPr lang="en-US" sz="2000" smtClean="0"/>
          </a:p>
          <a:p>
            <a:pPr eaLnBrk="1" hangingPunct="1">
              <a:buFontTx/>
              <a:buNone/>
            </a:pPr>
            <a:r>
              <a:rPr lang="en-US" sz="2000" smtClean="0"/>
              <a:t>	</a:t>
            </a:r>
          </a:p>
          <a:p>
            <a:pPr eaLnBrk="1" hangingPunct="1">
              <a:buFontTx/>
              <a:buNone/>
            </a:pPr>
            <a:r>
              <a:rPr lang="en-US" sz="2000" smtClean="0"/>
              <a:t>	KESESUAIAN PILIHAN KATA </a:t>
            </a:r>
          </a:p>
          <a:p>
            <a:pPr eaLnBrk="1" hangingPunct="1">
              <a:buFontTx/>
              <a:buNone/>
            </a:pPr>
            <a:r>
              <a:rPr lang="en-US" sz="2000" smtClean="0"/>
              <a:t>		</a:t>
            </a:r>
          </a:p>
          <a:p>
            <a:pPr eaLnBrk="1" hangingPunct="1">
              <a:buFontTx/>
              <a:buNone/>
            </a:pPr>
            <a:r>
              <a:rPr lang="en-US" sz="2000" smtClean="0"/>
              <a:t>		berkaitan dengan penggunaan kata untuk mengungkapkan 	gagasan dengan cara yang dicocokkan dengan kesempatan dan 	lingkungan yang dihadapi.</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fade">
                                      <p:cBhvr>
                                        <p:cTn id="7" dur="1000"/>
                                        <p:tgtEl>
                                          <p:spTgt spid="16386">
                                            <p:txEl>
                                              <p:pRg st="0" end="0"/>
                                            </p:txEl>
                                          </p:spTgt>
                                        </p:tgtEl>
                                      </p:cBhvr>
                                    </p:animEffect>
                                    <p:anim calcmode="lin" valueType="num">
                                      <p:cBhvr>
                                        <p:cTn id="8" dur="1000" fill="hold"/>
                                        <p:tgtEl>
                                          <p:spTgt spid="1638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6386">
                                            <p:txEl>
                                              <p:pRg st="2" end="2"/>
                                            </p:txEl>
                                          </p:spTgt>
                                        </p:tgtEl>
                                        <p:attrNameLst>
                                          <p:attrName>style.visibility</p:attrName>
                                        </p:attrNameLst>
                                      </p:cBhvr>
                                      <p:to>
                                        <p:strVal val="visible"/>
                                      </p:to>
                                    </p:set>
                                    <p:animEffect transition="in" filter="fade">
                                      <p:cBhvr>
                                        <p:cTn id="14" dur="1000"/>
                                        <p:tgtEl>
                                          <p:spTgt spid="16386">
                                            <p:txEl>
                                              <p:pRg st="2" end="2"/>
                                            </p:txEl>
                                          </p:spTgt>
                                        </p:tgtEl>
                                      </p:cBhvr>
                                    </p:animEffect>
                                    <p:anim calcmode="lin" valueType="num">
                                      <p:cBhvr>
                                        <p:cTn id="15" dur="1000" fill="hold"/>
                                        <p:tgtEl>
                                          <p:spTgt spid="1638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16386">
                                            <p:txEl>
                                              <p:pRg st="4" end="4"/>
                                            </p:txEl>
                                          </p:spTgt>
                                        </p:tgtEl>
                                        <p:attrNameLst>
                                          <p:attrName>style.visibility</p:attrName>
                                        </p:attrNameLst>
                                      </p:cBhvr>
                                      <p:to>
                                        <p:strVal val="visible"/>
                                      </p:to>
                                    </p:set>
                                    <p:animEffect transition="in" filter="fade">
                                      <p:cBhvr>
                                        <p:cTn id="21" dur="1000"/>
                                        <p:tgtEl>
                                          <p:spTgt spid="16386">
                                            <p:txEl>
                                              <p:pRg st="4" end="4"/>
                                            </p:txEl>
                                          </p:spTgt>
                                        </p:tgtEl>
                                      </p:cBhvr>
                                    </p:animEffect>
                                    <p:anim calcmode="lin" valueType="num">
                                      <p:cBhvr>
                                        <p:cTn id="22" dur="1000" fill="hold"/>
                                        <p:tgtEl>
                                          <p:spTgt spid="1638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grpId="0" nodeType="clickEffect">
                                  <p:stCondLst>
                                    <p:cond delay="0"/>
                                  </p:stCondLst>
                                  <p:childTnLst>
                                    <p:set>
                                      <p:cBhvr>
                                        <p:cTn id="27" dur="1" fill="hold">
                                          <p:stCondLst>
                                            <p:cond delay="0"/>
                                          </p:stCondLst>
                                        </p:cTn>
                                        <p:tgtEl>
                                          <p:spTgt spid="16386">
                                            <p:txEl>
                                              <p:pRg st="6" end="6"/>
                                            </p:txEl>
                                          </p:spTgt>
                                        </p:tgtEl>
                                        <p:attrNameLst>
                                          <p:attrName>style.visibility</p:attrName>
                                        </p:attrNameLst>
                                      </p:cBhvr>
                                      <p:to>
                                        <p:strVal val="visible"/>
                                      </p:to>
                                    </p:set>
                                    <p:animEffect transition="in" filter="fade">
                                      <p:cBhvr>
                                        <p:cTn id="28" dur="1000"/>
                                        <p:tgtEl>
                                          <p:spTgt spid="16386">
                                            <p:txEl>
                                              <p:pRg st="6" end="6"/>
                                            </p:txEl>
                                          </p:spTgt>
                                        </p:tgtEl>
                                      </p:cBhvr>
                                    </p:animEffect>
                                    <p:anim calcmode="lin" valueType="num">
                                      <p:cBhvr>
                                        <p:cTn id="29" dur="1000" fill="hold"/>
                                        <p:tgtEl>
                                          <p:spTgt spid="16386">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638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grpId="0" nodeType="clickEffect">
                                  <p:stCondLst>
                                    <p:cond delay="0"/>
                                  </p:stCondLst>
                                  <p:childTnLst>
                                    <p:set>
                                      <p:cBhvr>
                                        <p:cTn id="34" dur="1" fill="hold">
                                          <p:stCondLst>
                                            <p:cond delay="0"/>
                                          </p:stCondLst>
                                        </p:cTn>
                                        <p:tgtEl>
                                          <p:spTgt spid="16386">
                                            <p:txEl>
                                              <p:pRg st="7" end="7"/>
                                            </p:txEl>
                                          </p:spTgt>
                                        </p:tgtEl>
                                        <p:attrNameLst>
                                          <p:attrName>style.visibility</p:attrName>
                                        </p:attrNameLst>
                                      </p:cBhvr>
                                      <p:to>
                                        <p:strVal val="visible"/>
                                      </p:to>
                                    </p:set>
                                    <p:animEffect transition="in" filter="fade">
                                      <p:cBhvr>
                                        <p:cTn id="35" dur="1000"/>
                                        <p:tgtEl>
                                          <p:spTgt spid="16386">
                                            <p:txEl>
                                              <p:pRg st="7" end="7"/>
                                            </p:txEl>
                                          </p:spTgt>
                                        </p:tgtEl>
                                      </p:cBhvr>
                                    </p:animEffect>
                                    <p:anim calcmode="lin" valueType="num">
                                      <p:cBhvr>
                                        <p:cTn id="36" dur="1000" fill="hold"/>
                                        <p:tgtEl>
                                          <p:spTgt spid="16386">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16386">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6386">
                                            <p:txEl>
                                              <p:pRg st="8" end="8"/>
                                            </p:txEl>
                                          </p:spTgt>
                                        </p:tgtEl>
                                        <p:attrNameLst>
                                          <p:attrName>style.visibility</p:attrName>
                                        </p:attrNameLst>
                                      </p:cBhvr>
                                      <p:to>
                                        <p:strVal val="visible"/>
                                      </p:to>
                                    </p:set>
                                    <p:animEffect transition="in" filter="fade">
                                      <p:cBhvr>
                                        <p:cTn id="42" dur="1000"/>
                                        <p:tgtEl>
                                          <p:spTgt spid="16386">
                                            <p:txEl>
                                              <p:pRg st="8" end="8"/>
                                            </p:txEl>
                                          </p:spTgt>
                                        </p:tgtEl>
                                      </p:cBhvr>
                                    </p:animEffect>
                                    <p:anim calcmode="lin" valueType="num">
                                      <p:cBhvr>
                                        <p:cTn id="43" dur="1000" fill="hold"/>
                                        <p:tgtEl>
                                          <p:spTgt spid="16386">
                                            <p:txEl>
                                              <p:pRg st="8" end="8"/>
                                            </p:txEl>
                                          </p:spTgt>
                                        </p:tgtEl>
                                        <p:attrNameLst>
                                          <p:attrName>ppt_x</p:attrName>
                                        </p:attrNameLst>
                                      </p:cBhvr>
                                      <p:tavLst>
                                        <p:tav tm="0">
                                          <p:val>
                                            <p:strVal val="#ppt_x"/>
                                          </p:val>
                                        </p:tav>
                                        <p:tav tm="100000">
                                          <p:val>
                                            <p:strVal val="#ppt_x"/>
                                          </p:val>
                                        </p:tav>
                                      </p:tavLst>
                                    </p:anim>
                                    <p:anim calcmode="lin" valueType="num">
                                      <p:cBhvr>
                                        <p:cTn id="44" dur="1000" fill="hold"/>
                                        <p:tgtEl>
                                          <p:spTgt spid="16386">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6386">
                                            <p:txEl>
                                              <p:pRg st="9" end="9"/>
                                            </p:txEl>
                                          </p:spTgt>
                                        </p:tgtEl>
                                        <p:attrNameLst>
                                          <p:attrName>style.visibility</p:attrName>
                                        </p:attrNameLst>
                                      </p:cBhvr>
                                      <p:to>
                                        <p:strVal val="visible"/>
                                      </p:to>
                                    </p:set>
                                    <p:animEffect transition="in" filter="fade">
                                      <p:cBhvr>
                                        <p:cTn id="49" dur="1000"/>
                                        <p:tgtEl>
                                          <p:spTgt spid="16386">
                                            <p:txEl>
                                              <p:pRg st="9" end="9"/>
                                            </p:txEl>
                                          </p:spTgt>
                                        </p:tgtEl>
                                      </p:cBhvr>
                                    </p:animEffect>
                                    <p:anim calcmode="lin" valueType="num">
                                      <p:cBhvr>
                                        <p:cTn id="50" dur="1000" fill="hold"/>
                                        <p:tgtEl>
                                          <p:spTgt spid="16386">
                                            <p:txEl>
                                              <p:pRg st="9" end="9"/>
                                            </p:txEl>
                                          </p:spTgt>
                                        </p:tgtEl>
                                        <p:attrNameLst>
                                          <p:attrName>ppt_x</p:attrName>
                                        </p:attrNameLst>
                                      </p:cBhvr>
                                      <p:tavLst>
                                        <p:tav tm="0">
                                          <p:val>
                                            <p:strVal val="#ppt_x"/>
                                          </p:val>
                                        </p:tav>
                                        <p:tav tm="100000">
                                          <p:val>
                                            <p:strVal val="#ppt_x"/>
                                          </p:val>
                                        </p:tav>
                                      </p:tavLst>
                                    </p:anim>
                                    <p:anim calcmode="lin" valueType="num">
                                      <p:cBhvr>
                                        <p:cTn id="51" dur="1000" fill="hold"/>
                                        <p:tgtEl>
                                          <p:spTgt spid="16386">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57200" y="304800"/>
            <a:ext cx="8305800" cy="5943600"/>
          </a:xfrm>
        </p:spPr>
        <p:txBody>
          <a:bodyPr/>
          <a:lstStyle/>
          <a:p>
            <a:pPr eaLnBrk="1" hangingPunct="1">
              <a:buFontTx/>
              <a:buNone/>
            </a:pPr>
            <a:r>
              <a:rPr lang="en-US" sz="2000" smtClean="0"/>
              <a:t>		Untuk dapat melakukan pilihan kata dengan baik, seseorang harus memiliki pengetahuan dan keterampilan dalam hal mengetahui berbagai hal berikut ini. </a:t>
            </a:r>
          </a:p>
          <a:p>
            <a:pPr eaLnBrk="1" hangingPunct="1">
              <a:buFontTx/>
              <a:buNone/>
            </a:pPr>
            <a:r>
              <a:rPr lang="en-US" sz="2000" smtClean="0"/>
              <a:t> </a:t>
            </a:r>
          </a:p>
          <a:p>
            <a:pPr eaLnBrk="1" hangingPunct="1"/>
            <a:r>
              <a:rPr lang="en-US" sz="2000" smtClean="0"/>
              <a:t>Kata umum dan kata khusus. Untuk mencapai pengertian yang tepat sebaiknya digunakan kata khusus yang akan mengungkapkan makna secara lebih jelas. Nama diri merupakan kata yang sangat khusus. Kata khusus digunakan untuk memberikan informasi yang akurat kepada pembaca dan untuk membangkitkan sugesti dalam diri pembaca. Misalnya, </a:t>
            </a:r>
            <a:r>
              <a:rPr lang="en-US" sz="2000" i="1" smtClean="0"/>
              <a:t>berjalan perlahan-lahan </a:t>
            </a:r>
            <a:r>
              <a:rPr lang="en-US" sz="2000" smtClean="0"/>
              <a:t>dengan </a:t>
            </a:r>
            <a:r>
              <a:rPr lang="en-US" sz="2000" i="1" smtClean="0"/>
              <a:t>tertatih; orang miskin </a:t>
            </a:r>
            <a:r>
              <a:rPr lang="en-US" sz="2000" smtClean="0"/>
              <a:t>dengan </a:t>
            </a:r>
            <a:r>
              <a:rPr lang="en-US" sz="2000" i="1" smtClean="0"/>
              <a:t>gelandangan.</a:t>
            </a:r>
          </a:p>
          <a:p>
            <a:pPr eaLnBrk="1" hangingPunct="1">
              <a:buFontTx/>
              <a:buNone/>
            </a:pPr>
            <a:endParaRPr lang="en-US" sz="2000" smtClean="0"/>
          </a:p>
          <a:p>
            <a:pPr eaLnBrk="1" hangingPunct="1"/>
            <a:r>
              <a:rPr lang="en-US" sz="2000" smtClean="0"/>
              <a:t>Kata indria. Untuk dapat menyajikan berita yang bersifat faktual, alat bahasa yang paling tepat adalah kata-kata indria. Kata-kata itu menyatakan pengalaman yang dicerap oleh pancaindera: penglihatan, pendengaran, peraba, perasa, dan penciuman. Kata-kata indria ini merupakan kata-kata yang membantu kelancaran penulisan deskripsi secara akurat.</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17410">
                                            <p:txEl>
                                              <p:pRg st="0" end="0"/>
                                            </p:txEl>
                                          </p:spTgt>
                                        </p:tgtEl>
                                        <p:attrNameLst>
                                          <p:attrName>style.visibility</p:attrName>
                                        </p:attrNameLst>
                                      </p:cBhvr>
                                      <p:to>
                                        <p:strVal val="visible"/>
                                      </p:to>
                                    </p:set>
                                    <p:animEffect transition="in" filter="fade">
                                      <p:cBhvr>
                                        <p:cTn id="7" dur="500"/>
                                        <p:tgtEl>
                                          <p:spTgt spid="17410">
                                            <p:txEl>
                                              <p:pRg st="0" end="0"/>
                                            </p:txEl>
                                          </p:spTgt>
                                        </p:tgtEl>
                                      </p:cBhvr>
                                    </p:animEffect>
                                    <p:anim calcmode="lin" valueType="num">
                                      <p:cBhvr>
                                        <p:cTn id="8" dur="500" fill="hold"/>
                                        <p:tgtEl>
                                          <p:spTgt spid="17410">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17410">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17410">
                                            <p:txEl>
                                              <p:pRg st="1" end="1"/>
                                            </p:txEl>
                                          </p:spTgt>
                                        </p:tgtEl>
                                        <p:attrNameLst>
                                          <p:attrName>style.visibility</p:attrName>
                                        </p:attrNameLst>
                                      </p:cBhvr>
                                      <p:to>
                                        <p:strVal val="visible"/>
                                      </p:to>
                                    </p:set>
                                    <p:animEffect transition="in" filter="fade">
                                      <p:cBhvr>
                                        <p:cTn id="14" dur="500"/>
                                        <p:tgtEl>
                                          <p:spTgt spid="17410">
                                            <p:txEl>
                                              <p:pRg st="1" end="1"/>
                                            </p:txEl>
                                          </p:spTgt>
                                        </p:tgtEl>
                                      </p:cBhvr>
                                    </p:animEffect>
                                    <p:anim calcmode="lin" valueType="num">
                                      <p:cBhvr>
                                        <p:cTn id="15" dur="500" fill="hold"/>
                                        <p:tgtEl>
                                          <p:spTgt spid="17410">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17410">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17410">
                                            <p:txEl>
                                              <p:pRg st="2" end="2"/>
                                            </p:txEl>
                                          </p:spTgt>
                                        </p:tgtEl>
                                        <p:attrNameLst>
                                          <p:attrName>style.visibility</p:attrName>
                                        </p:attrNameLst>
                                      </p:cBhvr>
                                      <p:to>
                                        <p:strVal val="visible"/>
                                      </p:to>
                                    </p:set>
                                    <p:animEffect transition="in" filter="fade">
                                      <p:cBhvr>
                                        <p:cTn id="21" dur="500"/>
                                        <p:tgtEl>
                                          <p:spTgt spid="17410">
                                            <p:txEl>
                                              <p:pRg st="2" end="2"/>
                                            </p:txEl>
                                          </p:spTgt>
                                        </p:tgtEl>
                                      </p:cBhvr>
                                    </p:animEffect>
                                    <p:anim calcmode="lin" valueType="num">
                                      <p:cBhvr>
                                        <p:cTn id="22" dur="500" fill="hold"/>
                                        <p:tgtEl>
                                          <p:spTgt spid="17410">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17410">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17410">
                                            <p:txEl>
                                              <p:pRg st="4" end="4"/>
                                            </p:txEl>
                                          </p:spTgt>
                                        </p:tgtEl>
                                        <p:attrNameLst>
                                          <p:attrName>style.visibility</p:attrName>
                                        </p:attrNameLst>
                                      </p:cBhvr>
                                      <p:to>
                                        <p:strVal val="visible"/>
                                      </p:to>
                                    </p:set>
                                    <p:animEffect transition="in" filter="fade">
                                      <p:cBhvr>
                                        <p:cTn id="28" dur="500"/>
                                        <p:tgtEl>
                                          <p:spTgt spid="17410">
                                            <p:txEl>
                                              <p:pRg st="4" end="4"/>
                                            </p:txEl>
                                          </p:spTgt>
                                        </p:tgtEl>
                                      </p:cBhvr>
                                    </p:animEffect>
                                    <p:anim calcmode="lin" valueType="num">
                                      <p:cBhvr>
                                        <p:cTn id="29" dur="500" fill="hold"/>
                                        <p:tgtEl>
                                          <p:spTgt spid="17410">
                                            <p:txEl>
                                              <p:pRg st="4" end="4"/>
                                            </p:txEl>
                                          </p:spTgt>
                                        </p:tgtEl>
                                        <p:attrNameLst>
                                          <p:attrName>ppt_x</p:attrName>
                                        </p:attrNameLst>
                                      </p:cBhvr>
                                      <p:tavLst>
                                        <p:tav tm="0">
                                          <p:val>
                                            <p:strVal val="#ppt_x"/>
                                          </p:val>
                                        </p:tav>
                                        <p:tav tm="100000">
                                          <p:val>
                                            <p:strVal val="#ppt_x"/>
                                          </p:val>
                                        </p:tav>
                                      </p:tavLst>
                                    </p:anim>
                                    <p:anim calcmode="lin" valueType="num">
                                      <p:cBhvr>
                                        <p:cTn id="30" dur="500" fill="hold"/>
                                        <p:tgtEl>
                                          <p:spTgt spid="17410">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457200" y="381000"/>
            <a:ext cx="8229600" cy="6019800"/>
          </a:xfrm>
        </p:spPr>
        <p:txBody>
          <a:bodyPr/>
          <a:lstStyle/>
          <a:p>
            <a:pPr eaLnBrk="1" hangingPunct="1"/>
            <a:r>
              <a:rPr lang="en-US" sz="2000" smtClean="0"/>
              <a:t>Kata formal, semiformal, dan nonformal. Penggunaan kata formal, semiformal, dan nonformal berkaitan dengan siapa yang menjadi pembaca atau pendengar. Pengetahuan penulis dan pembicara akan situasi juga akan mempengaruhi pilihan katanya. Misalnya, pemakaian kata ganti </a:t>
            </a:r>
            <a:r>
              <a:rPr lang="en-US" sz="2000" i="1" smtClean="0"/>
              <a:t>saya, aku, </a:t>
            </a:r>
            <a:r>
              <a:rPr lang="en-US" sz="2000" smtClean="0"/>
              <a:t>atau </a:t>
            </a:r>
            <a:r>
              <a:rPr lang="en-US" sz="2000" i="1" smtClean="0"/>
              <a:t>gue </a:t>
            </a:r>
            <a:r>
              <a:rPr lang="en-US" sz="2000" smtClean="0"/>
              <a:t>sangat bergantung pada situasi dan kepada siapa kita berbicara. </a:t>
            </a:r>
          </a:p>
          <a:p>
            <a:pPr eaLnBrk="1" hangingPunct="1">
              <a:buFontTx/>
              <a:buNone/>
            </a:pPr>
            <a:endParaRPr lang="en-US" sz="2000" smtClean="0"/>
          </a:p>
          <a:p>
            <a:pPr eaLnBrk="1" hangingPunct="1"/>
            <a:r>
              <a:rPr lang="en-US" sz="2000" smtClean="0"/>
              <a:t>Kata populer dan kata ilmiah. Kosakata suatu bahasa, pada umumnya, terdiri atas kata­-kata yang sering digunakan oleh penuturnya. Kata-kata akan digunakan dalam komunikasi sehari-hari oleh semua lapisan masyarakat. Namun, ada pula sejumlah kata yang hanya digunakan dalam komunikasi ilmiah: dalam diskusi, pertemuan resmi, pengajaran. Umumnya, kata-kata ilmiah itu diserap dari bahasa asing. Ada yang dicari padanan katanya dalam bahasa Indonesia (</a:t>
            </a:r>
            <a:r>
              <a:rPr lang="en-US" sz="2000" i="1" smtClean="0"/>
              <a:t>supervisi </a:t>
            </a:r>
            <a:r>
              <a:rPr lang="en-US" sz="2000" smtClean="0"/>
              <a:t>dengan </a:t>
            </a:r>
            <a:r>
              <a:rPr lang="en-US" sz="2000" i="1" smtClean="0"/>
              <a:t>penyelia</a:t>
            </a:r>
            <a:r>
              <a:rPr lang="en-US" sz="2000" smtClean="0"/>
              <a:t>)</a:t>
            </a:r>
            <a:r>
              <a:rPr lang="en-US" sz="2000" i="1" smtClean="0"/>
              <a:t> </a:t>
            </a:r>
            <a:r>
              <a:rPr lang="en-US" sz="2000" smtClean="0"/>
              <a:t>dan ada pula yang disesuaikan dengan struktur kata bahasa Indonesia (</a:t>
            </a:r>
            <a:r>
              <a:rPr lang="en-US" sz="2000" i="1" smtClean="0"/>
              <a:t>formation </a:t>
            </a:r>
            <a:r>
              <a:rPr lang="en-US" sz="2000" smtClean="0"/>
              <a:t>dengan </a:t>
            </a:r>
            <a:r>
              <a:rPr lang="en-US" sz="2000" i="1" smtClean="0"/>
              <a:t>formasi</a:t>
            </a:r>
            <a:r>
              <a:rPr lang="en-US" sz="2000" smtClean="0"/>
              <a:t>).</a:t>
            </a:r>
            <a:r>
              <a:rPr lang="en-US" sz="2000" i="1" smtClean="0"/>
              <a:t> </a:t>
            </a:r>
            <a:endParaRPr lang="en-US" sz="2000" smtClean="0"/>
          </a:p>
          <a:p>
            <a:pPr eaLnBrk="1" hangingPunct="1">
              <a:buFontTx/>
              <a:buNone/>
            </a:pPr>
            <a:endParaRPr lang="en-US" sz="200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8434">
                                            <p:txEl>
                                              <p:pRg st="0" end="0"/>
                                            </p:txEl>
                                          </p:spTgt>
                                        </p:tgtEl>
                                        <p:attrNameLst>
                                          <p:attrName>style.visibility</p:attrName>
                                        </p:attrNameLst>
                                      </p:cBhvr>
                                      <p:to>
                                        <p:strVal val="visible"/>
                                      </p:to>
                                    </p:set>
                                    <p:animEffect transition="in" filter="fade">
                                      <p:cBhvr>
                                        <p:cTn id="7" dur="1000"/>
                                        <p:tgtEl>
                                          <p:spTgt spid="18434">
                                            <p:txEl>
                                              <p:pRg st="0" end="0"/>
                                            </p:txEl>
                                          </p:spTgt>
                                        </p:tgtEl>
                                      </p:cBhvr>
                                    </p:animEffect>
                                    <p:anim calcmode="lin" valueType="num">
                                      <p:cBhvr>
                                        <p:cTn id="8" dur="1000" fill="hold"/>
                                        <p:tgtEl>
                                          <p:spTgt spid="1843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843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8434">
                                            <p:txEl>
                                              <p:pRg st="2" end="2"/>
                                            </p:txEl>
                                          </p:spTgt>
                                        </p:tgtEl>
                                        <p:attrNameLst>
                                          <p:attrName>style.visibility</p:attrName>
                                        </p:attrNameLst>
                                      </p:cBhvr>
                                      <p:to>
                                        <p:strVal val="visible"/>
                                      </p:to>
                                    </p:set>
                                    <p:animEffect transition="in" filter="fade">
                                      <p:cBhvr>
                                        <p:cTn id="14" dur="1000"/>
                                        <p:tgtEl>
                                          <p:spTgt spid="18434">
                                            <p:txEl>
                                              <p:pRg st="2" end="2"/>
                                            </p:txEl>
                                          </p:spTgt>
                                        </p:tgtEl>
                                      </p:cBhvr>
                                    </p:animEffect>
                                    <p:anim calcmode="lin" valueType="num">
                                      <p:cBhvr>
                                        <p:cTn id="15" dur="1000" fill="hold"/>
                                        <p:tgtEl>
                                          <p:spTgt spid="1843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843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457200" y="228600"/>
            <a:ext cx="8229600" cy="6049963"/>
          </a:xfrm>
        </p:spPr>
        <p:txBody>
          <a:bodyPr/>
          <a:lstStyle/>
          <a:p>
            <a:pPr eaLnBrk="1" hangingPunct="1"/>
            <a:r>
              <a:rPr lang="en-US" sz="2000" smtClean="0"/>
              <a:t>Jargon. Jargon adalah kata-kata teknis dalam suatu bidang ilmu tertentu dan sering kali bertumpang-tindih dengan pengertian </a:t>
            </a:r>
            <a:r>
              <a:rPr lang="en-US" sz="2000" i="1" smtClean="0"/>
              <a:t>istilah. </a:t>
            </a:r>
            <a:r>
              <a:rPr lang="en-US" sz="2000" smtClean="0"/>
              <a:t>Jargon merupakan bahasa atau kata yang khusus sekali. Pemakaian jargon harus diikuti oleh penjelasan arti kata tersebut. </a:t>
            </a:r>
          </a:p>
          <a:p>
            <a:pPr eaLnBrk="1" hangingPunct="1"/>
            <a:endParaRPr lang="en-US" sz="2000" smtClean="0"/>
          </a:p>
          <a:p>
            <a:pPr eaLnBrk="1" hangingPunct="1"/>
            <a:r>
              <a:rPr lang="en-US" sz="2000" smtClean="0"/>
              <a:t>Kata percakapan. Bahasa percakapan tidak selalu identik, dengan bahasa nonformal. Kata percakapan adalah kata-kata yang dapat digunakan dalam ragam lisan, tetapi tidak dapat digunakan dalam ragam tulis. Masalahnya, sekarang adalah bahwa tidak semua penutur bahasa Indonesia dapat membedakan kedua ragam ini. Perbedaan laras jurnalistik dan laras iklan dari laras-Iaras lain, dalam hal ini, adalah bahwa kedua laras ini menyajikan ragam lisan dalam bentuk ragam tulis. Akibatnya, ada banyak kata percakapan yang digunakan dalam bentuk tulis, misalnya </a:t>
            </a:r>
            <a:r>
              <a:rPr lang="en-US" sz="2000" i="1" smtClean="0"/>
              <a:t>tapi </a:t>
            </a:r>
            <a:r>
              <a:rPr lang="en-US" sz="2000" smtClean="0"/>
              <a:t>seharusnya </a:t>
            </a:r>
            <a:r>
              <a:rPr lang="en-US" sz="2000" i="1" smtClean="0"/>
              <a:t>tetapi, bisa </a:t>
            </a:r>
            <a:r>
              <a:rPr lang="en-US" sz="2000" smtClean="0"/>
              <a:t>seharusnya </a:t>
            </a:r>
            <a:r>
              <a:rPr lang="en-US" sz="2000" i="1" smtClean="0"/>
              <a:t>dapat</a:t>
            </a:r>
            <a:r>
              <a:rPr lang="en-US" sz="2000" smtClean="0"/>
              <a:t>. </a:t>
            </a:r>
          </a:p>
          <a:p>
            <a:pPr eaLnBrk="1" hangingPunct="1">
              <a:buFontTx/>
              <a:buNone/>
            </a:pPr>
            <a:endParaRPr lang="en-US" sz="2000" smtClean="0"/>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animEffect transition="in" filter="fade">
                                      <p:cBhvr>
                                        <p:cTn id="7" dur="1000"/>
                                        <p:tgtEl>
                                          <p:spTgt spid="19458">
                                            <p:txEl>
                                              <p:pRg st="0" end="0"/>
                                            </p:txEl>
                                          </p:spTgt>
                                        </p:tgtEl>
                                      </p:cBhvr>
                                    </p:animEffect>
                                    <p:anim calcmode="lin" valueType="num">
                                      <p:cBhvr>
                                        <p:cTn id="8" dur="1000" fill="hold"/>
                                        <p:tgtEl>
                                          <p:spTgt spid="1945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9458">
                                            <p:txEl>
                                              <p:pRg st="2" end="2"/>
                                            </p:txEl>
                                          </p:spTgt>
                                        </p:tgtEl>
                                        <p:attrNameLst>
                                          <p:attrName>style.visibility</p:attrName>
                                        </p:attrNameLst>
                                      </p:cBhvr>
                                      <p:to>
                                        <p:strVal val="visible"/>
                                      </p:to>
                                    </p:set>
                                    <p:animEffect transition="in" filter="fade">
                                      <p:cBhvr>
                                        <p:cTn id="14" dur="1000"/>
                                        <p:tgtEl>
                                          <p:spTgt spid="19458">
                                            <p:txEl>
                                              <p:pRg st="2" end="2"/>
                                            </p:txEl>
                                          </p:spTgt>
                                        </p:tgtEl>
                                      </p:cBhvr>
                                    </p:animEffect>
                                    <p:anim calcmode="lin" valueType="num">
                                      <p:cBhvr>
                                        <p:cTn id="15" dur="1000" fill="hold"/>
                                        <p:tgtEl>
                                          <p:spTgt spid="19458">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9458">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theme/theme1.xml><?xml version="1.0" encoding="utf-8"?>
<a:theme xmlns:a="http://schemas.openxmlformats.org/drawingml/2006/main" name="Default Design">
  <a:themeElements>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315</TotalTime>
  <Words>904</Words>
  <Application>Microsoft Office PowerPoint</Application>
  <PresentationFormat>On-screen Show (4:3)</PresentationFormat>
  <Paragraphs>187</Paragraphs>
  <Slides>20</Slides>
  <Notes>20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Default Design</vt:lpstr>
      <vt:lpstr>DIKSI (PILIHAN KATA) </vt:lpstr>
      <vt:lpstr>Slide 2</vt:lpstr>
      <vt:lpstr>Slide 3</vt:lpstr>
      <vt:lpstr>Slide 4</vt:lpstr>
      <vt:lpstr>Slide 5</vt:lpstr>
      <vt:lpstr>Slide 6</vt:lpstr>
      <vt:lpstr>Slide 7</vt:lpstr>
      <vt:lpstr>Slide 8</vt:lpstr>
      <vt:lpstr>Slide 9</vt:lpstr>
      <vt:lpstr>Slide 10</vt:lpstr>
      <vt:lpstr>Slide 11</vt:lpstr>
      <vt:lpstr>Perhatikan perbedaan antara penyajian yang bersifat ilmiah dan yang bersifat ilmiah populer berikut ini.  </vt:lpstr>
      <vt:lpstr>GAS METHANE</vt:lpstr>
      <vt:lpstr>GAS METANA DAN CO2</vt:lpstr>
      <vt:lpstr>Berikut ini disajikan tabel berisikan beberapa kemungkinan dalam penggunaan kata yang salah dan benar, serta  lugas dan tidak lugas. </vt:lpstr>
      <vt:lpstr>TIDAK LUGAS                                    LUGAS</vt:lpstr>
      <vt:lpstr>Berikut ini akan diuraikan beberapa contoh pemilihan kata. </vt:lpstr>
      <vt:lpstr>Slide 18</vt:lpstr>
      <vt:lpstr>Slide 19</vt:lpstr>
      <vt:lpstr> Tuliskan kembali kalimat berikut dengan membetulkan kesalahan yang ada.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 Agung R</cp:lastModifiedBy>
  <cp:revision>32</cp:revision>
  <dcterms:created xsi:type="dcterms:W3CDTF">2009-07-15T07:03:59Z</dcterms:created>
  <dcterms:modified xsi:type="dcterms:W3CDTF">2010-08-23T04:46:06Z</dcterms:modified>
</cp:coreProperties>
</file>