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6BACA-3258-49CA-8A21-405BE460C4A2}" type="datetimeFigureOut">
              <a:rPr lang="id-ID" smtClean="0"/>
              <a:pPr/>
              <a:t>23/08/2010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B9A6-AC9C-46EA-B5AB-856DB2C2046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6BACA-3258-49CA-8A21-405BE460C4A2}" type="datetimeFigureOut">
              <a:rPr lang="id-ID" smtClean="0"/>
              <a:pPr/>
              <a:t>23/08/2010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B9A6-AC9C-46EA-B5AB-856DB2C2046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6BACA-3258-49CA-8A21-405BE460C4A2}" type="datetimeFigureOut">
              <a:rPr lang="id-ID" smtClean="0"/>
              <a:pPr/>
              <a:t>23/08/2010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B9A6-AC9C-46EA-B5AB-856DB2C2046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6BACA-3258-49CA-8A21-405BE460C4A2}" type="datetimeFigureOut">
              <a:rPr lang="id-ID" smtClean="0"/>
              <a:pPr/>
              <a:t>23/08/2010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B9A6-AC9C-46EA-B5AB-856DB2C2046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6BACA-3258-49CA-8A21-405BE460C4A2}" type="datetimeFigureOut">
              <a:rPr lang="id-ID" smtClean="0"/>
              <a:pPr/>
              <a:t>23/08/2010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B9A6-AC9C-46EA-B5AB-856DB2C2046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6BACA-3258-49CA-8A21-405BE460C4A2}" type="datetimeFigureOut">
              <a:rPr lang="id-ID" smtClean="0"/>
              <a:pPr/>
              <a:t>23/08/2010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B9A6-AC9C-46EA-B5AB-856DB2C2046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6BACA-3258-49CA-8A21-405BE460C4A2}" type="datetimeFigureOut">
              <a:rPr lang="id-ID" smtClean="0"/>
              <a:pPr/>
              <a:t>23/08/2010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B9A6-AC9C-46EA-B5AB-856DB2C2046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6BACA-3258-49CA-8A21-405BE460C4A2}" type="datetimeFigureOut">
              <a:rPr lang="id-ID" smtClean="0"/>
              <a:pPr/>
              <a:t>23/08/2010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B9A6-AC9C-46EA-B5AB-856DB2C2046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6BACA-3258-49CA-8A21-405BE460C4A2}" type="datetimeFigureOut">
              <a:rPr lang="id-ID" smtClean="0"/>
              <a:pPr/>
              <a:t>23/08/2010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B9A6-AC9C-46EA-B5AB-856DB2C2046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6BACA-3258-49CA-8A21-405BE460C4A2}" type="datetimeFigureOut">
              <a:rPr lang="id-ID" smtClean="0"/>
              <a:pPr/>
              <a:t>23/08/2010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B9A6-AC9C-46EA-B5AB-856DB2C2046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6BACA-3258-49CA-8A21-405BE460C4A2}" type="datetimeFigureOut">
              <a:rPr lang="id-ID" smtClean="0"/>
              <a:pPr/>
              <a:t>23/08/2010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451B9A6-AC9C-46EA-B5AB-856DB2C2046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D6BACA-3258-49CA-8A21-405BE460C4A2}" type="datetimeFigureOut">
              <a:rPr lang="id-ID" smtClean="0"/>
              <a:pPr/>
              <a:t>23/08/2010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51B9A6-AC9C-46EA-B5AB-856DB2C20468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1785926"/>
            <a:ext cx="7498080" cy="1143000"/>
          </a:xfrm>
        </p:spPr>
        <p:txBody>
          <a:bodyPr>
            <a:normAutofit/>
          </a:bodyPr>
          <a:lstStyle/>
          <a:p>
            <a:r>
              <a:rPr lang="id-ID" sz="4800" dirty="0" smtClean="0"/>
              <a:t>Penulisan Karangan Ilmiah</a:t>
            </a:r>
            <a:endParaRPr lang="id-ID" sz="4800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 smtClean="0"/>
              <a:t>		</a:t>
            </a:r>
            <a:r>
              <a:rPr lang="en-US" dirty="0" err="1" smtClean="0"/>
              <a:t>Syarat-syarat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lain,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tersusun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sistematis</a:t>
            </a:r>
            <a:r>
              <a:rPr lang="en-US" dirty="0" smtClean="0"/>
              <a:t>,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direncanakan</a:t>
            </a:r>
            <a:r>
              <a:rPr lang="en-US" dirty="0" smtClean="0"/>
              <a:t> </a:t>
            </a:r>
            <a:r>
              <a:rPr lang="en-US" dirty="0" err="1" smtClean="0"/>
              <a:t>secara_terkendali</a:t>
            </a:r>
            <a:r>
              <a:rPr lang="en-US" dirty="0" smtClean="0"/>
              <a:t>, </a:t>
            </a:r>
            <a:r>
              <a:rPr lang="en-US" dirty="0" err="1" smtClean="0"/>
              <a:t>konseptual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prosedural</a:t>
            </a:r>
            <a:r>
              <a:rPr lang="en-US" dirty="0" smtClean="0"/>
              <a:t>.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. </a:t>
            </a:r>
            <a:r>
              <a:rPr lang="en-US" dirty="0" err="1" smtClean="0"/>
              <a:t>Kemudian</a:t>
            </a:r>
            <a:r>
              <a:rPr lang="en-US" dirty="0" smtClean="0"/>
              <a:t>,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dirumuskan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 yang </a:t>
            </a:r>
            <a:r>
              <a:rPr lang="en-US" dirty="0" err="1" smtClean="0"/>
              <a:t>utuh</a:t>
            </a:r>
            <a:r>
              <a:rPr lang="en-US" dirty="0" smtClean="0"/>
              <a:t>. </a:t>
            </a: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yang </a:t>
            </a:r>
            <a:r>
              <a:rPr lang="en-US" dirty="0" err="1" smtClean="0"/>
              <a:t>sistematis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yang </a:t>
            </a:r>
            <a:r>
              <a:rPr lang="en-US" dirty="0" err="1" smtClean="0"/>
              <a:t>direncanakan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terkendali</a:t>
            </a:r>
            <a:r>
              <a:rPr lang="en-US" dirty="0" smtClean="0"/>
              <a:t>, </a:t>
            </a:r>
            <a:r>
              <a:rPr lang="en-US" dirty="0" err="1" smtClean="0"/>
              <a:t>konseptual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prosedural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dihasilkanlah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pembuktian</a:t>
            </a:r>
            <a:r>
              <a:rPr lang="en-US" dirty="0" smtClean="0"/>
              <a:t> yang </a:t>
            </a:r>
            <a:r>
              <a:rPr lang="en-US" dirty="0" err="1" smtClean="0"/>
              <a:t>tersusun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sistematis</a:t>
            </a:r>
            <a:r>
              <a:rPr lang="en-US" dirty="0" smtClean="0"/>
              <a:t>. 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/>
          </a:bodyPr>
          <a:lstStyle/>
          <a:p>
            <a:r>
              <a:rPr lang="id-ID" sz="3200" dirty="0" smtClean="0"/>
              <a:t>Topik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dirty="0" smtClean="0"/>
              <a:t>		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acapkali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.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, </a:t>
            </a:r>
            <a:r>
              <a:rPr lang="en-US" dirty="0" err="1" smtClean="0"/>
              <a:t>bahkan</a:t>
            </a:r>
            <a:r>
              <a:rPr lang="en-US" dirty="0" smtClean="0"/>
              <a:t>,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tesis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, </a:t>
            </a:r>
            <a:r>
              <a:rPr lang="en-US" dirty="0" err="1" smtClean="0"/>
              <a:t>pada</a:t>
            </a:r>
            <a:r>
              <a:rPr lang="en-US" dirty="0" smtClean="0"/>
              <a:t>  </a:t>
            </a:r>
            <a:r>
              <a:rPr lang="en-US" dirty="0" err="1" smtClean="0"/>
              <a:t>akhirnya</a:t>
            </a:r>
            <a:r>
              <a:rPr lang="en-US" dirty="0" smtClean="0"/>
              <a:t>,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.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,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.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.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dibahas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tesis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	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Keraf</a:t>
            </a:r>
            <a:r>
              <a:rPr lang="en-US" dirty="0" smtClean="0"/>
              <a:t> (1997),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Yunani</a:t>
            </a:r>
            <a:r>
              <a:rPr lang="en-US" dirty="0" smtClean="0"/>
              <a:t>, </a:t>
            </a:r>
            <a:r>
              <a:rPr lang="en-US" i="1" dirty="0" err="1" smtClean="0"/>
              <a:t>topoi</a:t>
            </a:r>
            <a:r>
              <a:rPr lang="en-US" dirty="0" smtClean="0"/>
              <a:t>. </a:t>
            </a:r>
            <a:r>
              <a:rPr lang="en-US" dirty="0" err="1" smtClean="0"/>
              <a:t>Topoi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‘</a:t>
            </a:r>
            <a:r>
              <a:rPr lang="en-US" dirty="0" err="1" smtClean="0"/>
              <a:t>tempat</a:t>
            </a:r>
            <a:r>
              <a:rPr lang="en-US" dirty="0" smtClean="0"/>
              <a:t>’. </a:t>
            </a:r>
            <a:r>
              <a:rPr lang="en-US" dirty="0" err="1" smtClean="0"/>
              <a:t>Jadi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menempatkan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pembahasan</a:t>
            </a:r>
            <a:r>
              <a:rPr lang="en-US" dirty="0" smtClean="0"/>
              <a:t>.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	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karang-mengarang</a:t>
            </a:r>
            <a:r>
              <a:rPr lang="en-US" dirty="0" smtClean="0"/>
              <a:t>,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‘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pembicaraan</a:t>
            </a:r>
            <a:r>
              <a:rPr lang="en-US" dirty="0" smtClean="0"/>
              <a:t>’.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endParaRPr lang="id-ID" dirty="0" smtClean="0"/>
          </a:p>
          <a:p>
            <a:pPr marL="514350" lvl="0" indent="-514350">
              <a:buAutoNum type="alphaLcPeriod"/>
            </a:pP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, </a:t>
            </a:r>
            <a:endParaRPr lang="id-ID" dirty="0" smtClean="0"/>
          </a:p>
          <a:p>
            <a:pPr marL="514350" lvl="0" indent="-514350">
              <a:buAutoNum type="alphaLcPeriod"/>
            </a:pP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, </a:t>
            </a:r>
            <a:endParaRPr lang="id-ID" dirty="0" smtClean="0"/>
          </a:p>
          <a:p>
            <a:pPr marL="514350" lvl="0" indent="-514350">
              <a:buAutoNum type="alphaLcPeriod"/>
            </a:pP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sempit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endParaRPr lang="id-ID" dirty="0" smtClean="0"/>
          </a:p>
          <a:p>
            <a:pPr marL="514350" lvl="0" indent="-514350">
              <a:buAutoNum type="alphaLcPeriod"/>
            </a:pPr>
            <a:r>
              <a:rPr lang="en-US" dirty="0" err="1" smtClean="0"/>
              <a:t>sebaiknya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, </a:t>
            </a:r>
            <a:r>
              <a:rPr lang="en-US" dirty="0" err="1" smtClean="0"/>
              <a:t>teknis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kontroversial</a:t>
            </a:r>
            <a:r>
              <a:rPr lang="en-US" dirty="0" smtClean="0"/>
              <a:t> (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pemula</a:t>
            </a:r>
            <a:r>
              <a:rPr lang="en-US" dirty="0" smtClean="0"/>
              <a:t>). 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Tujuan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		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,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aalah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.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Keraf</a:t>
            </a:r>
            <a:r>
              <a:rPr lang="en-US" dirty="0" smtClean="0"/>
              <a:t> (1997),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endParaRPr lang="id-ID" dirty="0" smtClean="0"/>
          </a:p>
          <a:p>
            <a:pPr lvl="0">
              <a:buNone/>
            </a:pPr>
            <a:r>
              <a:rPr lang="id-ID" dirty="0" smtClean="0"/>
              <a:t>	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berlandaskan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id-ID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menguraikan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	</a:t>
            </a:r>
            <a:r>
              <a:rPr lang="en-US" dirty="0" err="1" smtClean="0"/>
              <a:t>Jadi</a:t>
            </a:r>
            <a:r>
              <a:rPr lang="en-US" dirty="0" smtClean="0"/>
              <a:t>,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Tesis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401080" cy="51435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 smtClean="0"/>
              <a:t>		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m</a:t>
            </a:r>
            <a:r>
              <a:rPr lang="en-US" u="sng" dirty="0" err="1" smtClean="0"/>
              <a:t>enggabungkan</a:t>
            </a:r>
            <a:r>
              <a:rPr lang="en-US" u="sng" dirty="0" smtClean="0"/>
              <a:t> </a:t>
            </a:r>
            <a:r>
              <a:rPr lang="en-US" u="sng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u="sng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.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i="1" dirty="0" err="1" smtClean="0"/>
              <a:t>tema</a:t>
            </a:r>
            <a:r>
              <a:rPr lang="en-US" i="1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laras</a:t>
            </a:r>
            <a:r>
              <a:rPr lang="en-US" dirty="0" smtClean="0"/>
              <a:t> </a:t>
            </a:r>
            <a:r>
              <a:rPr lang="en-US" dirty="0" err="1" smtClean="0"/>
              <a:t>karangan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.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karangan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u="sng" dirty="0" err="1" smtClean="0"/>
              <a:t>kalimat</a:t>
            </a:r>
            <a:r>
              <a:rPr lang="en-US" u="sng" dirty="0" smtClean="0"/>
              <a:t> </a:t>
            </a:r>
            <a:r>
              <a:rPr lang="en-US" u="sng" dirty="0" err="1" smtClean="0"/>
              <a:t>tesi</a:t>
            </a:r>
            <a:r>
              <a:rPr lang="en-US" dirty="0" err="1" smtClean="0"/>
              <a:t>s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laras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,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diuraikan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Keraf</a:t>
            </a:r>
            <a:r>
              <a:rPr lang="en-US" dirty="0" smtClean="0"/>
              <a:t> (1997),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tesis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laras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yang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sentral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tesis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	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Yunani</a:t>
            </a:r>
            <a:r>
              <a:rPr lang="en-US" dirty="0" smtClean="0"/>
              <a:t>, </a:t>
            </a:r>
            <a:r>
              <a:rPr lang="en-US" i="1" dirty="0" err="1" smtClean="0"/>
              <a:t>tithenai</a:t>
            </a:r>
            <a:r>
              <a:rPr lang="en-US" dirty="0" smtClean="0"/>
              <a:t>, yang </a:t>
            </a:r>
            <a:r>
              <a:rPr lang="en-US" dirty="0" err="1" smtClean="0"/>
              <a:t>berarti</a:t>
            </a:r>
            <a:r>
              <a:rPr lang="en-US" dirty="0" smtClean="0"/>
              <a:t> ‘</a:t>
            </a:r>
            <a:r>
              <a:rPr lang="en-US" dirty="0" err="1" smtClean="0"/>
              <a:t>menempatkan</a:t>
            </a:r>
            <a:r>
              <a:rPr lang="en-US" dirty="0" smtClean="0"/>
              <a:t>’ </a:t>
            </a:r>
            <a:r>
              <a:rPr lang="en-US" dirty="0" err="1" smtClean="0"/>
              <a:t>atau</a:t>
            </a:r>
            <a:r>
              <a:rPr lang="en-US" dirty="0" smtClean="0"/>
              <a:t> ‘</a:t>
            </a:r>
            <a:r>
              <a:rPr lang="en-US" dirty="0" err="1" smtClean="0"/>
              <a:t>meletakkan</a:t>
            </a:r>
            <a:r>
              <a:rPr lang="en-US" dirty="0" smtClean="0"/>
              <a:t>’. </a:t>
            </a:r>
            <a:r>
              <a:rPr lang="en-US" dirty="0" err="1" smtClean="0"/>
              <a:t>Jadi</a:t>
            </a:r>
            <a:r>
              <a:rPr lang="en-US" dirty="0" smtClean="0"/>
              <a:t>, </a:t>
            </a: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‘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diuraikan</a:t>
            </a:r>
            <a:r>
              <a:rPr lang="en-US" dirty="0" smtClean="0"/>
              <a:t>’ </a:t>
            </a:r>
            <a:r>
              <a:rPr lang="en-US" dirty="0" err="1" smtClean="0"/>
              <a:t>atau</a:t>
            </a:r>
            <a:r>
              <a:rPr lang="en-US" dirty="0" smtClean="0"/>
              <a:t> ‘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ditempatkan</a:t>
            </a:r>
            <a:r>
              <a:rPr lang="en-US" dirty="0" smtClean="0"/>
              <a:t>’.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, </a:t>
            </a: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‘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perumusan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pembicaraan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tadi</a:t>
            </a:r>
            <a:r>
              <a:rPr lang="en-US" dirty="0" smtClean="0"/>
              <a:t>. 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4582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dirty="0" smtClean="0"/>
              <a:t>		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tesis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perumusan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.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sentral</a:t>
            </a:r>
            <a:r>
              <a:rPr lang="en-US" dirty="0" smtClean="0"/>
              <a:t> yang </a:t>
            </a:r>
            <a:r>
              <a:rPr lang="en-US" dirty="0" err="1" smtClean="0"/>
              <a:t>menonjol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memandangnya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,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sentral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tesis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u="sng" dirty="0" err="1" smtClean="0"/>
              <a:t>subjek</a:t>
            </a:r>
            <a:r>
              <a:rPr lang="en-US" dirty="0" smtClean="0"/>
              <a:t>, </a:t>
            </a:r>
            <a:r>
              <a:rPr lang="en-US" u="sng" dirty="0" err="1" smtClean="0"/>
              <a:t>predikat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(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sentral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(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tesis</a:t>
            </a:r>
            <a:r>
              <a:rPr lang="en-US" dirty="0" smtClean="0"/>
              <a:t>).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tesis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u="sng" dirty="0" err="1" smtClean="0"/>
              <a:t>kalimat</a:t>
            </a:r>
            <a:r>
              <a:rPr lang="en-US" u="sng" dirty="0" smtClean="0"/>
              <a:t> </a:t>
            </a:r>
            <a:r>
              <a:rPr lang="en-US" u="sng" dirty="0" err="1" smtClean="0"/>
              <a:t>tunggal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u="sng" dirty="0" err="1" smtClean="0"/>
              <a:t>kalimat</a:t>
            </a:r>
            <a:r>
              <a:rPr lang="en-US" u="sng" dirty="0" smtClean="0"/>
              <a:t> </a:t>
            </a:r>
            <a:r>
              <a:rPr lang="en-US" u="sng" dirty="0" err="1" smtClean="0"/>
              <a:t>maj</a:t>
            </a:r>
            <a:r>
              <a:rPr lang="en-US" dirty="0" err="1" smtClean="0"/>
              <a:t>emuk</a:t>
            </a:r>
            <a:r>
              <a:rPr lang="en-US" dirty="0" smtClean="0"/>
              <a:t> </a:t>
            </a:r>
            <a:r>
              <a:rPr lang="en-US" dirty="0" err="1" smtClean="0"/>
              <a:t>bertingkat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majemuk</a:t>
            </a:r>
            <a:r>
              <a:rPr lang="en-US" dirty="0" smtClean="0"/>
              <a:t> </a:t>
            </a:r>
            <a:r>
              <a:rPr lang="en-US" dirty="0" err="1" smtClean="0"/>
              <a:t>setara</a:t>
            </a:r>
            <a:r>
              <a:rPr lang="en-US" dirty="0" smtClean="0"/>
              <a:t>.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</a:p>
          <a:p>
            <a:pPr>
              <a:buNone/>
            </a:pPr>
            <a:r>
              <a:rPr lang="id-ID" dirty="0" smtClean="0"/>
              <a:t>		</a:t>
            </a:r>
            <a:r>
              <a:rPr lang="en-US" dirty="0" err="1" smtClean="0"/>
              <a:t>Jadi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tesis</a:t>
            </a:r>
            <a:r>
              <a:rPr lang="en-US" dirty="0" smtClean="0"/>
              <a:t>,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,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pula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tesis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  <a:endParaRPr lang="id-ID" dirty="0" smtClean="0"/>
          </a:p>
          <a:p>
            <a:pPr marL="514350" lvl="0" indent="-514350">
              <a:buAutoNum type="alphaLcPeriod"/>
            </a:pP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perumusan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. </a:t>
            </a:r>
            <a:endParaRPr lang="id-ID" dirty="0" smtClean="0"/>
          </a:p>
          <a:p>
            <a:pPr marL="514350" lvl="0" indent="-514350">
              <a:buAutoNum type="alphaLcPeriod"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majemuk</a:t>
            </a:r>
            <a:r>
              <a:rPr lang="en-US" dirty="0" smtClean="0"/>
              <a:t> </a:t>
            </a:r>
            <a:r>
              <a:rPr lang="en-US" dirty="0" err="1" smtClean="0"/>
              <a:t>bertingkat</a:t>
            </a:r>
            <a:r>
              <a:rPr lang="en-US" dirty="0" smtClean="0"/>
              <a:t>.</a:t>
            </a:r>
            <a:endParaRPr lang="id-ID" dirty="0" smtClean="0"/>
          </a:p>
          <a:p>
            <a:pPr marL="514350" lvl="0" indent="-514350">
              <a:buAutoNum type="alphaL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majemuk</a:t>
            </a:r>
            <a:r>
              <a:rPr lang="en-US" dirty="0" smtClean="0"/>
              <a:t> </a:t>
            </a:r>
            <a:r>
              <a:rPr lang="en-US" dirty="0" err="1" smtClean="0"/>
              <a:t>setara</a:t>
            </a:r>
            <a:r>
              <a:rPr lang="en-US" dirty="0" smtClean="0"/>
              <a:t>. </a:t>
            </a:r>
            <a:endParaRPr lang="id-ID" dirty="0" smtClean="0"/>
          </a:p>
          <a:p>
            <a:pPr marL="514350" lvl="0" indent="-514350">
              <a:buAutoNum type="alphaLcPeriod"/>
            </a:pP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sentral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tesis</a:t>
            </a:r>
            <a:r>
              <a:rPr lang="en-US" dirty="0" smtClean="0"/>
              <a:t>. </a:t>
            </a:r>
            <a:endParaRPr lang="id-ID" dirty="0" smtClean="0"/>
          </a:p>
          <a:p>
            <a:pPr marL="514350" lvl="0" indent="-514350">
              <a:buAutoNum type="alphaL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negasi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i="1" dirty="0" err="1" smtClean="0"/>
              <a:t>beberapa</a:t>
            </a:r>
            <a:r>
              <a:rPr lang="en-US" i="1" dirty="0" smtClean="0"/>
              <a:t>, </a:t>
            </a:r>
            <a:r>
              <a:rPr lang="en-US" i="1" dirty="0" err="1" smtClean="0"/>
              <a:t>hanya</a:t>
            </a:r>
            <a:r>
              <a:rPr lang="en-US" i="1" dirty="0" smtClean="0"/>
              <a:t>, </a:t>
            </a:r>
            <a:r>
              <a:rPr lang="id-ID" dirty="0" smtClean="0"/>
              <a:t>dan </a:t>
            </a:r>
            <a:r>
              <a:rPr lang="en-US" i="1" dirty="0" err="1" smtClean="0"/>
              <a:t>agak</a:t>
            </a:r>
            <a:r>
              <a:rPr lang="en-US" i="1" dirty="0" smtClean="0"/>
              <a:t>. </a:t>
            </a:r>
            <a:endParaRPr lang="id-ID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96020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d-ID" dirty="0" smtClean="0"/>
              <a:t>		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tesis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payung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karangan</a:t>
            </a:r>
            <a:r>
              <a:rPr lang="en-US" dirty="0" smtClean="0"/>
              <a:t>.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bab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paragraf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karangan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gagasan-gagasan</a:t>
            </a:r>
            <a:r>
              <a:rPr lang="en-US" dirty="0" smtClean="0"/>
              <a:t> </a:t>
            </a:r>
            <a:r>
              <a:rPr lang="en-US" dirty="0" err="1" smtClean="0"/>
              <a:t>bawahan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menunjang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tesis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karangan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. </a:t>
            </a:r>
            <a:endParaRPr lang="id-ID" dirty="0" smtClean="0"/>
          </a:p>
          <a:p>
            <a:endParaRPr lang="id-ID" dirty="0" smtClean="0"/>
          </a:p>
          <a:p>
            <a:pPr>
              <a:buNone/>
            </a:pPr>
            <a:r>
              <a:rPr lang="id-ID" dirty="0" smtClean="0"/>
              <a:t>		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tesis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endParaRPr lang="id-ID" dirty="0" smtClean="0"/>
          </a:p>
          <a:p>
            <a:pPr marL="514350" lvl="0" indent="-514350">
              <a:buAutoNum type="alphaLcPeriod"/>
            </a:pPr>
            <a:r>
              <a:rPr lang="en-US" dirty="0" err="1" smtClean="0"/>
              <a:t>kejelasan</a:t>
            </a:r>
            <a:r>
              <a:rPr lang="en-US" dirty="0" smtClean="0"/>
              <a:t> yang </a:t>
            </a:r>
            <a:r>
              <a:rPr lang="en-US" dirty="0" err="1" smtClean="0"/>
              <a:t>diwujudkan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sentral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perincian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subordinasinya</a:t>
            </a:r>
            <a:r>
              <a:rPr lang="en-US" dirty="0" smtClean="0"/>
              <a:t>; </a:t>
            </a:r>
            <a:endParaRPr lang="id-ID" dirty="0" smtClean="0"/>
          </a:p>
          <a:p>
            <a:pPr marL="514350" lvl="0" indent="-514350">
              <a:buAutoNum type="alphaLcPeriod"/>
            </a:pP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sentral</a:t>
            </a:r>
            <a:r>
              <a:rPr lang="en-US" dirty="0" smtClean="0"/>
              <a:t> yang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memayungi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karangan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agar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pembicaraan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terjaga</a:t>
            </a:r>
            <a:r>
              <a:rPr lang="en-US" dirty="0" smtClean="0"/>
              <a:t>;</a:t>
            </a:r>
            <a:endParaRPr lang="id-ID" dirty="0" smtClean="0"/>
          </a:p>
          <a:p>
            <a:pPr marL="514350" lvl="0" indent="-514350">
              <a:buAutoNum type="alphaLcPeriod"/>
            </a:pPr>
            <a:r>
              <a:rPr lang="en-US" dirty="0" err="1" smtClean="0"/>
              <a:t>perkembangan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uraian</a:t>
            </a:r>
            <a:r>
              <a:rPr lang="en-US" dirty="0" smtClean="0"/>
              <a:t> </a:t>
            </a:r>
            <a:r>
              <a:rPr lang="en-US" dirty="0" err="1" smtClean="0"/>
              <a:t>perincian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logis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teratur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; </a:t>
            </a:r>
            <a:endParaRPr lang="id-ID" dirty="0" smtClean="0"/>
          </a:p>
          <a:p>
            <a:pPr marL="514350" lvl="0" indent="-514350">
              <a:buAutoNum type="alphaLcPeriod"/>
            </a:pPr>
            <a:r>
              <a:rPr lang="en-US" dirty="0" err="1" smtClean="0"/>
              <a:t>keaslian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,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pendekatannya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katanya</a:t>
            </a:r>
            <a:r>
              <a:rPr lang="en-US" dirty="0" smtClean="0"/>
              <a:t> pun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keasliannya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endParaRPr lang="id-ID" dirty="0" smtClean="0"/>
          </a:p>
          <a:p>
            <a:pPr marL="514350" lvl="0" indent="-514350">
              <a:buAutoNum type="alphaLcPeriod"/>
            </a:pPr>
            <a:r>
              <a:rPr lang="en-US" dirty="0" err="1" smtClean="0"/>
              <a:t>judul</a:t>
            </a:r>
            <a:r>
              <a:rPr lang="en-US" dirty="0" smtClean="0"/>
              <a:t> yang </a:t>
            </a:r>
            <a:r>
              <a:rPr lang="en-US" dirty="0" err="1" smtClean="0"/>
              <a:t>cocok</a:t>
            </a:r>
            <a:r>
              <a:rPr lang="en-US" dirty="0" smtClean="0"/>
              <a:t> yang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karangan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mengungkapkan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­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karangan</a:t>
            </a:r>
            <a:r>
              <a:rPr lang="en-US" dirty="0" smtClean="0"/>
              <a:t>. 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3144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928670"/>
            <a:ext cx="8572560" cy="59293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		</a:t>
            </a:r>
            <a:r>
              <a:rPr lang="en-US" dirty="0" err="1" smtClean="0"/>
              <a:t>Tesis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tesis</a:t>
            </a:r>
            <a:r>
              <a:rPr lang="en-US" dirty="0" smtClean="0"/>
              <a:t> </a:t>
            </a:r>
            <a:r>
              <a:rPr lang="en-US" dirty="0" err="1" smtClean="0"/>
              <a:t>dirumuskan</a:t>
            </a:r>
            <a:r>
              <a:rPr lang="en-US" dirty="0" smtClean="0"/>
              <a:t> </a:t>
            </a:r>
            <a:r>
              <a:rPr lang="en-US" u="sng" dirty="0" err="1" smtClean="0"/>
              <a:t>di</a:t>
            </a:r>
            <a:r>
              <a:rPr lang="en-US" u="sng" dirty="0" smtClean="0"/>
              <a:t> </a:t>
            </a:r>
            <a:r>
              <a:rPr lang="en-US" u="sng" dirty="0" err="1" smtClean="0"/>
              <a:t>awal</a:t>
            </a:r>
            <a:r>
              <a:rPr lang="en-US" u="sng" dirty="0" smtClean="0"/>
              <a:t> </a:t>
            </a:r>
            <a:r>
              <a:rPr lang="en-US" u="sng" dirty="0" err="1" smtClean="0"/>
              <a:t>penulisa</a:t>
            </a:r>
            <a:r>
              <a:rPr lang="en-US" dirty="0" err="1" smtClean="0"/>
              <a:t>n</a:t>
            </a:r>
            <a:r>
              <a:rPr lang="en-US" dirty="0" smtClean="0"/>
              <a:t>, </a:t>
            </a:r>
            <a:r>
              <a:rPr lang="en-US" dirty="0" err="1" smtClean="0"/>
              <a:t>sebaliknya</a:t>
            </a:r>
            <a:r>
              <a:rPr lang="en-US" dirty="0" smtClean="0"/>
              <a:t>, </a:t>
            </a:r>
            <a:r>
              <a:rPr lang="en-US" dirty="0" err="1" smtClean="0"/>
              <a:t>perumusan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u="sng" dirty="0" err="1" smtClean="0"/>
              <a:t>setelah</a:t>
            </a:r>
            <a:r>
              <a:rPr lang="en-US" u="sng" dirty="0" smtClean="0"/>
              <a:t> </a:t>
            </a:r>
            <a:r>
              <a:rPr lang="en-US" u="sng" dirty="0" err="1" smtClean="0"/>
              <a:t>seluruh</a:t>
            </a:r>
            <a:r>
              <a:rPr lang="en-US" u="sng" dirty="0" smtClean="0"/>
              <a:t> </a:t>
            </a:r>
            <a:r>
              <a:rPr lang="en-US" u="sng" dirty="0" err="1" smtClean="0"/>
              <a:t>karangan</a:t>
            </a:r>
            <a:r>
              <a:rPr lang="en-US" u="sng" dirty="0" smtClean="0"/>
              <a:t> </a:t>
            </a:r>
            <a:r>
              <a:rPr lang="en-US" u="sng" dirty="0" err="1" smtClean="0"/>
              <a:t>selesai</a:t>
            </a:r>
            <a:r>
              <a:rPr lang="en-US" u="sng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,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tesis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selulu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. 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	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endParaRPr lang="id-ID" dirty="0" smtClean="0"/>
          </a:p>
          <a:p>
            <a:pPr marL="514350" lvl="0" indent="-514350">
              <a:buAutoNum type="alphaLcPeriod"/>
            </a:pPr>
            <a:r>
              <a:rPr lang="en-US" dirty="0" err="1" smtClean="0"/>
              <a:t>ringkas</a:t>
            </a:r>
            <a:r>
              <a:rPr lang="en-US" dirty="0" smtClean="0"/>
              <a:t>, </a:t>
            </a:r>
            <a:endParaRPr lang="id-ID" dirty="0" smtClean="0"/>
          </a:p>
          <a:p>
            <a:pPr marL="514350" lvl="0" indent="-514350">
              <a:buAutoNum type="alphaLcPeriod"/>
            </a:pPr>
            <a:r>
              <a:rPr lang="en-US" dirty="0" err="1" smtClean="0"/>
              <a:t>provokatif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endParaRPr lang="id-ID" dirty="0" smtClean="0"/>
          </a:p>
          <a:p>
            <a:pPr marL="514350" lvl="0" indent="-514350">
              <a:buAutoNum type="alphaLcPeriod"/>
            </a:pPr>
            <a:r>
              <a:rPr lang="en-US" dirty="0" err="1" smtClean="0"/>
              <a:t>relevan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. </a:t>
            </a:r>
            <a:endParaRPr lang="id-ID" dirty="0" smtClean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896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 smtClean="0"/>
              <a:t>		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. </a:t>
            </a:r>
            <a:endParaRPr lang="id-ID" dirty="0" smtClean="0"/>
          </a:p>
          <a:p>
            <a:pPr marL="514350" lvl="0" indent="-514350">
              <a:buAutoNum type="alphaLcPeriod"/>
            </a:pP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kata-kata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. </a:t>
            </a:r>
            <a:endParaRPr lang="id-ID" dirty="0" smtClean="0"/>
          </a:p>
          <a:p>
            <a:pPr marL="514350" lvl="0" indent="-514350">
              <a:buAutoNum type="alphaLcPeriod"/>
            </a:pPr>
            <a:r>
              <a:rPr lang="en-US" dirty="0" err="1" smtClean="0"/>
              <a:t>Mewaspadai</a:t>
            </a:r>
            <a:r>
              <a:rPr lang="en-US" dirty="0" smtClean="0"/>
              <a:t> </a:t>
            </a:r>
            <a:r>
              <a:rPr lang="en-US" dirty="0" err="1" smtClean="0"/>
              <a:t>kalimat-kalimat</a:t>
            </a:r>
            <a:r>
              <a:rPr lang="en-US" dirty="0" smtClean="0"/>
              <a:t> yang </a:t>
            </a:r>
            <a:r>
              <a:rPr lang="en-US" dirty="0" err="1" smtClean="0"/>
              <a:t>pendek</a:t>
            </a:r>
            <a:r>
              <a:rPr lang="en-US" dirty="0" smtClean="0"/>
              <a:t>,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tanya</a:t>
            </a:r>
            <a:r>
              <a:rPr lang="en-US" dirty="0" smtClean="0"/>
              <a:t>, </a:t>
            </a:r>
            <a:r>
              <a:rPr lang="en-US" dirty="0" err="1" smtClean="0"/>
              <a:t>ungkapan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. Hal-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berpotensi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diangkat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. </a:t>
            </a:r>
            <a:endParaRPr lang="id-ID" dirty="0" smtClean="0"/>
          </a:p>
          <a:p>
            <a:pPr marL="514350" lvl="0" indent="-514350">
              <a:buAutoNum type="alphaLcPeriod"/>
            </a:pP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- </a:t>
            </a:r>
            <a:r>
              <a:rPr lang="en-US" dirty="0" err="1" smtClean="0"/>
              <a:t>judul</a:t>
            </a:r>
            <a:r>
              <a:rPr lang="en-US" dirty="0" smtClean="0"/>
              <a:t> yang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lain.</a:t>
            </a:r>
            <a:endParaRPr lang="id-ID" dirty="0" smtClean="0"/>
          </a:p>
          <a:p>
            <a:pPr marL="514350" lvl="0" indent="-514350">
              <a:buAutoNum type="alphaLcPeriod"/>
            </a:pP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yang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. </a:t>
            </a:r>
            <a:endParaRPr lang="id-ID" dirty="0" smtClean="0"/>
          </a:p>
          <a:p>
            <a:pPr marL="514350" lvl="0" indent="-514350">
              <a:buAutoNum type="alphaLcPeriod"/>
            </a:pP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, </a:t>
            </a:r>
            <a:r>
              <a:rPr lang="en-US" dirty="0" err="1" smtClean="0"/>
              <a:t>coba</a:t>
            </a:r>
            <a:r>
              <a:rPr lang="en-US" dirty="0" smtClean="0"/>
              <a:t> </a:t>
            </a:r>
            <a:r>
              <a:rPr lang="en-US" dirty="0" err="1" smtClean="0"/>
              <a:t>terapkan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karangan</a:t>
            </a:r>
            <a:r>
              <a:rPr lang="en-US" dirty="0" smtClean="0"/>
              <a:t>.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takut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karangan</a:t>
            </a:r>
            <a:r>
              <a:rPr lang="en-US" dirty="0" smtClean="0"/>
              <a:t>. 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433654" cy="1071546"/>
          </a:xfrm>
        </p:spPr>
        <p:txBody>
          <a:bodyPr/>
          <a:lstStyle/>
          <a:p>
            <a:pPr algn="ctr"/>
            <a:r>
              <a:rPr lang="id-ID" dirty="0" smtClean="0"/>
              <a:t>Jenis Tulisan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071546"/>
            <a:ext cx="8147902" cy="578645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dibangun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. </a:t>
            </a:r>
            <a:r>
              <a:rPr lang="en-US" dirty="0" err="1" smtClean="0"/>
              <a:t>Bagian-bagian</a:t>
            </a:r>
            <a:r>
              <a:rPr lang="en-US" dirty="0" smtClean="0"/>
              <a:t> </a:t>
            </a:r>
            <a:r>
              <a:rPr lang="en-US" dirty="0" err="1" smtClean="0"/>
              <a:t>pembangun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tulis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.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tulis</a:t>
            </a:r>
            <a:r>
              <a:rPr lang="en-US" dirty="0" smtClean="0"/>
              <a:t> </a:t>
            </a:r>
            <a:r>
              <a:rPr lang="en-US" dirty="0" err="1" smtClean="0"/>
              <a:t>berlaras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pun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dibangun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.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pelbagai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yang </a:t>
            </a:r>
            <a:r>
              <a:rPr lang="en-US" dirty="0" err="1" smtClean="0"/>
              <a:t>utuh</a:t>
            </a:r>
            <a:r>
              <a:rPr lang="en-US" dirty="0" smtClean="0"/>
              <a:t>.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realitas</a:t>
            </a:r>
            <a:r>
              <a:rPr lang="en-US" dirty="0" smtClean="0"/>
              <a:t>,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, </a:t>
            </a:r>
            <a:r>
              <a:rPr lang="en-US" dirty="0" err="1" smtClean="0"/>
              <a:t>gagasan</a:t>
            </a:r>
            <a:r>
              <a:rPr lang="en-US" dirty="0" smtClean="0"/>
              <a:t>., </a:t>
            </a:r>
            <a:r>
              <a:rPr lang="en-US" dirty="0" err="1" smtClean="0"/>
              <a:t>peristiwa</a:t>
            </a:r>
            <a:r>
              <a:rPr lang="en-US" dirty="0" smtClean="0"/>
              <a:t>, </a:t>
            </a:r>
            <a:r>
              <a:rPr lang="en-US" dirty="0" err="1" smtClean="0"/>
              <a:t>gejala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.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uraian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realitas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.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pengarang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merangkaikan</a:t>
            </a:r>
            <a:r>
              <a:rPr lang="en-US" dirty="0" smtClean="0"/>
              <a:t> </a:t>
            </a:r>
            <a:r>
              <a:rPr lang="en-US" dirty="0" err="1" smtClean="0"/>
              <a:t>realitas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merangkaikan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. </a:t>
            </a:r>
            <a:r>
              <a:rPr lang="en-US" dirty="0" err="1" smtClean="0"/>
              <a:t>Realistas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yang </a:t>
            </a:r>
            <a:r>
              <a:rPr lang="en-US" dirty="0" err="1" smtClean="0"/>
              <a:t>diceritakan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dibuktikan</a:t>
            </a:r>
            <a:r>
              <a:rPr lang="en-US" dirty="0" smtClean="0"/>
              <a:t> </a:t>
            </a:r>
            <a:r>
              <a:rPr lang="en-US" dirty="0" err="1" smtClean="0"/>
              <a:t>kebenarannya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dialami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. Data </a:t>
            </a:r>
            <a:r>
              <a:rPr lang="en-US" dirty="0" err="1" smtClean="0"/>
              <a:t>realitis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,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, </a:t>
            </a:r>
            <a:r>
              <a:rPr lang="en-US" i="1" dirty="0" smtClean="0"/>
              <a:t>press release,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kabar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bacaan</a:t>
            </a:r>
            <a:r>
              <a:rPr lang="en-US" dirty="0" smtClean="0"/>
              <a:t> lain,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faktual</a:t>
            </a:r>
            <a:r>
              <a:rPr lang="en-US" dirty="0" smtClean="0"/>
              <a:t>.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yang </a:t>
            </a:r>
            <a:r>
              <a:rPr lang="en-US" dirty="0" err="1" smtClean="0"/>
              <a:t>diceritakan</a:t>
            </a:r>
            <a:r>
              <a:rPr lang="en-US" dirty="0" smtClean="0"/>
              <a:t>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, </a:t>
            </a:r>
            <a:r>
              <a:rPr lang="en-US" dirty="0" err="1" smtClean="0"/>
              <a:t>dirasakan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dialami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id-ID" dirty="0" smtClean="0"/>
              <a:t>.</a:t>
            </a:r>
            <a:endParaRPr lang="id-ID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96020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d-ID" dirty="0" smtClean="0"/>
              <a:t>		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,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nonfiksi</a:t>
            </a:r>
            <a:r>
              <a:rPr lang="en-US" dirty="0" smtClean="0"/>
              <a:t> yang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memberitahukan</a:t>
            </a:r>
            <a:r>
              <a:rPr lang="en-US" dirty="0" smtClean="0"/>
              <a:t>, </a:t>
            </a:r>
            <a:r>
              <a:rPr lang="en-US" dirty="0" err="1" smtClean="0"/>
              <a:t>menjelaskan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membuktikan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.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b="1" dirty="0" err="1" smtClean="0"/>
              <a:t>memberitahukan</a:t>
            </a:r>
            <a:r>
              <a:rPr lang="en-US" dirty="0" smtClean="0"/>
              <a:t>, </a:t>
            </a:r>
            <a:r>
              <a:rPr lang="en-US" b="1" dirty="0" err="1" smtClean="0"/>
              <a:t>menjelaskan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dirty="0" err="1" smtClean="0"/>
              <a:t>membuktikan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eksposisi</a:t>
            </a:r>
            <a:r>
              <a:rPr lang="en-US" dirty="0" smtClean="0"/>
              <a:t> (</a:t>
            </a:r>
            <a:r>
              <a:rPr lang="en-US" dirty="0" err="1" smtClean="0"/>
              <a:t>memberitahukan</a:t>
            </a:r>
            <a:r>
              <a:rPr lang="en-US" dirty="0" smtClean="0"/>
              <a:t>, </a:t>
            </a:r>
            <a:r>
              <a:rPr lang="en-US" dirty="0" err="1" smtClean="0"/>
              <a:t>menjelaskan</a:t>
            </a:r>
            <a:r>
              <a:rPr lang="en-US" dirty="0" smtClean="0"/>
              <a:t>, </a:t>
            </a:r>
            <a:r>
              <a:rPr lang="en-US" dirty="0" err="1" smtClean="0"/>
              <a:t>memaparkan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argumentasi</a:t>
            </a:r>
            <a:r>
              <a:rPr lang="en-US" dirty="0" smtClean="0"/>
              <a:t> (</a:t>
            </a:r>
            <a:r>
              <a:rPr lang="en-US" dirty="0" err="1" smtClean="0"/>
              <a:t>membuktikan</a:t>
            </a:r>
            <a:r>
              <a:rPr lang="en-US" dirty="0" smtClean="0"/>
              <a:t>).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akurat</a:t>
            </a:r>
            <a:r>
              <a:rPr lang="en-US" dirty="0" smtClean="0"/>
              <a:t>,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acapkali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deskripsi</a:t>
            </a:r>
            <a:r>
              <a:rPr lang="en-US" dirty="0" smtClean="0"/>
              <a:t> (</a:t>
            </a:r>
            <a:r>
              <a:rPr lang="en-US" dirty="0" err="1" smtClean="0"/>
              <a:t>memerikan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naratif</a:t>
            </a:r>
            <a:r>
              <a:rPr lang="en-US" dirty="0" smtClean="0"/>
              <a:t> (</a:t>
            </a:r>
            <a:r>
              <a:rPr lang="en-US" dirty="0" err="1" smtClean="0"/>
              <a:t>menceritakan</a:t>
            </a:r>
            <a:r>
              <a:rPr lang="en-US" dirty="0" smtClean="0"/>
              <a:t>).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	</a:t>
            </a:r>
            <a:r>
              <a:rPr lang="en-US" dirty="0" err="1" smtClean="0"/>
              <a:t>Argumentasi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persuasi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i1miah </a:t>
            </a:r>
            <a:r>
              <a:rPr lang="en-US" dirty="0" err="1" smtClean="0"/>
              <a:t>ditimbulkan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fakta-fakta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karangan</a:t>
            </a:r>
            <a:r>
              <a:rPr lang="en-US" dirty="0" smtClean="0"/>
              <a:t> yang </a:t>
            </a:r>
            <a:r>
              <a:rPr lang="en-US" dirty="0" err="1" smtClean="0"/>
              <a:t>cermat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</a:t>
            </a:r>
            <a:r>
              <a:rPr lang="en-US" dirty="0" err="1" smtClean="0"/>
              <a:t>fakta-fakta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dibiarkan</a:t>
            </a:r>
            <a:r>
              <a:rPr lang="en-US" dirty="0" smtClean="0"/>
              <a:t> </a:t>
            </a:r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dibiarkan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keyakinan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uraian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4356"/>
            <a:ext cx="9144000" cy="1857388"/>
          </a:xfrm>
        </p:spPr>
        <p:txBody>
          <a:bodyPr>
            <a:normAutofit/>
          </a:bodyPr>
          <a:lstStyle/>
          <a:p>
            <a:r>
              <a:rPr lang="en-US" sz="2700" dirty="0" err="1" smtClean="0"/>
              <a:t>Berikut</a:t>
            </a:r>
            <a:r>
              <a:rPr lang="en-US" sz="2700" dirty="0" smtClean="0"/>
              <a:t> </a:t>
            </a:r>
            <a:r>
              <a:rPr lang="en-US" sz="2700" dirty="0" err="1" smtClean="0"/>
              <a:t>ini</a:t>
            </a:r>
            <a:r>
              <a:rPr lang="en-US" sz="2700" dirty="0" smtClean="0"/>
              <a:t> </a:t>
            </a:r>
            <a:r>
              <a:rPr lang="en-US" sz="2700" dirty="0" err="1" smtClean="0"/>
              <a:t>akan</a:t>
            </a:r>
            <a:r>
              <a:rPr lang="en-US" sz="2700" dirty="0" smtClean="0"/>
              <a:t> </a:t>
            </a:r>
            <a:r>
              <a:rPr lang="en-US" sz="2700" dirty="0" err="1" smtClean="0"/>
              <a:t>diuraikan</a:t>
            </a:r>
            <a:r>
              <a:rPr lang="en-US" sz="2700" dirty="0" smtClean="0"/>
              <a:t> </a:t>
            </a:r>
            <a:r>
              <a:rPr lang="en-US" sz="2700" dirty="0" err="1" smtClean="0"/>
              <a:t>jenis-jenis</a:t>
            </a:r>
            <a:r>
              <a:rPr lang="en-US" sz="2700" dirty="0" smtClean="0"/>
              <a:t> </a:t>
            </a:r>
            <a:r>
              <a:rPr lang="en-US" sz="2700" dirty="0" err="1" smtClean="0"/>
              <a:t>karangan</a:t>
            </a:r>
            <a:r>
              <a:rPr lang="en-US" sz="2700" dirty="0" smtClean="0"/>
              <a:t> yang </a:t>
            </a:r>
            <a:r>
              <a:rPr lang="en-US" sz="2700" dirty="0" err="1" smtClean="0"/>
              <a:t>lazim</a:t>
            </a:r>
            <a:r>
              <a:rPr lang="en-US" sz="2700" dirty="0" smtClean="0"/>
              <a:t> </a:t>
            </a:r>
            <a:r>
              <a:rPr lang="en-US" sz="2700" dirty="0" err="1" smtClean="0"/>
              <a:t>ditemukan</a:t>
            </a:r>
            <a:r>
              <a:rPr lang="en-US" sz="2700" dirty="0" smtClean="0"/>
              <a:t> </a:t>
            </a:r>
            <a:r>
              <a:rPr lang="en-US" sz="2700" dirty="0" err="1" smtClean="0"/>
              <a:t>dalam</a:t>
            </a:r>
            <a:r>
              <a:rPr lang="en-US" sz="2700" dirty="0" smtClean="0"/>
              <a:t> </a:t>
            </a:r>
            <a:r>
              <a:rPr lang="en-US" sz="2700" dirty="0" err="1" smtClean="0"/>
              <a:t>karya</a:t>
            </a:r>
            <a:r>
              <a:rPr lang="en-US" sz="2700" dirty="0" smtClean="0"/>
              <a:t> </a:t>
            </a:r>
            <a:r>
              <a:rPr lang="en-US" sz="2700" dirty="0" err="1" smtClean="0"/>
              <a:t>ilmiah</a:t>
            </a:r>
            <a:r>
              <a:rPr lang="en-US" sz="2700" dirty="0" smtClean="0"/>
              <a:t>.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28802"/>
            <a:ext cx="9144000" cy="492919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Narasi</a:t>
            </a:r>
            <a:r>
              <a:rPr lang="en-US" b="1" dirty="0" smtClean="0"/>
              <a:t> (</a:t>
            </a:r>
            <a:r>
              <a:rPr lang="en-US" b="1" dirty="0" err="1" smtClean="0"/>
              <a:t>Kisahan</a:t>
            </a:r>
            <a:r>
              <a:rPr lang="en-US" b="1" dirty="0" smtClean="0"/>
              <a:t>) </a:t>
            </a:r>
            <a:endParaRPr lang="id-ID" b="1" dirty="0" smtClean="0"/>
          </a:p>
          <a:p>
            <a:pPr marL="514350" indent="-514350">
              <a:buFont typeface="+mj-lt"/>
              <a:buAutoNum type="arabicPeriod"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	</a:t>
            </a:r>
            <a:r>
              <a:rPr lang="en-US" dirty="0" err="1" smtClean="0"/>
              <a:t>Narasi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yang 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bercerita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menguraikan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informan</a:t>
            </a:r>
            <a:r>
              <a:rPr lang="en-US" dirty="0" smtClean="0"/>
              <a:t>, </a:t>
            </a:r>
            <a:r>
              <a:rPr lang="en-US" dirty="0" err="1" smtClean="0"/>
              <a:t>uraian</a:t>
            </a:r>
            <a:r>
              <a:rPr lang="en-US" dirty="0" smtClean="0"/>
              <a:t> </a:t>
            </a:r>
            <a:r>
              <a:rPr lang="en-US" dirty="0" err="1" smtClean="0"/>
              <a:t>dituangkan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narasi</a:t>
            </a:r>
            <a:r>
              <a:rPr lang="en-US" dirty="0" smtClean="0"/>
              <a:t> yang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faktual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. </a:t>
            </a:r>
            <a:r>
              <a:rPr lang="en-US" dirty="0" err="1" smtClean="0"/>
              <a:t>Narasi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bukanlah</a:t>
            </a:r>
            <a:r>
              <a:rPr lang="en-US" dirty="0" smtClean="0"/>
              <a:t> </a:t>
            </a:r>
            <a:r>
              <a:rPr lang="en-US" dirty="0" err="1" smtClean="0"/>
              <a:t>narasi</a:t>
            </a:r>
            <a:r>
              <a:rPr lang="en-US" dirty="0" smtClean="0"/>
              <a:t> </a:t>
            </a:r>
            <a:r>
              <a:rPr lang="en-US" dirty="0" err="1" smtClean="0"/>
              <a:t>rekaan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imajinatif</a:t>
            </a:r>
            <a:r>
              <a:rPr lang="en-US" dirty="0" smtClean="0"/>
              <a:t>,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narasi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yang </a:t>
            </a:r>
            <a:r>
              <a:rPr lang="en-US" dirty="0" err="1" smtClean="0"/>
              <a:t>diuraikan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berurutan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logis</a:t>
            </a:r>
            <a:r>
              <a:rPr lang="en-US" dirty="0" smtClean="0"/>
              <a:t>. </a:t>
            </a:r>
            <a:r>
              <a:rPr lang="en-US" dirty="0" err="1" smtClean="0"/>
              <a:t>Narasi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mengisahkan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kronologis</a:t>
            </a:r>
            <a:r>
              <a:rPr lang="en-US" dirty="0" smtClean="0"/>
              <a:t> (</a:t>
            </a:r>
            <a:r>
              <a:rPr lang="en-US" dirty="0" err="1" smtClean="0"/>
              <a:t>Keraf</a:t>
            </a:r>
            <a:r>
              <a:rPr lang="en-US" dirty="0" smtClean="0"/>
              <a:t>, 1997: 109).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	</a:t>
            </a:r>
            <a:r>
              <a:rPr lang="en-US" dirty="0" err="1" smtClean="0"/>
              <a:t>Narasi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menghimpun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en-US" dirty="0" smtClean="0"/>
              <a:t>, </a:t>
            </a:r>
            <a:r>
              <a:rPr lang="en-US" dirty="0" err="1" smtClean="0"/>
              <a:t>liputan</a:t>
            </a:r>
            <a:r>
              <a:rPr lang="en-US" dirty="0" smtClean="0"/>
              <a:t>, </a:t>
            </a:r>
            <a:r>
              <a:rPr lang="en-US" dirty="0" err="1" smtClean="0"/>
              <a:t>wawancara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bacaan</a:t>
            </a:r>
            <a:r>
              <a:rPr lang="en-US" dirty="0" smtClean="0"/>
              <a:t>.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narasi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yang </a:t>
            </a:r>
            <a:r>
              <a:rPr lang="en-US" dirty="0" err="1" smtClean="0"/>
              <a:t>faktual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realistis</a:t>
            </a:r>
            <a:r>
              <a:rPr lang="en-US" dirty="0" smtClean="0"/>
              <a:t> (</a:t>
            </a:r>
            <a:r>
              <a:rPr lang="en-US" dirty="0" err="1" smtClean="0"/>
              <a:t>Marahimin</a:t>
            </a:r>
            <a:r>
              <a:rPr lang="en-US" dirty="0" smtClean="0"/>
              <a:t>, 1994:37-38).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narasi</a:t>
            </a:r>
            <a:r>
              <a:rPr lang="en-US" dirty="0" smtClean="0"/>
              <a:t> yang </a:t>
            </a:r>
            <a:r>
              <a:rPr lang="en-US" dirty="0" err="1" smtClean="0"/>
              <a:t>nonfiktif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dijumpai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harian</a:t>
            </a:r>
            <a:r>
              <a:rPr lang="en-US" dirty="0" smtClean="0"/>
              <a:t>, </a:t>
            </a:r>
            <a:r>
              <a:rPr lang="en-US" dirty="0" err="1" smtClean="0"/>
              <a:t>sejarah</a:t>
            </a:r>
            <a:r>
              <a:rPr lang="en-US" dirty="0" smtClean="0"/>
              <a:t>, </a:t>
            </a:r>
            <a:r>
              <a:rPr lang="en-US" dirty="0" err="1" smtClean="0"/>
              <a:t>biografi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otobiografi</a:t>
            </a:r>
            <a:r>
              <a:rPr lang="en-US" dirty="0" smtClean="0"/>
              <a:t>,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kabar</a:t>
            </a:r>
            <a:r>
              <a:rPr lang="en-US" dirty="0" smtClean="0"/>
              <a:t>, </a:t>
            </a:r>
            <a:r>
              <a:rPr lang="en-US" dirty="0" err="1" smtClean="0"/>
              <a:t>majalah</a:t>
            </a:r>
            <a:r>
              <a:rPr lang="en-US" dirty="0" smtClean="0"/>
              <a:t>,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, </a:t>
            </a:r>
            <a:r>
              <a:rPr lang="en-US" dirty="0" err="1" smtClean="0"/>
              <a:t>narasi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kronologis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ilustrasi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menguatkan</a:t>
            </a:r>
            <a:r>
              <a:rPr lang="en-US" dirty="0" smtClean="0"/>
              <a:t> </a:t>
            </a:r>
            <a:r>
              <a:rPr lang="en-US" dirty="0" err="1" smtClean="0"/>
              <a:t>uraian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(</a:t>
            </a:r>
            <a:r>
              <a:rPr lang="en-US" dirty="0" err="1" smtClean="0"/>
              <a:t>peneliti</a:t>
            </a:r>
            <a:r>
              <a:rPr lang="en-US" dirty="0" smtClean="0"/>
              <a:t>). 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3144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2. </a:t>
            </a:r>
            <a:r>
              <a:rPr lang="en-US" sz="2800" b="1" dirty="0" err="1" smtClean="0"/>
              <a:t>Deskripsi</a:t>
            </a:r>
            <a:r>
              <a:rPr lang="en-US" sz="2800" b="1" dirty="0" smtClean="0"/>
              <a:t> (</a:t>
            </a:r>
            <a:r>
              <a:rPr lang="en-US" sz="2800" b="1" dirty="0" err="1" smtClean="0"/>
              <a:t>Perian</a:t>
            </a:r>
            <a:r>
              <a:rPr lang="en-US" sz="2800" b="1" dirty="0" smtClean="0"/>
              <a:t>)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dirty="0" smtClean="0"/>
              <a:t>		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narasi</a:t>
            </a:r>
            <a:r>
              <a:rPr lang="en-US" dirty="0" smtClean="0"/>
              <a:t>, </a:t>
            </a:r>
            <a:r>
              <a:rPr lang="en-US" dirty="0" err="1" smtClean="0"/>
              <a:t>terkait</a:t>
            </a:r>
            <a:r>
              <a:rPr lang="en-US" dirty="0" smtClean="0"/>
              <a:t> pula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deskriptif</a:t>
            </a:r>
            <a:r>
              <a:rPr lang="en-US" dirty="0" smtClean="0"/>
              <a:t>. </a:t>
            </a:r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yang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en-US" dirty="0" smtClean="0"/>
              <a:t>: </a:t>
            </a:r>
            <a:r>
              <a:rPr lang="en-US" dirty="0" err="1" smtClean="0"/>
              <a:t>rupanya</a:t>
            </a:r>
            <a:r>
              <a:rPr lang="en-US" dirty="0" smtClean="0"/>
              <a:t>, </a:t>
            </a:r>
            <a:r>
              <a:rPr lang="en-US" dirty="0" err="1" smtClean="0"/>
              <a:t>sifatnya</a:t>
            </a:r>
            <a:r>
              <a:rPr lang="en-US" dirty="0" smtClean="0"/>
              <a:t>, </a:t>
            </a:r>
            <a:r>
              <a:rPr lang="en-US" dirty="0" err="1" smtClean="0"/>
              <a:t>rasanya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coraknya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yang </a:t>
            </a:r>
            <a:r>
              <a:rPr lang="en-US" dirty="0" err="1" smtClean="0"/>
              <a:t>sebenarnya</a:t>
            </a:r>
            <a:r>
              <a:rPr lang="en-US" dirty="0" smtClean="0"/>
              <a:t>. </a:t>
            </a:r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yang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bahagia</a:t>
            </a:r>
            <a:r>
              <a:rPr lang="en-US" dirty="0" smtClean="0"/>
              <a:t>, </a:t>
            </a:r>
            <a:r>
              <a:rPr lang="en-US" dirty="0" err="1" smtClean="0"/>
              <a:t>takut</a:t>
            </a:r>
            <a:r>
              <a:rPr lang="en-US" dirty="0" smtClean="0"/>
              <a:t>, </a:t>
            </a:r>
            <a:r>
              <a:rPr lang="en-US" dirty="0" err="1" smtClean="0"/>
              <a:t>sepi</a:t>
            </a:r>
            <a:r>
              <a:rPr lang="en-US" dirty="0" smtClean="0"/>
              <a:t>, </a:t>
            </a:r>
            <a:r>
              <a:rPr lang="en-US" dirty="0" err="1" smtClean="0"/>
              <a:t>sedih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gembira</a:t>
            </a:r>
            <a:r>
              <a:rPr lang="en-US" dirty="0" smtClean="0"/>
              <a:t>.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membayangkan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, </a:t>
            </a:r>
            <a:r>
              <a:rPr lang="en-US" dirty="0" err="1" smtClean="0"/>
              <a:t>merasakan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suasana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sensasi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imajinasi</a:t>
            </a:r>
            <a:r>
              <a:rPr lang="en-US" dirty="0" smtClean="0"/>
              <a:t> yang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ungkapan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.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	</a:t>
            </a:r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bertalian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pelukisan</a:t>
            </a:r>
            <a:r>
              <a:rPr lang="en-US" dirty="0" smtClean="0"/>
              <a:t> </a:t>
            </a:r>
            <a:r>
              <a:rPr lang="en-US" dirty="0" err="1" smtClean="0"/>
              <a:t>kesan</a:t>
            </a:r>
            <a:r>
              <a:rPr lang="en-US" dirty="0" smtClean="0"/>
              <a:t> yang </a:t>
            </a:r>
            <a:r>
              <a:rPr lang="en-US" dirty="0" err="1" smtClean="0"/>
              <a:t>tertangkap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pancaindera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(</a:t>
            </a:r>
            <a:r>
              <a:rPr lang="en-US" dirty="0" err="1" smtClean="0"/>
              <a:t>Keraf</a:t>
            </a:r>
            <a:r>
              <a:rPr lang="en-US" dirty="0" smtClean="0"/>
              <a:t>, 1997: 109-l10).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Marahimin</a:t>
            </a:r>
            <a:r>
              <a:rPr lang="en-US" dirty="0" smtClean="0"/>
              <a:t> (1994: 38),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deskripsi</a:t>
            </a:r>
            <a:r>
              <a:rPr lang="en-US" dirty="0" smtClean="0"/>
              <a:t>, yang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realita</a:t>
            </a:r>
            <a:r>
              <a:rPr lang="en-US" dirty="0" smtClean="0"/>
              <a:t>. </a:t>
            </a:r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observasi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indria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.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	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deskripsi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ekspositoris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impresionistis</a:t>
            </a:r>
            <a:r>
              <a:rPr lang="en-US" dirty="0" smtClean="0"/>
              <a:t> (</a:t>
            </a:r>
            <a:r>
              <a:rPr lang="en-US" dirty="0" err="1" smtClean="0"/>
              <a:t>Marahimin</a:t>
            </a:r>
            <a:r>
              <a:rPr lang="en-US" dirty="0" smtClean="0"/>
              <a:t>, 1994: 46). </a:t>
            </a:r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ekspositoris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deskripsi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logis</a:t>
            </a:r>
            <a:r>
              <a:rPr lang="en-US" dirty="0" smtClean="0"/>
              <a:t> yang </a:t>
            </a:r>
            <a:r>
              <a:rPr lang="en-US" dirty="0" err="1" smtClean="0"/>
              <a:t>isinya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perincian</a:t>
            </a:r>
            <a:r>
              <a:rPr lang="en-US" dirty="0" smtClean="0"/>
              <a:t> yang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logis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yang </a:t>
            </a:r>
            <a:r>
              <a:rPr lang="en-US" dirty="0" err="1" smtClean="0"/>
              <a:t>diamati</a:t>
            </a:r>
            <a:r>
              <a:rPr lang="en-US" dirty="0" smtClean="0"/>
              <a:t>. </a:t>
            </a:r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impresionistis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deskripsi</a:t>
            </a:r>
            <a:r>
              <a:rPr lang="en-US" dirty="0" smtClean="0"/>
              <a:t> yang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imprasi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menstimulir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kesan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observasi</a:t>
            </a:r>
            <a:r>
              <a:rPr lang="en-US" dirty="0" smtClean="0"/>
              <a:t>. </a:t>
            </a:r>
            <a:r>
              <a:rPr lang="en-US" dirty="0" err="1" smtClean="0"/>
              <a:t>Urutan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lemahnya</a:t>
            </a:r>
            <a:r>
              <a:rPr lang="en-US" dirty="0" smtClean="0"/>
              <a:t> </a:t>
            </a:r>
            <a:r>
              <a:rPr lang="en-US" dirty="0" err="1" smtClean="0"/>
              <a:t>kesan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yang </a:t>
            </a:r>
            <a:r>
              <a:rPr lang="en-US" dirty="0" err="1" smtClean="0"/>
              <a:t>ditulis</a:t>
            </a:r>
            <a:r>
              <a:rPr lang="en-US" dirty="0" smtClean="0"/>
              <a:t>.</a:t>
            </a:r>
            <a:endParaRPr lang="id-ID" dirty="0" smtClean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42876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menyusun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deskripsi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r>
              <a:rPr lang="en-US" sz="2800" dirty="0" smtClean="0"/>
              <a:t> yang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diperhatikan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id-ID" sz="2800" dirty="0" smtClean="0"/>
              <a:t/>
            </a:r>
            <a:br>
              <a:rPr lang="id-ID" sz="2800" dirty="0" smtClean="0"/>
            </a:b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lphaLcPeriod"/>
            </a:pP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penggambaran</a:t>
            </a:r>
            <a:r>
              <a:rPr lang="en-US" dirty="0" smtClean="0"/>
              <a:t> yang </a:t>
            </a:r>
            <a:r>
              <a:rPr lang="en-US" dirty="0" err="1" smtClean="0"/>
              <a:t>dominan</a:t>
            </a:r>
            <a:r>
              <a:rPr lang="en-US" dirty="0" smtClean="0"/>
              <a:t> yang </a:t>
            </a:r>
            <a:r>
              <a:rPr lang="en-US" dirty="0" err="1" smtClean="0"/>
              <a:t>dituangkan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paragraf</a:t>
            </a:r>
            <a:r>
              <a:rPr lang="en-US" dirty="0" smtClean="0"/>
              <a:t>.</a:t>
            </a:r>
            <a:endParaRPr lang="id-ID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Suasana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tertandai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.</a:t>
            </a:r>
            <a:endParaRPr lang="id-ID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paragraf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id-ID" dirty="0" smtClean="0"/>
              <a:t> </a:t>
            </a:r>
            <a:r>
              <a:rPr lang="en-US" dirty="0" err="1" smtClean="0"/>
              <a:t>efektif</a:t>
            </a:r>
            <a:r>
              <a:rPr lang="id-ID" dirty="0" smtClean="0"/>
              <a:t>,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akal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logis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id-ID" dirty="0" smtClean="0"/>
              <a:t> </a:t>
            </a:r>
            <a:r>
              <a:rPr lang="en-US" dirty="0" err="1" smtClean="0"/>
              <a:t>dipikirkan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dirancang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cermat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teliti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endParaRPr lang="id-ID" dirty="0" smtClean="0"/>
          </a:p>
          <a:p>
            <a:pPr marL="514350" lvl="0" indent="-514350">
              <a:buAutoNum type="alphaLcPeriod"/>
            </a:pPr>
            <a:r>
              <a:rPr lang="en-US" dirty="0" err="1" smtClean="0"/>
              <a:t>penampilan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,</a:t>
            </a:r>
            <a:endParaRPr lang="id-ID" dirty="0" smtClean="0"/>
          </a:p>
          <a:p>
            <a:pPr marL="514350" lvl="0" indent="-514350">
              <a:buAutoNum type="alphaLcPeriod"/>
            </a:pPr>
            <a:r>
              <a:rPr lang="en-US" dirty="0" smtClean="0"/>
              <a:t>moral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yang </a:t>
            </a:r>
            <a:r>
              <a:rPr lang="en-US" dirty="0" err="1" smtClean="0"/>
              <a:t>dianut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,</a:t>
            </a:r>
            <a:endParaRPr lang="id-ID" dirty="0" smtClean="0"/>
          </a:p>
          <a:p>
            <a:pPr marL="514350" lvl="0" indent="-514350">
              <a:buAutoNum type="alphaLcPeriod"/>
            </a:pP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</a:t>
            </a:r>
            <a:endParaRPr lang="id-ID" dirty="0" smtClean="0"/>
          </a:p>
          <a:p>
            <a:pPr marL="514350" lvl="0" indent="-514350">
              <a:buAutoNum type="alphaLcPeriod"/>
            </a:pP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,</a:t>
            </a:r>
            <a:endParaRPr lang="id-ID" dirty="0" smtClean="0"/>
          </a:p>
          <a:p>
            <a:pPr marL="514350" lvl="0" indent="-514350">
              <a:buAutoNum type="alphaLcPeriod"/>
            </a:pP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berbicara</a:t>
            </a:r>
            <a:r>
              <a:rPr lang="en-US" dirty="0" smtClean="0"/>
              <a:t>,</a:t>
            </a:r>
            <a:endParaRPr lang="id-ID" dirty="0" smtClean="0"/>
          </a:p>
          <a:p>
            <a:pPr marL="514350" lvl="0" indent="-514350">
              <a:buAutoNum type="alphaLcPeriod"/>
            </a:pP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</a:t>
            </a:r>
            <a:endParaRPr lang="id-ID" dirty="0" smtClean="0"/>
          </a:p>
          <a:p>
            <a:pPr marL="514350" lvl="0" indent="-514350">
              <a:buNone/>
            </a:pPr>
            <a:endParaRPr lang="id-ID" dirty="0" smtClean="0"/>
          </a:p>
          <a:p>
            <a:pPr>
              <a:buNone/>
            </a:pPr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endParaRPr lang="id-ID" dirty="0" smtClean="0"/>
          </a:p>
          <a:p>
            <a:pPr marL="514350" lvl="0" indent="-514350">
              <a:buAutoNum type="alphaLcPeriod"/>
            </a:pP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,</a:t>
            </a:r>
            <a:endParaRPr lang="id-ID" dirty="0" smtClean="0"/>
          </a:p>
          <a:p>
            <a:pPr marL="514350" lvl="0" indent="-514350">
              <a:buAutoNum type="alphaLcPeriod"/>
            </a:pPr>
            <a:r>
              <a:rPr lang="en-US" dirty="0" err="1" smtClean="0"/>
              <a:t>pengurutan</a:t>
            </a:r>
            <a:r>
              <a:rPr lang="en-US" dirty="0" smtClean="0"/>
              <a:t> yang </a:t>
            </a:r>
            <a:r>
              <a:rPr lang="en-US" dirty="0" err="1" smtClean="0"/>
              <a:t>kronologis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logis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endParaRPr lang="id-ID" dirty="0" smtClean="0"/>
          </a:p>
          <a:p>
            <a:pPr marL="514350" lvl="0" indent="-514350">
              <a:buAutoNum type="alphaLcPeriod"/>
            </a:pP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gabungan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perian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 </a:t>
            </a:r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en-US" sz="3200" b="1" dirty="0" smtClean="0"/>
              <a:t>3. </a:t>
            </a:r>
            <a:r>
              <a:rPr lang="en-US" sz="3200" b="1" dirty="0" err="1" smtClean="0"/>
              <a:t>Eksposisi</a:t>
            </a:r>
            <a:r>
              <a:rPr lang="en-US" sz="3200" b="1" dirty="0" smtClean="0"/>
              <a:t> (</a:t>
            </a:r>
            <a:r>
              <a:rPr lang="en-US" sz="3200" b="1" dirty="0" err="1" smtClean="0"/>
              <a:t>Paparan</a:t>
            </a:r>
            <a:r>
              <a:rPr lang="en-US" sz="3200" b="1" dirty="0" smtClean="0"/>
              <a:t>)</a:t>
            </a:r>
            <a:r>
              <a:rPr lang="id-ID" sz="3200" dirty="0" smtClean="0"/>
              <a:t/>
            </a:r>
            <a:br>
              <a:rPr lang="id-ID" sz="3200" dirty="0" smtClean="0"/>
            </a:b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35785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dirty="0" smtClean="0"/>
              <a:t>		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memberitahukan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,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eksposisi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paparan</a:t>
            </a:r>
            <a:r>
              <a:rPr lang="en-US" dirty="0" smtClean="0"/>
              <a:t>. </a:t>
            </a:r>
            <a:r>
              <a:rPr lang="en-US" dirty="0" err="1" smtClean="0"/>
              <a:t>Eksposisi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yang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. </a:t>
            </a:r>
            <a:r>
              <a:rPr lang="en-US" dirty="0" err="1" smtClean="0"/>
              <a:t>Tulisan</a:t>
            </a:r>
            <a:r>
              <a:rPr lang="en-US" dirty="0" smtClean="0"/>
              <a:t> yang </a:t>
            </a:r>
            <a:r>
              <a:rPr lang="en-US" dirty="0" err="1" smtClean="0"/>
              <a:t>ekspositoris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menguraikan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, </a:t>
            </a:r>
            <a:r>
              <a:rPr lang="en-US" dirty="0" err="1" smtClean="0"/>
              <a:t>melukiskan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.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	</a:t>
            </a:r>
            <a:r>
              <a:rPr lang="en-US" dirty="0" err="1" smtClean="0"/>
              <a:t>Definisi</a:t>
            </a:r>
            <a:r>
              <a:rPr lang="en-US" dirty="0" smtClean="0"/>
              <a:t> lain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eksposisi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yang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menyingkapkan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, </a:t>
            </a:r>
            <a:r>
              <a:rPr lang="en-US" dirty="0" err="1" smtClean="0"/>
              <a:t>perasaan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(</a:t>
            </a:r>
            <a:r>
              <a:rPr lang="en-US" dirty="0" err="1" smtClean="0"/>
              <a:t>Marahimin</a:t>
            </a:r>
            <a:r>
              <a:rPr lang="en-US" dirty="0" smtClean="0"/>
              <a:t>, 1994: 208).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ekspositoris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eksposisi</a:t>
            </a:r>
            <a:r>
              <a:rPr lang="en-US" dirty="0" smtClean="0"/>
              <a:t> yang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,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menguraikan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, </a:t>
            </a:r>
            <a:r>
              <a:rPr lang="en-US" dirty="0" err="1" smtClean="0"/>
              <a:t>menerangkan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,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menafsirkan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, </a:t>
            </a:r>
            <a:r>
              <a:rPr lang="en-US" dirty="0" err="1" smtClean="0"/>
              <a:t>menerangkan</a:t>
            </a:r>
            <a:r>
              <a:rPr lang="en-US" dirty="0" smtClean="0"/>
              <a:t> </a:t>
            </a:r>
            <a:r>
              <a:rPr lang="en-US" dirty="0" err="1" smtClean="0"/>
              <a:t>bagan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, </a:t>
            </a:r>
            <a:r>
              <a:rPr lang="en-US" dirty="0" err="1" smtClean="0"/>
              <a:t>mengulas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.</a:t>
            </a:r>
            <a:r>
              <a:rPr lang="id-ID" dirty="0" smtClean="0"/>
              <a:t>	</a:t>
            </a:r>
          </a:p>
          <a:p>
            <a:pPr>
              <a:buNone/>
            </a:pPr>
            <a:r>
              <a:rPr lang="id-ID" dirty="0" smtClean="0"/>
              <a:t>		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i1miah, </a:t>
            </a:r>
            <a:r>
              <a:rPr lang="en-US" dirty="0" err="1" smtClean="0"/>
              <a:t>eksposisi</a:t>
            </a:r>
            <a:r>
              <a:rPr lang="en-US" dirty="0" smtClean="0"/>
              <a:t> </a:t>
            </a:r>
            <a:r>
              <a:rPr lang="en-US" dirty="0" err="1" smtClean="0"/>
              <a:t>menghimpun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, </a:t>
            </a:r>
            <a:r>
              <a:rPr lang="en-US" dirty="0" err="1" smtClean="0"/>
              <a:t>pencerapan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indera</a:t>
            </a:r>
            <a:r>
              <a:rPr lang="en-US" dirty="0" smtClean="0"/>
              <a:t> (</a:t>
            </a:r>
            <a:r>
              <a:rPr lang="en-US" dirty="0" err="1" smtClean="0"/>
              <a:t>deskripsi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penggalian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eksposisi</a:t>
            </a:r>
            <a:r>
              <a:rPr lang="en-US" dirty="0" smtClean="0"/>
              <a:t> </a:t>
            </a:r>
            <a:r>
              <a:rPr lang="en-US" dirty="0" err="1" smtClean="0"/>
              <a:t>melukiskan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,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,.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menguraikan</a:t>
            </a:r>
            <a:r>
              <a:rPr lang="en-US" dirty="0" smtClean="0"/>
              <a:t>, </a:t>
            </a:r>
            <a:r>
              <a:rPr lang="en-US" dirty="0" err="1" smtClean="0"/>
              <a:t>menafsirkan</a:t>
            </a:r>
            <a:r>
              <a:rPr lang="en-US" dirty="0" smtClean="0"/>
              <a:t>, </a:t>
            </a:r>
            <a:r>
              <a:rPr lang="en-US" dirty="0" err="1" smtClean="0"/>
              <a:t>menjelaskan</a:t>
            </a:r>
            <a:r>
              <a:rPr lang="en-US" dirty="0" smtClean="0"/>
              <a:t>, </a:t>
            </a:r>
            <a:r>
              <a:rPr lang="en-US" dirty="0" err="1" smtClean="0"/>
              <a:t>eksposisi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merangkaikan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merangkum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, </a:t>
            </a:r>
            <a:r>
              <a:rPr lang="en-US" dirty="0" err="1" smtClean="0"/>
              <a:t>akumulasi</a:t>
            </a:r>
            <a:r>
              <a:rPr lang="en-US" dirty="0" smtClean="0"/>
              <a:t> data, </a:t>
            </a:r>
            <a:r>
              <a:rPr lang="en-US" dirty="0" err="1" smtClean="0"/>
              <a:t>perluasan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ekspositoris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simpulan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saran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mengakhiri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id-ID" dirty="0" smtClean="0"/>
              <a:t>.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4. </a:t>
            </a:r>
            <a:r>
              <a:rPr lang="en-US" sz="3200" b="1" dirty="0" err="1" smtClean="0"/>
              <a:t>Argumentasi</a:t>
            </a:r>
            <a:r>
              <a:rPr lang="en-US" sz="3200" b="1" dirty="0" smtClean="0"/>
              <a:t> (</a:t>
            </a:r>
            <a:r>
              <a:rPr lang="en-US" sz="3200" b="1" dirty="0" err="1" smtClean="0"/>
              <a:t>Bahasan</a:t>
            </a:r>
            <a:r>
              <a:rPr lang="en-US" sz="3200" b="1" dirty="0" smtClean="0"/>
              <a:t>)</a:t>
            </a:r>
            <a:r>
              <a:rPr lang="id-ID" sz="3200" dirty="0" smtClean="0"/>
              <a:t/>
            </a:r>
            <a:br>
              <a:rPr lang="id-ID" sz="3200" dirty="0" smtClean="0"/>
            </a:b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dirty="0" smtClean="0"/>
              <a:t>		</a:t>
            </a:r>
            <a:r>
              <a:rPr lang="en-US" dirty="0" err="1" smtClean="0"/>
              <a:t>Argumentasi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yang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meyakinkan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, </a:t>
            </a:r>
            <a:r>
              <a:rPr lang="en-US" dirty="0" err="1" smtClean="0"/>
              <a:t>membuktikan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pendirian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membujuk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 agar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,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argumentasi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dianjurkan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sajian</a:t>
            </a:r>
            <a:r>
              <a:rPr lang="en-US" dirty="0" smtClean="0"/>
              <a:t> yang </a:t>
            </a:r>
            <a:r>
              <a:rPr lang="en-US" dirty="0" err="1" smtClean="0"/>
              <a:t>obyektif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opini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. </a:t>
            </a:r>
            <a:r>
              <a:rPr lang="en-US" dirty="0" err="1" smtClean="0"/>
              <a:t>Argumentasi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dibangun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logis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menunjang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paragraf</a:t>
            </a:r>
            <a:r>
              <a:rPr lang="en-US" dirty="0" smtClean="0"/>
              <a:t>.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kutipan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fakta-fakta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.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	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i1miah, </a:t>
            </a:r>
            <a:r>
              <a:rPr lang="en-US" dirty="0" err="1" smtClean="0"/>
              <a:t>sebaiknya</a:t>
            </a:r>
            <a:r>
              <a:rPr lang="en-US" dirty="0" smtClean="0"/>
              <a:t>,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karangan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yang </a:t>
            </a:r>
            <a:r>
              <a:rPr lang="en-US" dirty="0" err="1" smtClean="0"/>
              <a:t>kering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menjemukan</a:t>
            </a:r>
            <a:r>
              <a:rPr lang="en-US" dirty="0" smtClean="0"/>
              <a:t>.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dibangun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paragraf</a:t>
            </a:r>
            <a:r>
              <a:rPr lang="en-US" dirty="0" smtClean="0"/>
              <a:t>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narasi</a:t>
            </a:r>
            <a:r>
              <a:rPr lang="en-US" dirty="0" smtClean="0"/>
              <a:t>, </a:t>
            </a:r>
            <a:r>
              <a:rPr lang="en-US" dirty="0" err="1" smtClean="0"/>
              <a:t>deskripsi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eksposisi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5860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/>
              <a:t>Sistematika</a:t>
            </a:r>
            <a:r>
              <a:rPr lang="en-US" b="1" dirty="0" smtClean="0"/>
              <a:t> </a:t>
            </a:r>
            <a:r>
              <a:rPr lang="id-ID" b="1" dirty="0" smtClean="0"/>
              <a:t>d</a:t>
            </a:r>
            <a:r>
              <a:rPr lang="en-US" b="1" dirty="0" smtClean="0"/>
              <a:t>an </a:t>
            </a:r>
            <a:r>
              <a:rPr lang="en-US" b="1" dirty="0" err="1" smtClean="0"/>
              <a:t>Kejelasan</a:t>
            </a:r>
            <a:r>
              <a:rPr lang="en-US" b="1" dirty="0" smtClean="0"/>
              <a:t> </a:t>
            </a:r>
            <a:r>
              <a:rPr lang="en-US" b="1" dirty="0" err="1" smtClean="0"/>
              <a:t>Karangan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35782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dirty="0" smtClean="0"/>
              <a:t>		</a:t>
            </a:r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d</a:t>
            </a:r>
            <a:r>
              <a:rPr lang="id-ID" dirty="0" smtClean="0"/>
              <a:t>ari</a:t>
            </a:r>
            <a:r>
              <a:rPr lang="en-US" dirty="0" smtClean="0"/>
              <a:t> </a:t>
            </a:r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kabar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majalah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media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diliput</a:t>
            </a:r>
            <a:r>
              <a:rPr lang="en-US" dirty="0" smtClean="0"/>
              <a:t>.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menyajikan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hangat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aktual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. </a:t>
            </a:r>
            <a:r>
              <a:rPr lang="en-US" dirty="0" err="1" smtClean="0"/>
              <a:t>Siapa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. </a:t>
            </a:r>
            <a:r>
              <a:rPr lang="id-ID" dirty="0" smtClean="0"/>
              <a:t>	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halnya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. </a:t>
            </a:r>
            <a:r>
              <a:rPr lang="en-US" dirty="0" err="1" smtClean="0"/>
              <a:t>Acapkali</a:t>
            </a:r>
            <a:r>
              <a:rPr lang="en-US" dirty="0" smtClean="0"/>
              <a:t>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yang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pengajar</a:t>
            </a:r>
            <a:r>
              <a:rPr lang="en-US" dirty="0" smtClean="0"/>
              <a:t>,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pengajarnya</a:t>
            </a:r>
            <a:r>
              <a:rPr lang="en-US" dirty="0" smtClean="0"/>
              <a:t>. </a:t>
            </a:r>
            <a:r>
              <a:rPr lang="en-US" dirty="0" err="1" smtClean="0"/>
              <a:t>Namun</a:t>
            </a:r>
            <a:r>
              <a:rPr lang="en-US" dirty="0" smtClean="0"/>
              <a:t>, </a:t>
            </a:r>
            <a:r>
              <a:rPr lang="en-US" dirty="0" err="1" smtClean="0"/>
              <a:t>tidakjarang</a:t>
            </a:r>
            <a:r>
              <a:rPr lang="en-US" dirty="0" smtClean="0"/>
              <a:t> pula,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skripsi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. </a:t>
            </a:r>
            <a:r>
              <a:rPr lang="en-US" dirty="0" err="1" smtClean="0"/>
              <a:t>Biasanya</a:t>
            </a:r>
            <a:r>
              <a:rPr lang="en-US" dirty="0" smtClean="0"/>
              <a:t>, </a:t>
            </a:r>
            <a:r>
              <a:rPr lang="en-US" dirty="0" err="1" smtClean="0"/>
              <a:t>topik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diteliti</a:t>
            </a:r>
            <a:r>
              <a:rPr lang="en-US" dirty="0" smtClean="0"/>
              <a:t>.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.</a:t>
            </a:r>
            <a:endParaRPr lang="id-ID" dirty="0" smtClean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</TotalTime>
  <Words>159</Words>
  <Application>Microsoft Office PowerPoint</Application>
  <PresentationFormat>On-screen Show (4:3)</PresentationFormat>
  <Paragraphs>86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Penulisan Karangan Ilmiah</vt:lpstr>
      <vt:lpstr>Jenis Tulisan</vt:lpstr>
      <vt:lpstr>Slide 3</vt:lpstr>
      <vt:lpstr>Berikut ini akan diuraikan jenis-jenis karangan yang lazim ditemukan dalam karya ilmiah. </vt:lpstr>
      <vt:lpstr>2. Deskripsi (Perian)</vt:lpstr>
      <vt:lpstr>Dalam menyusun sebuah deskripsi ada beberapa hal yang harus diperhatikan, yaitu </vt:lpstr>
      <vt:lpstr>  3. Eksposisi (Paparan) </vt:lpstr>
      <vt:lpstr>4. Argumentasi (Bahasan) </vt:lpstr>
      <vt:lpstr>Sistematika dan Kejelasan Karangan </vt:lpstr>
      <vt:lpstr>Slide 10</vt:lpstr>
      <vt:lpstr>Topik</vt:lpstr>
      <vt:lpstr>Tujuan </vt:lpstr>
      <vt:lpstr>Tesis</vt:lpstr>
      <vt:lpstr>Slide 14</vt:lpstr>
      <vt:lpstr>Slide 15</vt:lpstr>
      <vt:lpstr>Slide 16</vt:lpstr>
      <vt:lpstr>Slide 17</vt:lpstr>
    </vt:vector>
  </TitlesOfParts>
  <Company>Personal Use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Penulisan Karangan Ilmiah</dc:title>
  <dc:creator>dr Agung R</dc:creator>
  <cp:lastModifiedBy>dr Agung R</cp:lastModifiedBy>
  <cp:revision>12</cp:revision>
  <dcterms:created xsi:type="dcterms:W3CDTF">2010-08-22T08:54:58Z</dcterms:created>
  <dcterms:modified xsi:type="dcterms:W3CDTF">2010-08-23T05:13:33Z</dcterms:modified>
</cp:coreProperties>
</file>