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sldIdLst>
    <p:sldId id="256" r:id="rId2"/>
    <p:sldId id="286" r:id="rId3"/>
    <p:sldId id="287" r:id="rId4"/>
    <p:sldId id="288" r:id="rId5"/>
    <p:sldId id="289" r:id="rId6"/>
    <p:sldId id="290" r:id="rId7"/>
    <p:sldId id="291" r:id="rId8"/>
    <p:sldId id="292" r:id="rId9"/>
    <p:sldId id="294" r:id="rId10"/>
    <p:sldId id="293"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 id="308" r:id="rId25"/>
    <p:sldId id="309" r:id="rId26"/>
    <p:sldId id="310" r:id="rId27"/>
    <p:sldId id="311" r:id="rId28"/>
    <p:sldId id="312" r:id="rId29"/>
    <p:sldId id="313" r:id="rId30"/>
    <p:sldId id="314" r:id="rId31"/>
    <p:sldId id="315" r:id="rId32"/>
    <p:sldId id="316" r:id="rId33"/>
    <p:sldId id="317" r:id="rId34"/>
    <p:sldId id="318" r:id="rId3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252"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A3A0C53C-BBD4-4722-B6FB-5396F140AA6E}" type="datetimeFigureOut">
              <a:rPr lang="en-US"/>
              <a:pPr>
                <a:defRPr/>
              </a:pPr>
              <a:t>10/18/2018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8B83972A-31A9-4D68-8BB0-EA793896B0F7}" type="slidenum">
              <a:rPr lang="en-US"/>
              <a:pPr>
                <a:defRPr/>
              </a:pPr>
              <a:t>‹#›</a:t>
            </a:fld>
            <a:endParaRPr lang="en-US"/>
          </a:p>
        </p:txBody>
      </p:sp>
    </p:spTree>
    <p:extLst>
      <p:ext uri="{BB962C8B-B14F-4D97-AF65-F5344CB8AC3E}">
        <p14:creationId xmlns:p14="http://schemas.microsoft.com/office/powerpoint/2010/main" val="54672007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fld id="{A1118712-AA40-4A94-A02A-531013D48DF7}" type="datetimeFigureOut">
              <a:rPr lang="en-US"/>
              <a:pPr>
                <a:defRPr/>
              </a:pPr>
              <a:t>10/18/2018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83F1B6F-7012-4DBF-BDCE-5F5FF6B878D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F8D8361F-23F8-4639-B0CE-48E96EDF97AD}" type="datetimeFigureOut">
              <a:rPr lang="en-US"/>
              <a:pPr>
                <a:defRPr/>
              </a:pPr>
              <a:t>10/18/2018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BBEAECC-78F7-404D-A97B-D2D6366BE7A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591C64F-E5F5-4303-B502-D996D8D648FD}" type="datetimeFigureOut">
              <a:rPr lang="en-US"/>
              <a:pPr>
                <a:defRPr/>
              </a:pPr>
              <a:t>10/18/2018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12BE482-2FCF-452A-B9D0-745AFBCA8D7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2061890-5927-47A6-BB21-CB6384C2C75D}" type="datetimeFigureOut">
              <a:rPr lang="en-US"/>
              <a:pPr>
                <a:defRPr/>
              </a:pPr>
              <a:t>10/18/2018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187A195-D9E8-4EFC-8111-B81CD0515D9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fld id="{10E6677B-3C9D-44AA-B594-B6AD940D08A6}" type="datetimeFigureOut">
              <a:rPr lang="en-US"/>
              <a:pPr>
                <a:defRPr/>
              </a:pPr>
              <a:t>10/18/2018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DAC4259-1A0F-45A9-AA0A-AB1A6198691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CA4E308-2CDF-446B-95C5-FC839A3FC9C4}" type="datetimeFigureOut">
              <a:rPr lang="en-US"/>
              <a:pPr>
                <a:defRPr/>
              </a:pPr>
              <a:t>10/18/2018</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215C8261-8F35-4DDC-A5E1-49EB09A6ADE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ABA9A868-B28F-41C9-ACAC-3591DB24F447}" type="datetimeFigureOut">
              <a:rPr lang="en-US"/>
              <a:pPr>
                <a:defRPr/>
              </a:pPr>
              <a:t>10/18/2018</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F91B9918-A949-4AB7-B019-1F5ABB9F93E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ECEEAD4D-5A5B-4627-8E40-D83DF398ADC8}" type="datetimeFigureOut">
              <a:rPr lang="en-US"/>
              <a:pPr>
                <a:defRPr/>
              </a:pPr>
              <a:t>10/18/2018</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BEEA8ADD-AA10-4EE2-B018-0EFEC38AA3A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2EED8CC1-F186-4C1A-AD19-550FA4B2C4AC}" type="datetimeFigureOut">
              <a:rPr lang="en-US"/>
              <a:pPr>
                <a:defRPr/>
              </a:pPr>
              <a:t>10/18/2018</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BA628B2E-2A08-4362-8DDD-640C96B15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BF956CE3-0BC1-4DE6-9804-3248368AAA7D}" type="datetimeFigureOut">
              <a:rPr lang="en-US"/>
              <a:pPr>
                <a:defRPr/>
              </a:pPr>
              <a:t>10/18/2018</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54BE1FB6-9824-4BC1-957A-6BDB3291A40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51B90DA3-BF28-4A65-8E66-F4CCA6514980}" type="datetimeFigureOut">
              <a:rPr lang="en-US"/>
              <a:pPr>
                <a:defRPr/>
              </a:pPr>
              <a:t>10/18/2018</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B779FA3A-B222-4DCD-8FF3-05C7A9D6B56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F5E0D37F-F2C2-4651-B63D-2C31662185CD}" type="datetimeFigureOut">
              <a:rPr lang="en-US"/>
              <a:pPr>
                <a:defRPr/>
              </a:pPr>
              <a:t>10/18/2018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F8963E09-71BB-42F7-BAEA-B7DEFDFD17AB}"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5" r:id="rId9"/>
    <p:sldLayoutId id="2147483693" r:id="rId10"/>
    <p:sldLayoutId id="2147483694"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3048000"/>
          </a:xfrm>
        </p:spPr>
        <p:txBody>
          <a:bodyPr/>
          <a:lstStyle/>
          <a:p>
            <a:pPr algn="ctr" fontAlgn="auto">
              <a:spcAft>
                <a:spcPts val="0"/>
              </a:spcAft>
              <a:defRPr/>
            </a:pPr>
            <a:r>
              <a:rPr lang="en-US" dirty="0" smtClean="0">
                <a:solidFill>
                  <a:schemeClr val="accent1">
                    <a:lumMod val="75000"/>
                  </a:schemeClr>
                </a:solidFill>
              </a:rPr>
              <a:t>EJAAN BAHASA INDONESIA</a:t>
            </a:r>
            <a:r>
              <a:rPr lang="id-ID" dirty="0" smtClean="0">
                <a:solidFill>
                  <a:schemeClr val="accent1">
                    <a:lumMod val="75000"/>
                  </a:schemeClr>
                </a:solidFill>
              </a:rPr>
              <a:t/>
            </a:r>
            <a:br>
              <a:rPr lang="id-ID" dirty="0" smtClean="0">
                <a:solidFill>
                  <a:schemeClr val="accent1">
                    <a:lumMod val="75000"/>
                  </a:schemeClr>
                </a:solidFill>
              </a:rPr>
            </a:br>
            <a:r>
              <a:rPr lang="id-ID" dirty="0" smtClean="0">
                <a:solidFill>
                  <a:schemeClr val="accent1">
                    <a:lumMod val="75000"/>
                  </a:schemeClr>
                </a:solidFill>
              </a:rPr>
              <a:t>Bag. 2</a:t>
            </a:r>
            <a:endParaRPr lang="en-US" dirty="0">
              <a:solidFill>
                <a:schemeClr val="accent1">
                  <a:lumMod val="75000"/>
                </a:schemeClr>
              </a:solidFill>
            </a:endParaRPr>
          </a:p>
        </p:txBody>
      </p:sp>
    </p:spTree>
  </p:cSld>
  <p:clrMapOvr>
    <a:masterClrMapping/>
  </p:clrMapOvr>
  <p:transition spd="slow">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304800"/>
          </a:xfrm>
        </p:spPr>
        <p:txBody>
          <a:bodyPr>
            <a:normAutofit fontScale="90000"/>
          </a:bodyPr>
          <a:lstStyle/>
          <a:p>
            <a:pPr fontAlgn="auto">
              <a:spcAft>
                <a:spcPts val="0"/>
              </a:spcAft>
              <a:defRPr/>
            </a:pPr>
            <a:r>
              <a:rPr lang="id-ID" b="1" dirty="0" smtClean="0"/>
              <a:t>B.	Tanda Koma (,)</a:t>
            </a:r>
            <a:r>
              <a:rPr lang="id-ID" dirty="0" smtClean="0"/>
              <a:t/>
            </a:r>
            <a:br>
              <a:rPr lang="id-ID" dirty="0" smtClean="0"/>
            </a:br>
            <a:endParaRPr lang="id-ID" dirty="0"/>
          </a:p>
        </p:txBody>
      </p:sp>
      <p:sp>
        <p:nvSpPr>
          <p:cNvPr id="41987" name="Content Placeholder 2"/>
          <p:cNvSpPr>
            <a:spLocks noGrp="1"/>
          </p:cNvSpPr>
          <p:nvPr>
            <p:ph idx="1"/>
          </p:nvPr>
        </p:nvSpPr>
        <p:spPr>
          <a:xfrm>
            <a:off x="457200" y="685800"/>
            <a:ext cx="8229600" cy="5638800"/>
          </a:xfrm>
        </p:spPr>
        <p:txBody>
          <a:bodyPr/>
          <a:lstStyle/>
          <a:p>
            <a:pPr>
              <a:buFont typeface="Wingdings 2" pitchFamily="18" charset="2"/>
              <a:buNone/>
            </a:pPr>
            <a:r>
              <a:rPr lang="id-ID" sz="2000" smtClean="0">
                <a:latin typeface="Tahoma" pitchFamily="34" charset="0"/>
                <a:cs typeface="Tahoma" pitchFamily="34" charset="0"/>
              </a:rPr>
              <a:t> </a:t>
            </a:r>
          </a:p>
          <a:p>
            <a:pPr>
              <a:buFont typeface="Wingdings 2" pitchFamily="18" charset="2"/>
              <a:buNone/>
            </a:pPr>
            <a:r>
              <a:rPr lang="id-ID" sz="2000" smtClean="0">
                <a:latin typeface="Tahoma" pitchFamily="34" charset="0"/>
                <a:cs typeface="Tahoma" pitchFamily="34" charset="0"/>
              </a:rPr>
              <a:t>1.	Tanda koma dipakai di antara unsur-unsur dalam suatu pemerincian atau pembilangan.</a:t>
            </a:r>
          </a:p>
          <a:p>
            <a:pPr>
              <a:buFont typeface="Wingdings 2" pitchFamily="18" charset="2"/>
              <a:buNone/>
            </a:pPr>
            <a:r>
              <a:rPr lang="id-ID" sz="2000" smtClean="0">
                <a:latin typeface="Tahoma" pitchFamily="34" charset="0"/>
                <a:cs typeface="Tahoma" pitchFamily="34" charset="0"/>
              </a:rPr>
              <a:t>	Misalnya:</a:t>
            </a:r>
          </a:p>
          <a:p>
            <a:pPr>
              <a:buFont typeface="Wingdings 2" pitchFamily="18" charset="2"/>
              <a:buNone/>
            </a:pPr>
            <a:r>
              <a:rPr lang="id-ID" sz="2000" smtClean="0">
                <a:latin typeface="Tahoma" pitchFamily="34" charset="0"/>
                <a:cs typeface="Tahoma" pitchFamily="34" charset="0"/>
              </a:rPr>
              <a:t>		Saya membeli disket, spidol, dan penggaris.</a:t>
            </a:r>
          </a:p>
          <a:p>
            <a:pPr>
              <a:buFont typeface="Wingdings 2" pitchFamily="18" charset="2"/>
              <a:buNone/>
            </a:pPr>
            <a:r>
              <a:rPr lang="id-ID" sz="2000" smtClean="0">
                <a:latin typeface="Tahoma" pitchFamily="34" charset="0"/>
                <a:cs typeface="Tahoma" pitchFamily="34" charset="0"/>
              </a:rPr>
              <a:t>		Satu, dua, ... tiga!</a:t>
            </a:r>
          </a:p>
          <a:p>
            <a:pPr>
              <a:buFont typeface="Wingdings 2" pitchFamily="18" charset="2"/>
              <a:buNone/>
            </a:pPr>
            <a:r>
              <a:rPr lang="id-ID" sz="2000" smtClean="0">
                <a:latin typeface="Tahoma" pitchFamily="34" charset="0"/>
                <a:cs typeface="Tahoma" pitchFamily="34" charset="0"/>
              </a:rPr>
              <a:t> </a:t>
            </a:r>
          </a:p>
          <a:p>
            <a:pPr>
              <a:buFont typeface="Wingdings 2" pitchFamily="18" charset="2"/>
              <a:buNone/>
            </a:pPr>
            <a:r>
              <a:rPr lang="id-ID" sz="2000" smtClean="0">
                <a:latin typeface="Tahoma" pitchFamily="34" charset="0"/>
                <a:cs typeface="Tahoma" pitchFamily="34" charset="0"/>
              </a:rPr>
              <a:t>2.	Tanda koma dipakai untuk memisahkan kalimat setara yang satu dari kalimat setara berikutnya yang didahului oleh kata seperti </a:t>
            </a:r>
            <a:r>
              <a:rPr lang="id-ID" sz="2000" i="1" smtClean="0">
                <a:latin typeface="Tahoma" pitchFamily="34" charset="0"/>
                <a:cs typeface="Tahoma" pitchFamily="34" charset="0"/>
              </a:rPr>
              <a:t>tetapi, melainkan, namun, sedangkan</a:t>
            </a:r>
            <a:r>
              <a:rPr lang="id-ID" sz="2000" smtClean="0">
                <a:latin typeface="Tahoma" pitchFamily="34" charset="0"/>
                <a:cs typeface="Tahoma" pitchFamily="34" charset="0"/>
              </a:rPr>
              <a:t> dan sebagainya.</a:t>
            </a:r>
          </a:p>
          <a:p>
            <a:pPr>
              <a:buFont typeface="Wingdings 2" pitchFamily="18" charset="2"/>
              <a:buNone/>
            </a:pPr>
            <a:r>
              <a:rPr lang="id-ID" sz="2000" smtClean="0">
                <a:latin typeface="Tahoma" pitchFamily="34" charset="0"/>
                <a:cs typeface="Tahoma" pitchFamily="34" charset="0"/>
              </a:rPr>
              <a:t>	Misalnya:</a:t>
            </a:r>
          </a:p>
          <a:p>
            <a:pPr>
              <a:buFont typeface="Wingdings 2" pitchFamily="18" charset="2"/>
              <a:buNone/>
            </a:pPr>
            <a:r>
              <a:rPr lang="id-ID" sz="2000" smtClean="0">
                <a:latin typeface="Tahoma" pitchFamily="34" charset="0"/>
                <a:cs typeface="Tahoma" pitchFamily="34" charset="0"/>
              </a:rPr>
              <a:t>		Saya ingin datang, </a:t>
            </a:r>
            <a:r>
              <a:rPr lang="id-ID" sz="2000" i="1" smtClean="0">
                <a:latin typeface="Tahoma" pitchFamily="34" charset="0"/>
                <a:cs typeface="Tahoma" pitchFamily="34" charset="0"/>
              </a:rPr>
              <a:t>tetapi</a:t>
            </a:r>
            <a:r>
              <a:rPr lang="id-ID" sz="2000" smtClean="0">
                <a:latin typeface="Tahoma" pitchFamily="34" charset="0"/>
                <a:cs typeface="Tahoma" pitchFamily="34" charset="0"/>
              </a:rPr>
              <a:t> hari hujan.</a:t>
            </a:r>
          </a:p>
          <a:p>
            <a:pPr>
              <a:buFont typeface="Wingdings 2" pitchFamily="18" charset="2"/>
              <a:buNone/>
            </a:pPr>
            <a:r>
              <a:rPr lang="id-ID" sz="2000" smtClean="0">
                <a:latin typeface="Tahoma" pitchFamily="34" charset="0"/>
                <a:cs typeface="Tahoma" pitchFamily="34" charset="0"/>
              </a:rPr>
              <a:t>		Nugraha bukan anak saya, </a:t>
            </a:r>
            <a:r>
              <a:rPr lang="id-ID" sz="2000" i="1" smtClean="0">
                <a:latin typeface="Tahoma" pitchFamily="34" charset="0"/>
                <a:cs typeface="Tahoma" pitchFamily="34" charset="0"/>
              </a:rPr>
              <a:t>melainkan</a:t>
            </a:r>
            <a:r>
              <a:rPr lang="id-ID" sz="2000" smtClean="0">
                <a:latin typeface="Tahoma" pitchFamily="34" charset="0"/>
                <a:cs typeface="Tahoma" pitchFamily="34" charset="0"/>
              </a:rPr>
              <a:t> anak Pak Udin.</a:t>
            </a:r>
          </a:p>
          <a:p>
            <a:endParaRPr lang="id-ID" sz="2000" smtClean="0">
              <a:latin typeface="Tahoma" pitchFamily="34" charset="0"/>
              <a:cs typeface="Tahoma" pitchFamily="34" charset="0"/>
            </a:endParaRPr>
          </a:p>
        </p:txBody>
      </p:sp>
    </p:spTree>
  </p:cSld>
  <p:clrMapOvr>
    <a:masterClrMapping/>
  </p:clrMapOvr>
  <p:transition spd="slow">
    <p:circl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0800000" flipV="1">
            <a:off x="463622" y="658594"/>
            <a:ext cx="8229600" cy="255806"/>
          </a:xfrm>
        </p:spPr>
        <p:txBody>
          <a:bodyPr>
            <a:normAutofit fontScale="90000"/>
          </a:bodyPr>
          <a:lstStyle/>
          <a:p>
            <a:pPr fontAlgn="auto">
              <a:spcAft>
                <a:spcPts val="0"/>
              </a:spcAft>
              <a:defRPr/>
            </a:pPr>
            <a:endParaRPr lang="id-ID" dirty="0"/>
          </a:p>
        </p:txBody>
      </p:sp>
      <p:sp>
        <p:nvSpPr>
          <p:cNvPr id="43011" name="Content Placeholder 2"/>
          <p:cNvSpPr>
            <a:spLocks noGrp="1"/>
          </p:cNvSpPr>
          <p:nvPr>
            <p:ph idx="1"/>
          </p:nvPr>
        </p:nvSpPr>
        <p:spPr>
          <a:xfrm>
            <a:off x="533400" y="1066800"/>
            <a:ext cx="8229600" cy="5791200"/>
          </a:xfrm>
        </p:spPr>
        <p:txBody>
          <a:bodyPr/>
          <a:lstStyle/>
          <a:p>
            <a:pPr>
              <a:buFont typeface="Wingdings 2" pitchFamily="18" charset="2"/>
              <a:buNone/>
            </a:pPr>
            <a:endParaRPr lang="id-ID" sz="2000" dirty="0" smtClean="0">
              <a:latin typeface="Tahoma" pitchFamily="34" charset="0"/>
              <a:cs typeface="Tahoma" pitchFamily="34" charset="0"/>
            </a:endParaRPr>
          </a:p>
          <a:p>
            <a:pPr>
              <a:buFont typeface="Wingdings 2" pitchFamily="18" charset="2"/>
              <a:buNone/>
            </a:pPr>
            <a:r>
              <a:rPr lang="id-ID" sz="2000" dirty="0" smtClean="0">
                <a:latin typeface="Tahoma" pitchFamily="34" charset="0"/>
                <a:cs typeface="Tahoma" pitchFamily="34" charset="0"/>
              </a:rPr>
              <a:t>3a.	Tanda koma dipakai untuk memisahkan anak kalimat dari induk 	kalimat apabila anak kalimat tersebut mendahului induk 	kalimatnya.</a:t>
            </a:r>
          </a:p>
          <a:p>
            <a:pPr>
              <a:buFont typeface="Wingdings 2" pitchFamily="18" charset="2"/>
              <a:buNone/>
            </a:pPr>
            <a:r>
              <a:rPr lang="id-ID" sz="2000" dirty="0" smtClean="0">
                <a:latin typeface="Tahoma" pitchFamily="34" charset="0"/>
                <a:cs typeface="Tahoma" pitchFamily="34" charset="0"/>
              </a:rPr>
              <a:t>		Misalnya:</a:t>
            </a:r>
          </a:p>
          <a:p>
            <a:pPr>
              <a:buFont typeface="Wingdings 2" pitchFamily="18" charset="2"/>
              <a:buNone/>
            </a:pPr>
            <a:r>
              <a:rPr lang="id-ID" sz="2000" dirty="0" smtClean="0">
                <a:latin typeface="Tahoma" pitchFamily="34" charset="0"/>
                <a:cs typeface="Tahoma" pitchFamily="34" charset="0"/>
              </a:rPr>
              <a:t>		</a:t>
            </a:r>
            <a:r>
              <a:rPr lang="en-US" sz="2000" dirty="0" smtClean="0">
                <a:latin typeface="Tahoma" pitchFamily="34" charset="0"/>
                <a:cs typeface="Tahoma" pitchFamily="34" charset="0"/>
              </a:rPr>
              <a:t>	</a:t>
            </a:r>
            <a:r>
              <a:rPr lang="id-ID" sz="2000" dirty="0" smtClean="0">
                <a:latin typeface="Tahoma" pitchFamily="34" charset="0"/>
                <a:cs typeface="Tahoma" pitchFamily="34" charset="0"/>
              </a:rPr>
              <a:t>Kalau </a:t>
            </a:r>
            <a:r>
              <a:rPr lang="id-ID" sz="2000" dirty="0" smtClean="0">
                <a:latin typeface="Tahoma" pitchFamily="34" charset="0"/>
                <a:cs typeface="Tahoma" pitchFamily="34" charset="0"/>
              </a:rPr>
              <a:t>hari hujan, saya tidak akan datang.</a:t>
            </a:r>
          </a:p>
          <a:p>
            <a:pPr>
              <a:buFont typeface="Wingdings 2" pitchFamily="18" charset="2"/>
              <a:buNone/>
            </a:pPr>
            <a:r>
              <a:rPr lang="id-ID" sz="2000" dirty="0" smtClean="0">
                <a:latin typeface="Tahoma" pitchFamily="34" charset="0"/>
                <a:cs typeface="Tahoma" pitchFamily="34" charset="0"/>
              </a:rPr>
              <a:t>		</a:t>
            </a:r>
            <a:r>
              <a:rPr lang="en-US" sz="2000" dirty="0" smtClean="0">
                <a:latin typeface="Tahoma" pitchFamily="34" charset="0"/>
                <a:cs typeface="Tahoma" pitchFamily="34" charset="0"/>
              </a:rPr>
              <a:t>	</a:t>
            </a:r>
            <a:r>
              <a:rPr lang="id-ID" sz="2000" dirty="0" smtClean="0">
                <a:latin typeface="Tahoma" pitchFamily="34" charset="0"/>
                <a:cs typeface="Tahoma" pitchFamily="34" charset="0"/>
              </a:rPr>
              <a:t>Karena </a:t>
            </a:r>
            <a:r>
              <a:rPr lang="id-ID" sz="2000" dirty="0" smtClean="0">
                <a:latin typeface="Tahoma" pitchFamily="34" charset="0"/>
                <a:cs typeface="Tahoma" pitchFamily="34" charset="0"/>
              </a:rPr>
              <a:t>sibuk, ia lupa akan janjinya.</a:t>
            </a:r>
          </a:p>
          <a:p>
            <a:pPr>
              <a:buFont typeface="Wingdings 2" pitchFamily="18" charset="2"/>
              <a:buNone/>
            </a:pPr>
            <a:endParaRPr lang="id-ID" sz="2000" dirty="0" smtClean="0">
              <a:latin typeface="Tahoma" pitchFamily="34" charset="0"/>
              <a:cs typeface="Tahoma" pitchFamily="34" charset="0"/>
            </a:endParaRPr>
          </a:p>
          <a:p>
            <a:pPr>
              <a:buFont typeface="Wingdings 2" pitchFamily="18" charset="2"/>
              <a:buNone/>
            </a:pPr>
            <a:r>
              <a:rPr lang="id-ID" sz="2000" dirty="0" smtClean="0">
                <a:latin typeface="Tahoma" pitchFamily="34" charset="0"/>
                <a:cs typeface="Tahoma" pitchFamily="34" charset="0"/>
              </a:rPr>
              <a:t>3b.	Tanda koma </a:t>
            </a:r>
            <a:r>
              <a:rPr lang="id-ID" sz="2000" i="1" dirty="0" smtClean="0">
                <a:latin typeface="Tahoma" pitchFamily="34" charset="0"/>
                <a:cs typeface="Tahoma" pitchFamily="34" charset="0"/>
              </a:rPr>
              <a:t>tidak</a:t>
            </a:r>
            <a:r>
              <a:rPr lang="id-ID" sz="2000" dirty="0" smtClean="0">
                <a:latin typeface="Tahoma" pitchFamily="34" charset="0"/>
                <a:cs typeface="Tahoma" pitchFamily="34" charset="0"/>
              </a:rPr>
              <a:t> dipakai untuk memisahkan anak kalimat 	apabila anak kalimat tersebut mengiringi induk kalimatnya.</a:t>
            </a:r>
          </a:p>
          <a:p>
            <a:pPr lvl="1">
              <a:buFont typeface="Wingdings 2" pitchFamily="18" charset="2"/>
              <a:buNone/>
            </a:pPr>
            <a:r>
              <a:rPr lang="id-ID" sz="1800" dirty="0" smtClean="0">
                <a:latin typeface="Tahoma" pitchFamily="34" charset="0"/>
                <a:cs typeface="Tahoma" pitchFamily="34" charset="0"/>
              </a:rPr>
              <a:t>		Misalnya:</a:t>
            </a:r>
          </a:p>
          <a:p>
            <a:pPr>
              <a:buFont typeface="Wingdings 2" pitchFamily="18" charset="2"/>
              <a:buNone/>
            </a:pPr>
            <a:r>
              <a:rPr lang="id-ID" sz="2000" dirty="0" smtClean="0">
                <a:latin typeface="Tahoma" pitchFamily="34" charset="0"/>
                <a:cs typeface="Tahoma" pitchFamily="34" charset="0"/>
              </a:rPr>
              <a:t>		</a:t>
            </a:r>
            <a:r>
              <a:rPr lang="en-US" sz="2000" dirty="0" smtClean="0">
                <a:latin typeface="Tahoma" pitchFamily="34" charset="0"/>
                <a:cs typeface="Tahoma" pitchFamily="34" charset="0"/>
              </a:rPr>
              <a:t>	</a:t>
            </a:r>
            <a:r>
              <a:rPr lang="id-ID" sz="2000" dirty="0" smtClean="0">
                <a:latin typeface="Tahoma" pitchFamily="34" charset="0"/>
                <a:cs typeface="Tahoma" pitchFamily="34" charset="0"/>
              </a:rPr>
              <a:t>Saya </a:t>
            </a:r>
            <a:r>
              <a:rPr lang="id-ID" sz="2000" dirty="0" smtClean="0">
                <a:latin typeface="Tahoma" pitchFamily="34" charset="0"/>
                <a:cs typeface="Tahoma" pitchFamily="34" charset="0"/>
              </a:rPr>
              <a:t>tidak akan datang kalau hari hujan.</a:t>
            </a:r>
          </a:p>
          <a:p>
            <a:pPr>
              <a:buFont typeface="Wingdings 2" pitchFamily="18" charset="2"/>
              <a:buNone/>
            </a:pPr>
            <a:r>
              <a:rPr lang="id-ID" sz="2000" dirty="0" smtClean="0">
                <a:latin typeface="Tahoma" pitchFamily="34" charset="0"/>
                <a:cs typeface="Tahoma" pitchFamily="34" charset="0"/>
              </a:rPr>
              <a:t>		</a:t>
            </a:r>
            <a:r>
              <a:rPr lang="en-US" sz="2000" dirty="0" smtClean="0">
                <a:latin typeface="Tahoma" pitchFamily="34" charset="0"/>
                <a:cs typeface="Tahoma" pitchFamily="34" charset="0"/>
              </a:rPr>
              <a:t>	</a:t>
            </a:r>
            <a:r>
              <a:rPr lang="id-ID" sz="2000" dirty="0" smtClean="0">
                <a:latin typeface="Tahoma" pitchFamily="34" charset="0"/>
                <a:cs typeface="Tahoma" pitchFamily="34" charset="0"/>
              </a:rPr>
              <a:t>Dia </a:t>
            </a:r>
            <a:r>
              <a:rPr lang="id-ID" sz="2000" dirty="0" smtClean="0">
                <a:latin typeface="Tahoma" pitchFamily="34" charset="0"/>
                <a:cs typeface="Tahoma" pitchFamily="34" charset="0"/>
              </a:rPr>
              <a:t>lupa akan janjinya karena sibuk.</a:t>
            </a:r>
          </a:p>
          <a:p>
            <a:pPr>
              <a:buFont typeface="Wingdings 2" pitchFamily="18" charset="2"/>
              <a:buNone/>
            </a:pPr>
            <a:r>
              <a:rPr lang="id-ID" sz="2000" dirty="0" smtClean="0">
                <a:latin typeface="Tahoma" pitchFamily="34" charset="0"/>
                <a:cs typeface="Tahoma" pitchFamily="34" charset="0"/>
              </a:rPr>
              <a:t>		</a:t>
            </a:r>
            <a:r>
              <a:rPr lang="en-US" sz="2000" dirty="0" smtClean="0">
                <a:latin typeface="Tahoma" pitchFamily="34" charset="0"/>
                <a:cs typeface="Tahoma" pitchFamily="34" charset="0"/>
              </a:rPr>
              <a:t>	</a:t>
            </a:r>
            <a:r>
              <a:rPr lang="id-ID" sz="2000" dirty="0" smtClean="0">
                <a:latin typeface="Tahoma" pitchFamily="34" charset="0"/>
                <a:cs typeface="Tahoma" pitchFamily="34" charset="0"/>
              </a:rPr>
              <a:t>Dia </a:t>
            </a:r>
            <a:r>
              <a:rPr lang="id-ID" sz="2000" dirty="0" smtClean="0">
                <a:latin typeface="Tahoma" pitchFamily="34" charset="0"/>
                <a:cs typeface="Tahoma" pitchFamily="34" charset="0"/>
              </a:rPr>
              <a:t>berpendapat bahwa soal itu tidak penting.</a:t>
            </a:r>
          </a:p>
        </p:txBody>
      </p:sp>
    </p:spTree>
  </p:cSld>
  <p:clrMapOvr>
    <a:masterClrMapping/>
  </p:clrMapOvr>
  <p:transition spd="slow">
    <p:circl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133350"/>
          </a:xfrm>
        </p:spPr>
        <p:txBody>
          <a:bodyPr>
            <a:normAutofit fontScale="90000"/>
          </a:bodyPr>
          <a:lstStyle/>
          <a:p>
            <a:pPr fontAlgn="auto">
              <a:spcAft>
                <a:spcPts val="0"/>
              </a:spcAft>
              <a:defRPr/>
            </a:pPr>
            <a:endParaRPr lang="id-ID" dirty="0"/>
          </a:p>
        </p:txBody>
      </p:sp>
      <p:sp>
        <p:nvSpPr>
          <p:cNvPr id="44035" name="Content Placeholder 2"/>
          <p:cNvSpPr>
            <a:spLocks noGrp="1"/>
          </p:cNvSpPr>
          <p:nvPr>
            <p:ph idx="1"/>
          </p:nvPr>
        </p:nvSpPr>
        <p:spPr>
          <a:xfrm>
            <a:off x="457200" y="990600"/>
            <a:ext cx="8229600" cy="5562600"/>
          </a:xfrm>
        </p:spPr>
        <p:txBody>
          <a:bodyPr/>
          <a:lstStyle/>
          <a:p>
            <a:pPr>
              <a:buFont typeface="Wingdings 2" pitchFamily="18" charset="2"/>
              <a:buNone/>
            </a:pPr>
            <a:r>
              <a:rPr lang="id-ID" sz="2000" smtClean="0">
                <a:latin typeface="Tahoma" pitchFamily="34" charset="0"/>
                <a:cs typeface="Tahoma" pitchFamily="34" charset="0"/>
              </a:rPr>
              <a:t>4.	Tanda koma dipakai di belakang kata atau ungkapan penghubung antarkalimat yang terdapat pada awal kalimat. Termasuk di dalamnya </a:t>
            </a:r>
            <a:r>
              <a:rPr lang="id-ID" sz="2000" i="1" smtClean="0">
                <a:latin typeface="Tahoma" pitchFamily="34" charset="0"/>
                <a:cs typeface="Tahoma" pitchFamily="34" charset="0"/>
              </a:rPr>
              <a:t>oleh karena itu, jadi, lagi pula, meskipun begitu, akan tetapi.</a:t>
            </a:r>
            <a:endParaRPr lang="id-ID" sz="2000" smtClean="0">
              <a:latin typeface="Tahoma" pitchFamily="34" charset="0"/>
              <a:cs typeface="Tahoma" pitchFamily="34" charset="0"/>
            </a:endParaRPr>
          </a:p>
          <a:p>
            <a:pPr>
              <a:buFont typeface="Wingdings 2" pitchFamily="18" charset="2"/>
              <a:buNone/>
            </a:pPr>
            <a:r>
              <a:rPr lang="id-ID" sz="2000" smtClean="0">
                <a:latin typeface="Tahoma" pitchFamily="34" charset="0"/>
                <a:cs typeface="Tahoma" pitchFamily="34" charset="0"/>
              </a:rPr>
              <a:t>	Misalnya:	</a:t>
            </a:r>
            <a:r>
              <a:rPr lang="id-ID" sz="2000" i="1" smtClean="0">
                <a:latin typeface="Tahoma" pitchFamily="34" charset="0"/>
                <a:cs typeface="Tahoma" pitchFamily="34" charset="0"/>
              </a:rPr>
              <a:t>Oleh karena itu</a:t>
            </a:r>
            <a:r>
              <a:rPr lang="id-ID" sz="2000" smtClean="0">
                <a:latin typeface="Tahoma" pitchFamily="34" charset="0"/>
                <a:cs typeface="Tahoma" pitchFamily="34" charset="0"/>
              </a:rPr>
              <a:t>, kita harus berhati-hati.</a:t>
            </a:r>
          </a:p>
          <a:p>
            <a:pPr>
              <a:buFont typeface="Wingdings 2" pitchFamily="18" charset="2"/>
              <a:buNone/>
            </a:pPr>
            <a:r>
              <a:rPr lang="id-ID" sz="2000" smtClean="0">
                <a:latin typeface="Tahoma" pitchFamily="34" charset="0"/>
                <a:cs typeface="Tahoma" pitchFamily="34" charset="0"/>
              </a:rPr>
              <a:t>			</a:t>
            </a:r>
            <a:r>
              <a:rPr lang="id-ID" sz="2000" i="1" smtClean="0">
                <a:latin typeface="Tahoma" pitchFamily="34" charset="0"/>
                <a:cs typeface="Tahoma" pitchFamily="34" charset="0"/>
              </a:rPr>
              <a:t>Jadi</a:t>
            </a:r>
            <a:r>
              <a:rPr lang="id-ID" sz="2000" smtClean="0">
                <a:latin typeface="Tahoma" pitchFamily="34" charset="0"/>
                <a:cs typeface="Tahoma" pitchFamily="34" charset="0"/>
              </a:rPr>
              <a:t>, soalnya tidaklah semudah itu.</a:t>
            </a:r>
          </a:p>
          <a:p>
            <a:pPr>
              <a:buFont typeface="Wingdings 2" pitchFamily="18" charset="2"/>
              <a:buNone/>
            </a:pPr>
            <a:endParaRPr lang="id-ID" sz="2000" smtClean="0">
              <a:latin typeface="Tahoma" pitchFamily="34" charset="0"/>
              <a:cs typeface="Tahoma" pitchFamily="34" charset="0"/>
            </a:endParaRPr>
          </a:p>
          <a:p>
            <a:pPr>
              <a:buFont typeface="Wingdings 2" pitchFamily="18" charset="2"/>
              <a:buNone/>
            </a:pPr>
            <a:r>
              <a:rPr lang="id-ID" sz="2000" smtClean="0">
                <a:latin typeface="Tahoma" pitchFamily="34" charset="0"/>
                <a:cs typeface="Tahoma" pitchFamily="34" charset="0"/>
              </a:rPr>
              <a:t>5.	Tanda koma dipakai di belakang kata-kata seperti </a:t>
            </a:r>
            <a:r>
              <a:rPr lang="id-ID" sz="2000" i="1" smtClean="0">
                <a:latin typeface="Tahoma" pitchFamily="34" charset="0"/>
                <a:cs typeface="Tahoma" pitchFamily="34" charset="0"/>
              </a:rPr>
              <a:t>o, ya, wah, aduh, kasihan</a:t>
            </a:r>
            <a:r>
              <a:rPr lang="id-ID" sz="2000" smtClean="0">
                <a:latin typeface="Tahoma" pitchFamily="34" charset="0"/>
                <a:cs typeface="Tahoma" pitchFamily="34" charset="0"/>
              </a:rPr>
              <a:t> yang terdapat pada awal kalimat.</a:t>
            </a:r>
          </a:p>
          <a:p>
            <a:pPr>
              <a:buFont typeface="Wingdings 2" pitchFamily="18" charset="2"/>
              <a:buNone/>
            </a:pPr>
            <a:r>
              <a:rPr lang="id-ID" sz="2000" smtClean="0">
                <a:latin typeface="Tahoma" pitchFamily="34" charset="0"/>
                <a:cs typeface="Tahoma" pitchFamily="34" charset="0"/>
              </a:rPr>
              <a:t>	Misalnya:	</a:t>
            </a:r>
            <a:r>
              <a:rPr lang="id-ID" sz="2000" i="1" smtClean="0">
                <a:latin typeface="Tahoma" pitchFamily="34" charset="0"/>
                <a:cs typeface="Tahoma" pitchFamily="34" charset="0"/>
              </a:rPr>
              <a:t>O</a:t>
            </a:r>
            <a:r>
              <a:rPr lang="id-ID" sz="2000" smtClean="0">
                <a:latin typeface="Tahoma" pitchFamily="34" charset="0"/>
                <a:cs typeface="Tahoma" pitchFamily="34" charset="0"/>
              </a:rPr>
              <a:t>, begitu</a:t>
            </a:r>
          </a:p>
          <a:p>
            <a:pPr>
              <a:buFont typeface="Wingdings 2" pitchFamily="18" charset="2"/>
              <a:buNone/>
            </a:pPr>
            <a:r>
              <a:rPr lang="id-ID" sz="2000" smtClean="0">
                <a:latin typeface="Tahoma" pitchFamily="34" charset="0"/>
                <a:cs typeface="Tahoma" pitchFamily="34" charset="0"/>
              </a:rPr>
              <a:t>			</a:t>
            </a:r>
            <a:r>
              <a:rPr lang="id-ID" sz="2000" i="1" smtClean="0">
                <a:latin typeface="Tahoma" pitchFamily="34" charset="0"/>
                <a:cs typeface="Tahoma" pitchFamily="34" charset="0"/>
              </a:rPr>
              <a:t>Wah</a:t>
            </a:r>
            <a:r>
              <a:rPr lang="id-ID" sz="2000" smtClean="0">
                <a:latin typeface="Tahoma" pitchFamily="34" charset="0"/>
                <a:cs typeface="Tahoma" pitchFamily="34" charset="0"/>
              </a:rPr>
              <a:t>, bukan main! </a:t>
            </a:r>
          </a:p>
          <a:p>
            <a:pPr>
              <a:buFont typeface="Wingdings 2" pitchFamily="18" charset="2"/>
              <a:buNone/>
            </a:pPr>
            <a:endParaRPr lang="id-ID" sz="2000" smtClean="0">
              <a:latin typeface="Tahoma" pitchFamily="34" charset="0"/>
              <a:cs typeface="Tahoma" pitchFamily="34" charset="0"/>
            </a:endParaRPr>
          </a:p>
          <a:p>
            <a:pPr>
              <a:buFont typeface="Wingdings 2" pitchFamily="18" charset="2"/>
              <a:buNone/>
            </a:pPr>
            <a:r>
              <a:rPr lang="id-ID" sz="2000" smtClean="0">
                <a:latin typeface="Tahoma" pitchFamily="34" charset="0"/>
                <a:cs typeface="Tahoma" pitchFamily="34" charset="0"/>
              </a:rPr>
              <a:t>6.	Tanda koma dipakai untuk memisahkan petikan langsung dari bagian lain dalam kalimat.</a:t>
            </a:r>
          </a:p>
          <a:p>
            <a:pPr>
              <a:buFont typeface="Wingdings 2" pitchFamily="18" charset="2"/>
              <a:buNone/>
            </a:pPr>
            <a:r>
              <a:rPr lang="id-ID" sz="2000" smtClean="0">
                <a:latin typeface="Tahoma" pitchFamily="34" charset="0"/>
                <a:cs typeface="Tahoma" pitchFamily="34" charset="0"/>
              </a:rPr>
              <a:t>	Misalnya:	Kata ibu, "Saya gembira sekali."</a:t>
            </a:r>
          </a:p>
          <a:p>
            <a:pPr>
              <a:buFont typeface="Wingdings 2" pitchFamily="18" charset="2"/>
              <a:buNone/>
            </a:pPr>
            <a:r>
              <a:rPr lang="id-ID" sz="2000" smtClean="0">
                <a:latin typeface="Tahoma" pitchFamily="34" charset="0"/>
                <a:cs typeface="Tahoma" pitchFamily="34" charset="0"/>
              </a:rPr>
              <a:t>			"Saya gembira sekali," kata ibu, "karena kamu lulus."</a:t>
            </a:r>
          </a:p>
          <a:p>
            <a:endParaRPr lang="id-ID" sz="2000" smtClean="0">
              <a:latin typeface="Tahoma" pitchFamily="34" charset="0"/>
              <a:cs typeface="Tahoma" pitchFamily="34" charset="0"/>
            </a:endParaRPr>
          </a:p>
        </p:txBody>
      </p:sp>
    </p:spTree>
  </p:cSld>
  <p:clrMapOvr>
    <a:masterClrMapping/>
  </p:clrMapOvr>
  <p:transition spd="slow">
    <p:circl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133350"/>
          </a:xfrm>
        </p:spPr>
        <p:txBody>
          <a:bodyPr>
            <a:normAutofit fontScale="90000"/>
          </a:bodyPr>
          <a:lstStyle/>
          <a:p>
            <a:pPr fontAlgn="auto">
              <a:spcAft>
                <a:spcPts val="0"/>
              </a:spcAft>
              <a:defRPr/>
            </a:pPr>
            <a:endParaRPr lang="id-ID" dirty="0"/>
          </a:p>
        </p:txBody>
      </p:sp>
      <p:sp>
        <p:nvSpPr>
          <p:cNvPr id="45059" name="Content Placeholder 2"/>
          <p:cNvSpPr>
            <a:spLocks noGrp="1"/>
          </p:cNvSpPr>
          <p:nvPr>
            <p:ph idx="1"/>
          </p:nvPr>
        </p:nvSpPr>
        <p:spPr>
          <a:xfrm>
            <a:off x="457200" y="838200"/>
            <a:ext cx="8229600" cy="5486400"/>
          </a:xfrm>
        </p:spPr>
        <p:txBody>
          <a:bodyPr/>
          <a:lstStyle/>
          <a:p>
            <a:pPr>
              <a:buFont typeface="Wingdings 2" pitchFamily="18" charset="2"/>
              <a:buNone/>
            </a:pPr>
            <a:endParaRPr lang="id-ID" sz="2000" dirty="0" smtClean="0">
              <a:latin typeface="Tahoma" pitchFamily="34" charset="0"/>
              <a:cs typeface="Tahoma" pitchFamily="34" charset="0"/>
            </a:endParaRPr>
          </a:p>
          <a:p>
            <a:pPr>
              <a:buFont typeface="Wingdings 2" pitchFamily="18" charset="2"/>
              <a:buNone/>
            </a:pPr>
            <a:r>
              <a:rPr lang="id-ID" sz="2000" dirty="0" smtClean="0">
                <a:latin typeface="Tahoma" pitchFamily="34" charset="0"/>
                <a:cs typeface="Tahoma" pitchFamily="34" charset="0"/>
              </a:rPr>
              <a:t>7.	Tanda koma dipakai di antara (i) nama dan alamat (ii) bagian-bagian alamat, (iii) tempat dan tanggal, dan (iv) nama tempat dan wilayah atau negeri yang ditulis berurutan.</a:t>
            </a:r>
          </a:p>
          <a:p>
            <a:pPr>
              <a:buFont typeface="Wingdings 2" pitchFamily="18" charset="2"/>
              <a:buNone/>
            </a:pPr>
            <a:r>
              <a:rPr lang="id-ID" sz="2000" dirty="0" smtClean="0">
                <a:latin typeface="Tahoma" pitchFamily="34" charset="0"/>
                <a:cs typeface="Tahoma" pitchFamily="34" charset="0"/>
              </a:rPr>
              <a:t>	Misalnya:	Sdr. Abdullah, Jalan Margonda Raya 21, Depok</a:t>
            </a:r>
          </a:p>
          <a:p>
            <a:pPr>
              <a:buFont typeface="Wingdings 2" pitchFamily="18" charset="2"/>
              <a:buNone/>
            </a:pPr>
            <a:r>
              <a:rPr lang="id-ID" sz="2000" dirty="0" smtClean="0">
                <a:latin typeface="Tahoma" pitchFamily="34" charset="0"/>
                <a:cs typeface="Tahoma" pitchFamily="34" charset="0"/>
              </a:rPr>
              <a:t>			Surat-surat ini harap dialamatkan kepada Dekan 			Fakultas Teknologi Informasi, Universitas Budi Luhur</a:t>
            </a:r>
          </a:p>
          <a:p>
            <a:pPr>
              <a:buFont typeface="Wingdings 2" pitchFamily="18" charset="2"/>
              <a:buNone/>
            </a:pPr>
            <a:r>
              <a:rPr lang="id-ID" sz="2000" dirty="0" smtClean="0">
                <a:latin typeface="Tahoma" pitchFamily="34" charset="0"/>
                <a:cs typeface="Tahoma" pitchFamily="34" charset="0"/>
              </a:rPr>
              <a:t>			Jalan Salemba Raya 6, Jakarta</a:t>
            </a:r>
          </a:p>
          <a:p>
            <a:pPr>
              <a:buFont typeface="Wingdings 2" pitchFamily="18" charset="2"/>
              <a:buNone/>
            </a:pPr>
            <a:r>
              <a:rPr lang="id-ID" sz="2000" dirty="0" smtClean="0">
                <a:latin typeface="Tahoma" pitchFamily="34" charset="0"/>
                <a:cs typeface="Tahoma" pitchFamily="34" charset="0"/>
              </a:rPr>
              <a:t>			Indramayu, 1 Oktober 1937</a:t>
            </a:r>
          </a:p>
          <a:p>
            <a:pPr>
              <a:buFont typeface="Wingdings 2" pitchFamily="18" charset="2"/>
              <a:buNone/>
            </a:pPr>
            <a:r>
              <a:rPr lang="id-ID" sz="2000" dirty="0" smtClean="0">
                <a:latin typeface="Tahoma" pitchFamily="34" charset="0"/>
                <a:cs typeface="Tahoma" pitchFamily="34" charset="0"/>
              </a:rPr>
              <a:t>			Kuala Lumpur, Malaysia</a:t>
            </a:r>
          </a:p>
          <a:p>
            <a:pPr>
              <a:buFont typeface="Wingdings 2" pitchFamily="18" charset="2"/>
              <a:buNone/>
            </a:pPr>
            <a:endParaRPr lang="id-ID" sz="2000" dirty="0" smtClean="0">
              <a:latin typeface="Tahoma" pitchFamily="34" charset="0"/>
              <a:cs typeface="Tahoma" pitchFamily="34" charset="0"/>
            </a:endParaRPr>
          </a:p>
          <a:p>
            <a:pPr>
              <a:buFont typeface="Wingdings 2" pitchFamily="18" charset="2"/>
              <a:buNone/>
            </a:pPr>
            <a:r>
              <a:rPr lang="id-ID" sz="2000" dirty="0" smtClean="0">
                <a:latin typeface="Tahoma" pitchFamily="34" charset="0"/>
                <a:cs typeface="Tahoma" pitchFamily="34" charset="0"/>
              </a:rPr>
              <a:t>8.	Tanda koma dipakai untuk menceraikan bagian nama yang dibalik susunannya dalam daftar pustaka.</a:t>
            </a:r>
          </a:p>
          <a:p>
            <a:pPr>
              <a:buFont typeface="Wingdings 2" pitchFamily="18" charset="2"/>
              <a:buNone/>
            </a:pPr>
            <a:r>
              <a:rPr lang="id-ID" sz="2000" dirty="0" smtClean="0">
                <a:latin typeface="Tahoma" pitchFamily="34" charset="0"/>
                <a:cs typeface="Tahoma" pitchFamily="34" charset="0"/>
              </a:rPr>
              <a:t>	Misalnya:</a:t>
            </a:r>
          </a:p>
          <a:p>
            <a:pPr>
              <a:buFont typeface="Wingdings 2" pitchFamily="18" charset="2"/>
              <a:buNone/>
            </a:pPr>
            <a:r>
              <a:rPr lang="id-ID" sz="2000" dirty="0" smtClean="0">
                <a:latin typeface="Tahoma" pitchFamily="34" charset="0"/>
                <a:cs typeface="Tahoma" pitchFamily="34" charset="0"/>
              </a:rPr>
              <a:t>	</a:t>
            </a:r>
            <a:r>
              <a:rPr lang="id-ID" sz="2000" dirty="0" smtClean="0">
                <a:latin typeface="Tahoma" pitchFamily="34" charset="0"/>
                <a:cs typeface="Tahoma" pitchFamily="34" charset="0"/>
              </a:rPr>
              <a:t>Siregar</a:t>
            </a:r>
            <a:r>
              <a:rPr lang="id-ID" sz="2000" dirty="0" smtClean="0">
                <a:latin typeface="Tahoma" pitchFamily="34" charset="0"/>
                <a:cs typeface="Tahoma" pitchFamily="34" charset="0"/>
              </a:rPr>
              <a:t>, Merari. 1920. </a:t>
            </a:r>
            <a:r>
              <a:rPr lang="id-ID" sz="2000" i="1" dirty="0" smtClean="0">
                <a:latin typeface="Tahoma" pitchFamily="34" charset="0"/>
                <a:cs typeface="Tahoma" pitchFamily="34" charset="0"/>
              </a:rPr>
              <a:t>Azab dan Sengsara</a:t>
            </a:r>
            <a:r>
              <a:rPr lang="id-ID" sz="2000" dirty="0" smtClean="0">
                <a:latin typeface="Tahoma" pitchFamily="34" charset="0"/>
                <a:cs typeface="Tahoma" pitchFamily="34" charset="0"/>
              </a:rPr>
              <a:t>. Jakarta: Balai Pustaka.</a:t>
            </a:r>
          </a:p>
        </p:txBody>
      </p:sp>
    </p:spTree>
  </p:cSld>
  <p:clrMapOvr>
    <a:masterClrMapping/>
  </p:clrMapOvr>
  <p:transition spd="slow">
    <p:circl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285750"/>
          </a:xfrm>
        </p:spPr>
        <p:txBody>
          <a:bodyPr>
            <a:normAutofit fontScale="90000"/>
          </a:bodyPr>
          <a:lstStyle/>
          <a:p>
            <a:pPr fontAlgn="auto">
              <a:spcAft>
                <a:spcPts val="0"/>
              </a:spcAft>
              <a:defRPr/>
            </a:pPr>
            <a:endParaRPr lang="id-ID" dirty="0"/>
          </a:p>
        </p:txBody>
      </p:sp>
      <p:sp>
        <p:nvSpPr>
          <p:cNvPr id="46083" name="Content Placeholder 2"/>
          <p:cNvSpPr>
            <a:spLocks noGrp="1"/>
          </p:cNvSpPr>
          <p:nvPr>
            <p:ph idx="1"/>
          </p:nvPr>
        </p:nvSpPr>
        <p:spPr>
          <a:xfrm>
            <a:off x="457200" y="990600"/>
            <a:ext cx="8229600" cy="5334000"/>
          </a:xfrm>
        </p:spPr>
        <p:txBody>
          <a:bodyPr/>
          <a:lstStyle/>
          <a:p>
            <a:pPr>
              <a:buFont typeface="Wingdings 2" pitchFamily="18" charset="2"/>
              <a:buNone/>
            </a:pPr>
            <a:r>
              <a:rPr lang="id-ID" sz="2000" dirty="0" smtClean="0">
                <a:latin typeface="Tahoma" pitchFamily="34" charset="0"/>
                <a:cs typeface="Tahoma" pitchFamily="34" charset="0"/>
              </a:rPr>
              <a:t>9.	Tanda koma dipakai di antara nama orang dan gelar akademik yang mengikutinya, untuk membedakannya dari singkatan nama keluarga atau marga.</a:t>
            </a:r>
          </a:p>
          <a:p>
            <a:pPr>
              <a:buFont typeface="Wingdings 2" pitchFamily="18" charset="2"/>
              <a:buNone/>
            </a:pPr>
            <a:r>
              <a:rPr lang="id-ID" sz="2000" dirty="0" smtClean="0">
                <a:latin typeface="Tahoma" pitchFamily="34" charset="0"/>
                <a:cs typeface="Tahoma" pitchFamily="34" charset="0"/>
              </a:rPr>
              <a:t>	Misalnya:	Bambang Pujiyono, M.M.</a:t>
            </a:r>
          </a:p>
          <a:p>
            <a:pPr>
              <a:buFont typeface="Wingdings 2" pitchFamily="18" charset="2"/>
              <a:buNone/>
            </a:pPr>
            <a:endParaRPr lang="id-ID" sz="2000" dirty="0" smtClean="0">
              <a:latin typeface="Tahoma" pitchFamily="34" charset="0"/>
              <a:cs typeface="Tahoma" pitchFamily="34" charset="0"/>
            </a:endParaRPr>
          </a:p>
          <a:p>
            <a:pPr>
              <a:buFont typeface="Wingdings 2" pitchFamily="18" charset="2"/>
              <a:buNone/>
            </a:pPr>
            <a:r>
              <a:rPr lang="id-ID" sz="2000" dirty="0" smtClean="0">
                <a:latin typeface="Tahoma" pitchFamily="34" charset="0"/>
                <a:cs typeface="Tahoma" pitchFamily="34" charset="0"/>
              </a:rPr>
              <a:t>10.Tanda koma dipakai di muka angka persepuluhan dan di antara rupiah dan sen dalam bilangan.</a:t>
            </a:r>
          </a:p>
          <a:p>
            <a:pPr>
              <a:buFont typeface="Wingdings 2" pitchFamily="18" charset="2"/>
              <a:buNone/>
            </a:pPr>
            <a:r>
              <a:rPr lang="id-ID" sz="2000" dirty="0" smtClean="0">
                <a:latin typeface="Tahoma" pitchFamily="34" charset="0"/>
                <a:cs typeface="Tahoma" pitchFamily="34" charset="0"/>
              </a:rPr>
              <a:t>	Misalnya:	12,54 m</a:t>
            </a:r>
          </a:p>
          <a:p>
            <a:pPr>
              <a:buFont typeface="Wingdings 2" pitchFamily="18" charset="2"/>
              <a:buNone/>
            </a:pPr>
            <a:r>
              <a:rPr lang="id-ID" sz="2000" dirty="0" smtClean="0">
                <a:latin typeface="Tahoma" pitchFamily="34" charset="0"/>
                <a:cs typeface="Tahoma" pitchFamily="34" charset="0"/>
              </a:rPr>
              <a:t>			Rp12,50 (Lambang Rp </a:t>
            </a:r>
            <a:r>
              <a:rPr lang="id-ID" sz="2000" i="1" dirty="0" smtClean="0">
                <a:latin typeface="Tahoma" pitchFamily="34" charset="0"/>
                <a:cs typeface="Tahoma" pitchFamily="34" charset="0"/>
              </a:rPr>
              <a:t>tidak</a:t>
            </a:r>
            <a:r>
              <a:rPr lang="id-ID" sz="2000" dirty="0" smtClean="0">
                <a:latin typeface="Tahoma" pitchFamily="34" charset="0"/>
                <a:cs typeface="Tahoma" pitchFamily="34" charset="0"/>
              </a:rPr>
              <a:t> diberi titik!)</a:t>
            </a:r>
          </a:p>
          <a:p>
            <a:pPr>
              <a:buFont typeface="Wingdings 2" pitchFamily="18" charset="2"/>
              <a:buNone/>
            </a:pPr>
            <a:endParaRPr lang="id-ID" sz="2000" dirty="0" smtClean="0">
              <a:latin typeface="Tahoma" pitchFamily="34" charset="0"/>
              <a:cs typeface="Tahoma" pitchFamily="34" charset="0"/>
            </a:endParaRPr>
          </a:p>
          <a:p>
            <a:pPr>
              <a:buFont typeface="Wingdings 2" pitchFamily="18" charset="2"/>
              <a:buNone/>
            </a:pPr>
            <a:r>
              <a:rPr lang="id-ID" sz="2000" dirty="0" smtClean="0">
                <a:latin typeface="Tahoma" pitchFamily="34" charset="0"/>
                <a:cs typeface="Tahoma" pitchFamily="34" charset="0"/>
              </a:rPr>
              <a:t>11.Tanda koma dipakai untuk mengapit keterangan tambahan dan keterangan aposisi.</a:t>
            </a:r>
          </a:p>
          <a:p>
            <a:pPr>
              <a:buFont typeface="Wingdings 2" pitchFamily="18" charset="2"/>
              <a:buNone/>
            </a:pPr>
            <a:r>
              <a:rPr lang="id-ID" sz="2000" dirty="0" smtClean="0">
                <a:latin typeface="Tahoma" pitchFamily="34" charset="0"/>
                <a:cs typeface="Tahoma" pitchFamily="34" charset="0"/>
              </a:rPr>
              <a:t>	Misalnya:	</a:t>
            </a:r>
            <a:endParaRPr lang="en-US" sz="2000" dirty="0" smtClean="0">
              <a:latin typeface="Tahoma" pitchFamily="34" charset="0"/>
              <a:cs typeface="Tahoma" pitchFamily="34" charset="0"/>
            </a:endParaRPr>
          </a:p>
          <a:p>
            <a:pPr>
              <a:buFont typeface="Wingdings 2" pitchFamily="18" charset="2"/>
              <a:buNone/>
            </a:pPr>
            <a:r>
              <a:rPr lang="en-US" sz="2000" dirty="0">
                <a:latin typeface="Tahoma" pitchFamily="34" charset="0"/>
                <a:cs typeface="Tahoma" pitchFamily="34" charset="0"/>
              </a:rPr>
              <a:t>	</a:t>
            </a:r>
            <a:r>
              <a:rPr lang="id-ID" sz="2000" dirty="0" smtClean="0">
                <a:latin typeface="Tahoma" pitchFamily="34" charset="0"/>
                <a:cs typeface="Tahoma" pitchFamily="34" charset="0"/>
              </a:rPr>
              <a:t>Guru </a:t>
            </a:r>
            <a:r>
              <a:rPr lang="id-ID" sz="2000" dirty="0" smtClean="0">
                <a:latin typeface="Tahoma" pitchFamily="34" charset="0"/>
                <a:cs typeface="Tahoma" pitchFamily="34" charset="0"/>
              </a:rPr>
              <a:t>saya, Pak Agus, pandai sekali.</a:t>
            </a:r>
          </a:p>
          <a:p>
            <a:pPr>
              <a:buFont typeface="Wingdings 2" pitchFamily="18" charset="2"/>
              <a:buNone/>
            </a:pPr>
            <a:r>
              <a:rPr lang="id-ID" sz="2000" dirty="0" smtClean="0">
                <a:latin typeface="Tahoma" pitchFamily="34" charset="0"/>
                <a:cs typeface="Tahoma" pitchFamily="34" charset="0"/>
              </a:rPr>
              <a:t>	Di daerah kami, misalnya, masih banyak orang laki-laki makan sirih.</a:t>
            </a:r>
          </a:p>
          <a:p>
            <a:pPr>
              <a:buFont typeface="Wingdings 2" pitchFamily="18" charset="2"/>
              <a:buNone/>
            </a:pPr>
            <a:r>
              <a:rPr lang="id-ID" sz="2000" dirty="0" smtClean="0">
                <a:latin typeface="Tahoma" pitchFamily="34" charset="0"/>
                <a:cs typeface="Tahoma" pitchFamily="34" charset="0"/>
              </a:rPr>
              <a:t>	Seorang mahasiswa, selaku wakil kelompoknya, maju cepat-cepat.</a:t>
            </a:r>
          </a:p>
          <a:p>
            <a:endParaRPr lang="id-ID" sz="2000" dirty="0" smtClean="0">
              <a:latin typeface="Tahoma" pitchFamily="34" charset="0"/>
              <a:cs typeface="Tahoma" pitchFamily="34" charset="0"/>
            </a:endParaRPr>
          </a:p>
        </p:txBody>
      </p:sp>
    </p:spTree>
  </p:cSld>
  <p:clrMapOvr>
    <a:masterClrMapping/>
  </p:clrMapOvr>
  <p:transition spd="slow">
    <p:circl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438150"/>
          </a:xfrm>
        </p:spPr>
        <p:txBody>
          <a:bodyPr>
            <a:normAutofit fontScale="90000"/>
          </a:bodyPr>
          <a:lstStyle/>
          <a:p>
            <a:pPr fontAlgn="auto">
              <a:spcAft>
                <a:spcPts val="0"/>
              </a:spcAft>
              <a:defRPr/>
            </a:pPr>
            <a:endParaRPr lang="id-ID" dirty="0"/>
          </a:p>
        </p:txBody>
      </p:sp>
      <p:sp>
        <p:nvSpPr>
          <p:cNvPr id="47107" name="Content Placeholder 2"/>
          <p:cNvSpPr>
            <a:spLocks noGrp="1"/>
          </p:cNvSpPr>
          <p:nvPr>
            <p:ph idx="1"/>
          </p:nvPr>
        </p:nvSpPr>
        <p:spPr>
          <a:xfrm>
            <a:off x="457200" y="1447800"/>
            <a:ext cx="8229600" cy="4876800"/>
          </a:xfrm>
        </p:spPr>
        <p:txBody>
          <a:bodyPr/>
          <a:lstStyle/>
          <a:p>
            <a:pPr>
              <a:buFont typeface="Wingdings 2" pitchFamily="18" charset="2"/>
              <a:buNone/>
            </a:pPr>
            <a:r>
              <a:rPr lang="id-ID" smtClean="0"/>
              <a:t>12.	Tanda koma </a:t>
            </a:r>
            <a:r>
              <a:rPr lang="id-ID" i="1" smtClean="0"/>
              <a:t>tidak</a:t>
            </a:r>
            <a:r>
              <a:rPr lang="id-ID" smtClean="0"/>
              <a:t> dipakai untuk memisahkan 	petikan langsung dari bagian lain dalam kalimat 	apabila petikan langsung tersebut berakhiran 	dengan tanda tanya atau tanda seru, dan 	mendahului bagian lain dalam kalimat itu.</a:t>
            </a:r>
          </a:p>
          <a:p>
            <a:pPr>
              <a:buFont typeface="Wingdings 2" pitchFamily="18" charset="2"/>
              <a:buNone/>
            </a:pPr>
            <a:r>
              <a:rPr lang="id-ID" smtClean="0"/>
              <a:t>		Misalnya:</a:t>
            </a:r>
          </a:p>
          <a:p>
            <a:pPr>
              <a:buFont typeface="Wingdings 2" pitchFamily="18" charset="2"/>
              <a:buNone/>
            </a:pPr>
            <a:r>
              <a:rPr lang="id-ID" smtClean="0"/>
              <a:t>		"Di mana Saudara tinggal?" tanya Mustafa.</a:t>
            </a:r>
          </a:p>
          <a:p>
            <a:pPr>
              <a:buFont typeface="Wingdings 2" pitchFamily="18" charset="2"/>
              <a:buNone/>
            </a:pPr>
            <a:r>
              <a:rPr lang="id-ID" smtClean="0"/>
              <a:t>		“Berdiri lurus-lurus!” perintahnya.</a:t>
            </a:r>
          </a:p>
          <a:p>
            <a:pPr>
              <a:buFont typeface="Wingdings 2" pitchFamily="18" charset="2"/>
              <a:buNone/>
            </a:pPr>
            <a:endParaRPr lang="id-ID" smtClean="0"/>
          </a:p>
        </p:txBody>
      </p:sp>
    </p:spTree>
  </p:cSld>
  <p:clrMapOvr>
    <a:masterClrMapping/>
  </p:clrMapOvr>
  <p:transition spd="slow">
    <p:circl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914400"/>
          </a:xfrm>
        </p:spPr>
        <p:txBody>
          <a:bodyPr>
            <a:normAutofit fontScale="90000"/>
          </a:bodyPr>
          <a:lstStyle/>
          <a:p>
            <a:pPr fontAlgn="auto">
              <a:spcAft>
                <a:spcPts val="0"/>
              </a:spcAft>
              <a:defRPr/>
            </a:pPr>
            <a:r>
              <a:rPr lang="id-ID" b="1" dirty="0" smtClean="0"/>
              <a:t> </a:t>
            </a:r>
            <a:r>
              <a:rPr lang="id-ID" dirty="0" smtClean="0"/>
              <a:t/>
            </a:r>
            <a:br>
              <a:rPr lang="id-ID" dirty="0" smtClean="0"/>
            </a:br>
            <a:r>
              <a:rPr lang="id-ID" b="1" dirty="0" smtClean="0"/>
              <a:t>C.	Tanda Titik Koma (;)</a:t>
            </a:r>
            <a:r>
              <a:rPr lang="id-ID" dirty="0" smtClean="0"/>
              <a:t/>
            </a:r>
            <a:br>
              <a:rPr lang="id-ID" dirty="0" smtClean="0"/>
            </a:br>
            <a:endParaRPr lang="id-ID" dirty="0"/>
          </a:p>
        </p:txBody>
      </p:sp>
      <p:sp>
        <p:nvSpPr>
          <p:cNvPr id="3" name="Content Placeholder 2"/>
          <p:cNvSpPr>
            <a:spLocks noGrp="1"/>
          </p:cNvSpPr>
          <p:nvPr>
            <p:ph idx="1"/>
          </p:nvPr>
        </p:nvSpPr>
        <p:spPr>
          <a:xfrm>
            <a:off x="457200" y="1219200"/>
            <a:ext cx="8229600" cy="5105400"/>
          </a:xfrm>
        </p:spPr>
        <p:txBody>
          <a:bodyPr>
            <a:normAutofit fontScale="92500" lnSpcReduction="20000"/>
          </a:bodyPr>
          <a:lstStyle/>
          <a:p>
            <a:pPr marL="274320" indent="-274320" fontAlgn="auto">
              <a:spcAft>
                <a:spcPts val="0"/>
              </a:spcAft>
              <a:buClr>
                <a:schemeClr val="accent3"/>
              </a:buClr>
              <a:buFont typeface="Wingdings 2"/>
              <a:buNone/>
              <a:defRPr/>
            </a:pPr>
            <a:endParaRPr lang="id-ID" dirty="0" smtClean="0"/>
          </a:p>
          <a:p>
            <a:pPr marL="274320" indent="-274320" fontAlgn="auto">
              <a:spcAft>
                <a:spcPts val="0"/>
              </a:spcAft>
              <a:buClr>
                <a:schemeClr val="accent3"/>
              </a:buClr>
              <a:buFont typeface="Wingdings 2"/>
              <a:buNone/>
              <a:defRPr/>
            </a:pPr>
            <a:r>
              <a:rPr lang="id-ID" dirty="0" smtClean="0"/>
              <a:t>1.	Tanda titik koma dapat dipakai untuk memisahkan bagian-bagian kalimat yang sejenis dan setara.</a:t>
            </a:r>
          </a:p>
          <a:p>
            <a:pPr marL="274320" indent="-274320" fontAlgn="auto">
              <a:spcAft>
                <a:spcPts val="0"/>
              </a:spcAft>
              <a:buClr>
                <a:schemeClr val="accent3"/>
              </a:buClr>
              <a:buFont typeface="Wingdings 2"/>
              <a:buNone/>
              <a:defRPr/>
            </a:pPr>
            <a:r>
              <a:rPr lang="id-ID" dirty="0" smtClean="0"/>
              <a:t>	Misalnya:</a:t>
            </a:r>
          </a:p>
          <a:p>
            <a:pPr marL="274320" indent="-274320" fontAlgn="auto">
              <a:spcAft>
                <a:spcPts val="0"/>
              </a:spcAft>
              <a:buClr>
                <a:schemeClr val="accent3"/>
              </a:buClr>
              <a:buFont typeface="Wingdings 2"/>
              <a:buNone/>
              <a:defRPr/>
            </a:pPr>
            <a:r>
              <a:rPr lang="id-ID" dirty="0" smtClean="0"/>
              <a:t>		Malam makin larut; kami belum selesai juga.</a:t>
            </a:r>
          </a:p>
          <a:p>
            <a:pPr marL="274320" indent="-274320" fontAlgn="auto">
              <a:spcAft>
                <a:spcPts val="0"/>
              </a:spcAft>
              <a:buClr>
                <a:schemeClr val="accent3"/>
              </a:buClr>
              <a:buFont typeface="Wingdings 2"/>
              <a:buNone/>
              <a:defRPr/>
            </a:pPr>
            <a:r>
              <a:rPr lang="id-ID" dirty="0" smtClean="0"/>
              <a:t> </a:t>
            </a:r>
          </a:p>
          <a:p>
            <a:pPr marL="274320" indent="-274320" fontAlgn="auto">
              <a:spcAft>
                <a:spcPts val="0"/>
              </a:spcAft>
              <a:buClr>
                <a:schemeClr val="accent3"/>
              </a:buClr>
              <a:buFont typeface="Wingdings 2"/>
              <a:buNone/>
              <a:defRPr/>
            </a:pPr>
            <a:r>
              <a:rPr lang="id-ID" dirty="0" smtClean="0"/>
              <a:t>2.	Tanda titik koma dapat dipakai sebagai pengganti kata penghubung untuk memisahkan kalimat yang setara di dalam kalimat majemuk.</a:t>
            </a:r>
          </a:p>
          <a:p>
            <a:pPr marL="274320" indent="-274320" fontAlgn="auto">
              <a:spcAft>
                <a:spcPts val="0"/>
              </a:spcAft>
              <a:buClr>
                <a:schemeClr val="accent3"/>
              </a:buClr>
              <a:buFont typeface="Wingdings 2"/>
              <a:buNone/>
              <a:defRPr/>
            </a:pPr>
            <a:r>
              <a:rPr lang="id-ID" dirty="0" smtClean="0"/>
              <a:t>	Misalnya:</a:t>
            </a:r>
          </a:p>
          <a:p>
            <a:pPr marL="274320" indent="-274320" fontAlgn="auto">
              <a:spcAft>
                <a:spcPts val="0"/>
              </a:spcAft>
              <a:buClr>
                <a:schemeClr val="accent3"/>
              </a:buClr>
              <a:buFont typeface="Wingdings 2"/>
              <a:buNone/>
              <a:defRPr/>
            </a:pPr>
            <a:r>
              <a:rPr lang="id-ID" dirty="0" smtClean="0"/>
              <a:t>	Ayah mengurus tanamannya di kebun; ibu sibuk memasak di dapur; adik menghafalkan nama-nama pahlawan nasional; saya sendiri asyik menonton sinetron.</a:t>
            </a:r>
          </a:p>
          <a:p>
            <a:pPr marL="274320" indent="-274320" fontAlgn="auto">
              <a:spcAft>
                <a:spcPts val="0"/>
              </a:spcAft>
              <a:buClr>
                <a:schemeClr val="accent3"/>
              </a:buClr>
              <a:buFont typeface="Wingdings 2"/>
              <a:buNone/>
              <a:defRPr/>
            </a:pPr>
            <a:r>
              <a:rPr lang="id-ID" dirty="0" smtClean="0"/>
              <a:t> </a:t>
            </a:r>
          </a:p>
          <a:p>
            <a:pPr marL="274320" indent="-274320" fontAlgn="auto">
              <a:spcAft>
                <a:spcPts val="0"/>
              </a:spcAft>
              <a:buClr>
                <a:schemeClr val="accent3"/>
              </a:buClr>
              <a:buFont typeface="Wingdings 2"/>
              <a:buChar char=""/>
              <a:defRPr/>
            </a:pPr>
            <a:endParaRPr lang="id-ID" dirty="0"/>
          </a:p>
        </p:txBody>
      </p:sp>
    </p:spTree>
  </p:cSld>
  <p:clrMapOvr>
    <a:masterClrMapping/>
  </p:clrMapOvr>
  <p:transition spd="slow">
    <p:circl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685800"/>
          </a:xfrm>
        </p:spPr>
        <p:txBody>
          <a:bodyPr>
            <a:normAutofit fontScale="90000"/>
          </a:bodyPr>
          <a:lstStyle/>
          <a:p>
            <a:pPr fontAlgn="auto">
              <a:spcAft>
                <a:spcPts val="0"/>
              </a:spcAft>
              <a:defRPr/>
            </a:pPr>
            <a:r>
              <a:rPr lang="id-ID" b="1" dirty="0" smtClean="0"/>
              <a:t>D.	Tanda Titik Dua (:)</a:t>
            </a:r>
            <a:r>
              <a:rPr lang="id-ID" dirty="0" smtClean="0"/>
              <a:t/>
            </a:r>
            <a:br>
              <a:rPr lang="id-ID" dirty="0" smtClean="0"/>
            </a:br>
            <a:endParaRPr lang="id-ID" dirty="0"/>
          </a:p>
        </p:txBody>
      </p:sp>
      <p:sp>
        <p:nvSpPr>
          <p:cNvPr id="3" name="Content Placeholder 2"/>
          <p:cNvSpPr>
            <a:spLocks noGrp="1"/>
          </p:cNvSpPr>
          <p:nvPr>
            <p:ph idx="1"/>
          </p:nvPr>
        </p:nvSpPr>
        <p:spPr>
          <a:xfrm>
            <a:off x="457200" y="914400"/>
            <a:ext cx="8229600" cy="5410200"/>
          </a:xfrm>
        </p:spPr>
        <p:txBody>
          <a:bodyPr>
            <a:normAutofit fontScale="70000" lnSpcReduction="20000"/>
          </a:bodyPr>
          <a:lstStyle/>
          <a:p>
            <a:pPr marL="274320" indent="-274320" fontAlgn="auto">
              <a:spcAft>
                <a:spcPts val="0"/>
              </a:spcAft>
              <a:buClr>
                <a:schemeClr val="accent3"/>
              </a:buClr>
              <a:buFont typeface="Wingdings 2"/>
              <a:buNone/>
              <a:defRPr/>
            </a:pPr>
            <a:r>
              <a:rPr lang="id-ID" dirty="0" smtClean="0"/>
              <a:t> 1.	Tanda titik dua dipakai pada akhir suatu pernyataan lengkap jika diikuti rangkaian atau pemerian.</a:t>
            </a:r>
          </a:p>
          <a:p>
            <a:pPr marL="274320" indent="-274320" fontAlgn="auto">
              <a:spcAft>
                <a:spcPts val="0"/>
              </a:spcAft>
              <a:buClr>
                <a:schemeClr val="accent3"/>
              </a:buClr>
              <a:buFont typeface="Wingdings 2"/>
              <a:buNone/>
              <a:defRPr/>
            </a:pPr>
            <a:r>
              <a:rPr lang="id-ID" dirty="0" smtClean="0"/>
              <a:t>	Misalnya:</a:t>
            </a:r>
          </a:p>
          <a:p>
            <a:pPr marL="274320" indent="-274320" fontAlgn="auto">
              <a:spcAft>
                <a:spcPts val="0"/>
              </a:spcAft>
              <a:buClr>
                <a:schemeClr val="accent3"/>
              </a:buClr>
              <a:buFont typeface="Wingdings 2"/>
              <a:buNone/>
              <a:defRPr/>
            </a:pPr>
            <a:r>
              <a:rPr lang="id-ID" dirty="0" smtClean="0"/>
              <a:t>	Hanya ada dua pilihan bagi para pejuang kemerdekaan itu: hidup atau mati.</a:t>
            </a:r>
          </a:p>
          <a:p>
            <a:pPr marL="274320" indent="-274320" fontAlgn="auto">
              <a:spcAft>
                <a:spcPts val="0"/>
              </a:spcAft>
              <a:buClr>
                <a:schemeClr val="accent3"/>
              </a:buClr>
              <a:buFont typeface="Wingdings 2"/>
              <a:buNone/>
              <a:defRPr/>
            </a:pPr>
            <a:r>
              <a:rPr lang="id-ID" dirty="0" smtClean="0"/>
              <a:t>	Yang kita perlukan sekarang ini ialah perabot rumah tangga: kursi, meja, dan lemari.</a:t>
            </a:r>
          </a:p>
          <a:p>
            <a:pPr marL="274320" indent="-274320" fontAlgn="auto">
              <a:spcAft>
                <a:spcPts val="0"/>
              </a:spcAft>
              <a:buClr>
                <a:schemeClr val="accent3"/>
              </a:buClr>
              <a:buFont typeface="Wingdings 2"/>
              <a:buNone/>
              <a:defRPr/>
            </a:pPr>
            <a:r>
              <a:rPr lang="id-ID" dirty="0" smtClean="0"/>
              <a:t> </a:t>
            </a:r>
          </a:p>
          <a:p>
            <a:pPr marL="274320" indent="-274320" fontAlgn="auto">
              <a:spcAft>
                <a:spcPts val="0"/>
              </a:spcAft>
              <a:buClr>
                <a:schemeClr val="accent3"/>
              </a:buClr>
              <a:buFont typeface="Wingdings 2"/>
              <a:buNone/>
              <a:defRPr/>
            </a:pPr>
            <a:r>
              <a:rPr lang="id-ID" dirty="0" smtClean="0"/>
              <a:t>2.	Tanda titik dua dipakai sesudah kata atau ungkapan yang memerlukan pemerian.</a:t>
            </a:r>
          </a:p>
          <a:p>
            <a:pPr marL="274320" indent="-274320" fontAlgn="auto">
              <a:spcAft>
                <a:spcPts val="0"/>
              </a:spcAft>
              <a:buClr>
                <a:schemeClr val="accent3"/>
              </a:buClr>
              <a:buFont typeface="Wingdings 2"/>
              <a:buNone/>
              <a:defRPr/>
            </a:pPr>
            <a:r>
              <a:rPr lang="id-ID" dirty="0" smtClean="0"/>
              <a:t>	Misalnya:	</a:t>
            </a:r>
            <a:endParaRPr lang="en-US" dirty="0" smtClean="0"/>
          </a:p>
          <a:p>
            <a:pPr marL="274320" indent="-274320" fontAlgn="auto">
              <a:spcAft>
                <a:spcPts val="0"/>
              </a:spcAft>
              <a:buClr>
                <a:schemeClr val="accent3"/>
              </a:buClr>
              <a:buFont typeface="Wingdings 2"/>
              <a:buNone/>
              <a:defRPr/>
            </a:pPr>
            <a:r>
              <a:rPr lang="en-US" dirty="0"/>
              <a:t>	</a:t>
            </a:r>
            <a:r>
              <a:rPr lang="en-US" dirty="0" smtClean="0"/>
              <a:t>		</a:t>
            </a:r>
            <a:r>
              <a:rPr lang="id-ID" dirty="0" smtClean="0"/>
              <a:t>a</a:t>
            </a:r>
            <a:r>
              <a:rPr lang="id-ID" dirty="0" smtClean="0"/>
              <a:t>.	Ketua		: Zaenal Arifin</a:t>
            </a:r>
          </a:p>
          <a:p>
            <a:pPr marL="274320" indent="-274320" fontAlgn="auto">
              <a:spcAft>
                <a:spcPts val="0"/>
              </a:spcAft>
              <a:buClr>
                <a:schemeClr val="accent3"/>
              </a:buClr>
              <a:buFont typeface="Wingdings 2"/>
              <a:buNone/>
              <a:defRPr/>
            </a:pPr>
            <a:r>
              <a:rPr lang="id-ID" dirty="0" smtClean="0"/>
              <a:t>				Sekretaris 	: Irman Nashori</a:t>
            </a:r>
          </a:p>
          <a:p>
            <a:pPr marL="274320" indent="-274320" fontAlgn="auto">
              <a:spcAft>
                <a:spcPts val="0"/>
              </a:spcAft>
              <a:buClr>
                <a:schemeClr val="accent3"/>
              </a:buClr>
              <a:buFont typeface="Wingdings 2"/>
              <a:buNone/>
              <a:defRPr/>
            </a:pPr>
            <a:r>
              <a:rPr lang="id-ID" dirty="0" smtClean="0"/>
              <a:t>				Bendahara	: Usman</a:t>
            </a:r>
          </a:p>
          <a:p>
            <a:pPr marL="274320" indent="-274320" fontAlgn="auto">
              <a:spcAft>
                <a:spcPts val="0"/>
              </a:spcAft>
              <a:buClr>
                <a:schemeClr val="accent3"/>
              </a:buClr>
              <a:buFont typeface="Wingdings 2"/>
              <a:buNone/>
              <a:defRPr/>
            </a:pPr>
            <a:endParaRPr lang="id-ID" dirty="0" smtClean="0"/>
          </a:p>
          <a:p>
            <a:pPr marL="274320" indent="-274320" fontAlgn="auto">
              <a:spcAft>
                <a:spcPts val="0"/>
              </a:spcAft>
              <a:buClr>
                <a:schemeClr val="accent3"/>
              </a:buClr>
              <a:buFont typeface="Wingdings 2"/>
              <a:buNone/>
              <a:defRPr/>
            </a:pPr>
            <a:r>
              <a:rPr lang="id-ID" dirty="0" smtClean="0"/>
              <a:t>			b.	Tempat sidang	: Ruang 422</a:t>
            </a:r>
          </a:p>
          <a:p>
            <a:pPr marL="274320" indent="-274320" fontAlgn="auto">
              <a:spcAft>
                <a:spcPts val="0"/>
              </a:spcAft>
              <a:buClr>
                <a:schemeClr val="accent3"/>
              </a:buClr>
              <a:buFont typeface="Wingdings 2"/>
              <a:buNone/>
              <a:defRPr/>
            </a:pPr>
            <a:r>
              <a:rPr lang="id-ID" dirty="0" smtClean="0"/>
              <a:t>				Pangantar acara	: M. Syarifudin</a:t>
            </a:r>
          </a:p>
          <a:p>
            <a:pPr marL="274320" indent="-274320" fontAlgn="auto">
              <a:spcAft>
                <a:spcPts val="0"/>
              </a:spcAft>
              <a:buClr>
                <a:schemeClr val="accent3"/>
              </a:buClr>
              <a:buFont typeface="Wingdings 2"/>
              <a:buNone/>
              <a:defRPr/>
            </a:pPr>
            <a:r>
              <a:rPr lang="id-ID" dirty="0" smtClean="0"/>
              <a:t>				Hari	  	: Senin </a:t>
            </a:r>
          </a:p>
          <a:p>
            <a:pPr marL="274320" indent="-274320" fontAlgn="auto">
              <a:spcAft>
                <a:spcPts val="0"/>
              </a:spcAft>
              <a:buClr>
                <a:schemeClr val="accent3"/>
              </a:buClr>
              <a:buFont typeface="Wingdings 2"/>
              <a:buNone/>
              <a:defRPr/>
            </a:pPr>
            <a:r>
              <a:rPr lang="id-ID" dirty="0" smtClean="0"/>
              <a:t>				Pukul	  	: 09.00 WIB</a:t>
            </a:r>
          </a:p>
          <a:p>
            <a:pPr marL="274320" indent="-274320" fontAlgn="auto">
              <a:spcAft>
                <a:spcPts val="0"/>
              </a:spcAft>
              <a:buClr>
                <a:schemeClr val="accent3"/>
              </a:buClr>
              <a:buFont typeface="Wingdings 2"/>
              <a:buNone/>
              <a:defRPr/>
            </a:pPr>
            <a:endParaRPr lang="id-ID" dirty="0" smtClean="0"/>
          </a:p>
          <a:p>
            <a:pPr marL="274320" indent="-274320" fontAlgn="auto">
              <a:spcAft>
                <a:spcPts val="0"/>
              </a:spcAft>
              <a:buClr>
                <a:schemeClr val="accent3"/>
              </a:buClr>
              <a:buFont typeface="Wingdings 2"/>
              <a:buChar char=""/>
              <a:defRPr/>
            </a:pPr>
            <a:endParaRPr lang="id-ID" dirty="0"/>
          </a:p>
        </p:txBody>
      </p:sp>
    </p:spTree>
  </p:cSld>
  <p:clrMapOvr>
    <a:masterClrMapping/>
  </p:clrMapOvr>
  <p:transition spd="slow">
    <p:circl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285750"/>
          </a:xfrm>
        </p:spPr>
        <p:txBody>
          <a:bodyPr>
            <a:normAutofit fontScale="90000"/>
          </a:bodyPr>
          <a:lstStyle/>
          <a:p>
            <a:pPr fontAlgn="auto">
              <a:spcAft>
                <a:spcPts val="0"/>
              </a:spcAft>
              <a:defRPr/>
            </a:pPr>
            <a:endParaRPr lang="id-ID" dirty="0"/>
          </a:p>
        </p:txBody>
      </p:sp>
      <p:sp>
        <p:nvSpPr>
          <p:cNvPr id="3" name="Content Placeholder 2"/>
          <p:cNvSpPr>
            <a:spLocks noGrp="1"/>
          </p:cNvSpPr>
          <p:nvPr>
            <p:ph idx="1"/>
          </p:nvPr>
        </p:nvSpPr>
        <p:spPr>
          <a:xfrm>
            <a:off x="457200" y="990600"/>
            <a:ext cx="8229600" cy="5334000"/>
          </a:xfrm>
        </p:spPr>
        <p:txBody>
          <a:bodyPr>
            <a:normAutofit fontScale="92500" lnSpcReduction="20000"/>
          </a:bodyPr>
          <a:lstStyle/>
          <a:p>
            <a:pPr marL="274320" indent="-274320" fontAlgn="auto">
              <a:spcAft>
                <a:spcPts val="0"/>
              </a:spcAft>
              <a:buClr>
                <a:schemeClr val="accent3"/>
              </a:buClr>
              <a:buFont typeface="Wingdings 2"/>
              <a:buNone/>
              <a:defRPr/>
            </a:pPr>
            <a:r>
              <a:rPr lang="id-ID" dirty="0" smtClean="0"/>
              <a:t>3.	Tanda titik dua dipakai dalam teks drama sesudah kata yang menunjukkan pelaku dalam percakapan.</a:t>
            </a:r>
          </a:p>
          <a:p>
            <a:pPr marL="274320" indent="-274320" fontAlgn="auto">
              <a:spcAft>
                <a:spcPts val="0"/>
              </a:spcAft>
              <a:buClr>
                <a:schemeClr val="accent3"/>
              </a:buClr>
              <a:buFont typeface="Wingdings 2"/>
              <a:buNone/>
              <a:defRPr/>
            </a:pPr>
            <a:r>
              <a:rPr lang="id-ID" dirty="0" smtClean="0"/>
              <a:t>	Misalnya:</a:t>
            </a:r>
          </a:p>
          <a:p>
            <a:pPr marL="274320" indent="-274320" fontAlgn="auto">
              <a:spcAft>
                <a:spcPts val="0"/>
              </a:spcAft>
              <a:buClr>
                <a:schemeClr val="accent3"/>
              </a:buClr>
              <a:buFont typeface="Wingdings 2"/>
              <a:buNone/>
              <a:defRPr/>
            </a:pPr>
            <a:r>
              <a:rPr lang="id-ID" dirty="0" smtClean="0"/>
              <a:t>		Ibu	: ”Bawa kopor ini, Mir!”</a:t>
            </a:r>
          </a:p>
          <a:p>
            <a:pPr marL="274320" indent="-274320" fontAlgn="auto">
              <a:spcAft>
                <a:spcPts val="0"/>
              </a:spcAft>
              <a:buClr>
                <a:schemeClr val="accent3"/>
              </a:buClr>
              <a:buFont typeface="Wingdings 2"/>
              <a:buNone/>
              <a:defRPr/>
            </a:pPr>
            <a:r>
              <a:rPr lang="id-ID" dirty="0" smtClean="0"/>
              <a:t>		Amir  	: ”Baik, Bu.”</a:t>
            </a:r>
          </a:p>
          <a:p>
            <a:pPr marL="274320" indent="-274320" fontAlgn="auto">
              <a:spcAft>
                <a:spcPts val="0"/>
              </a:spcAft>
              <a:buClr>
                <a:schemeClr val="accent3"/>
              </a:buClr>
              <a:buFont typeface="Wingdings 2"/>
              <a:buNone/>
              <a:defRPr/>
            </a:pPr>
            <a:r>
              <a:rPr lang="id-ID" dirty="0" smtClean="0"/>
              <a:t>		Ibu 	: ”Jangan lupa. Letakkan baik-baik!”</a:t>
            </a:r>
          </a:p>
          <a:p>
            <a:pPr marL="274320" indent="-274320" fontAlgn="auto">
              <a:spcAft>
                <a:spcPts val="0"/>
              </a:spcAft>
              <a:buClr>
                <a:schemeClr val="accent3"/>
              </a:buClr>
              <a:buFont typeface="Wingdings 2"/>
              <a:buNone/>
              <a:defRPr/>
            </a:pPr>
            <a:endParaRPr lang="id-ID" dirty="0" smtClean="0"/>
          </a:p>
          <a:p>
            <a:pPr marL="274320" indent="-274320" fontAlgn="auto">
              <a:spcAft>
                <a:spcPts val="0"/>
              </a:spcAft>
              <a:buClr>
                <a:schemeClr val="accent3"/>
              </a:buClr>
              <a:buFont typeface="Wingdings 2"/>
              <a:buNone/>
              <a:defRPr/>
            </a:pPr>
            <a:r>
              <a:rPr lang="id-ID" dirty="0" smtClean="0"/>
              <a:t>4.	Tanda titik dua dipakai (i) di antara jilid atau nomor dan halaman; (ii) di antara bab dan ayat dalam kitab-kitab suci, atau (iii) di antara judul dan anak judul suatu karangan.</a:t>
            </a:r>
          </a:p>
          <a:p>
            <a:pPr marL="274320" indent="-274320" fontAlgn="auto">
              <a:spcAft>
                <a:spcPts val="0"/>
              </a:spcAft>
              <a:buClr>
                <a:schemeClr val="accent3"/>
              </a:buClr>
              <a:buFont typeface="Wingdings 2"/>
              <a:buNone/>
              <a:defRPr/>
            </a:pPr>
            <a:r>
              <a:rPr lang="id-ID" dirty="0" smtClean="0"/>
              <a:t>	Misalnya:</a:t>
            </a:r>
          </a:p>
          <a:p>
            <a:pPr marL="274320" indent="-274320" fontAlgn="auto">
              <a:spcAft>
                <a:spcPts val="0"/>
              </a:spcAft>
              <a:buClr>
                <a:schemeClr val="accent3"/>
              </a:buClr>
              <a:buFont typeface="Wingdings 2"/>
              <a:buNone/>
              <a:defRPr/>
            </a:pPr>
            <a:r>
              <a:rPr lang="id-ID" dirty="0" smtClean="0"/>
              <a:t>		(i)	</a:t>
            </a:r>
            <a:r>
              <a:rPr lang="id-ID" i="1" dirty="0" smtClean="0"/>
              <a:t>Tempo</a:t>
            </a:r>
            <a:r>
              <a:rPr lang="id-ID" dirty="0" smtClean="0"/>
              <a:t>, I (1971), 34:7</a:t>
            </a:r>
          </a:p>
          <a:p>
            <a:pPr marL="274320" indent="-274320" fontAlgn="auto">
              <a:spcAft>
                <a:spcPts val="0"/>
              </a:spcAft>
              <a:buClr>
                <a:schemeClr val="accent3"/>
              </a:buClr>
              <a:buFont typeface="Wingdings 2"/>
              <a:buNone/>
              <a:defRPr/>
            </a:pPr>
            <a:r>
              <a:rPr lang="id-ID" dirty="0" smtClean="0"/>
              <a:t>		(ii)	Surah Yasin: </a:t>
            </a:r>
          </a:p>
          <a:p>
            <a:pPr marL="274320" indent="-274320" fontAlgn="auto">
              <a:spcAft>
                <a:spcPts val="0"/>
              </a:spcAft>
              <a:buClr>
                <a:schemeClr val="accent3"/>
              </a:buClr>
              <a:buFont typeface="Wingdings 2"/>
              <a:buNone/>
              <a:defRPr/>
            </a:pPr>
            <a:r>
              <a:rPr lang="id-ID" dirty="0" smtClean="0"/>
              <a:t>		(iii)	Karangan Ali Hakim, </a:t>
            </a:r>
            <a:r>
              <a:rPr lang="id-ID" i="1" dirty="0" smtClean="0"/>
              <a:t>Pendidikan Seumur 			Hidup: Sebuah Studi</a:t>
            </a:r>
            <a:r>
              <a:rPr lang="id-ID" dirty="0" smtClean="0"/>
              <a:t>, sudah terbit.</a:t>
            </a:r>
          </a:p>
          <a:p>
            <a:pPr marL="274320" indent="-274320" fontAlgn="auto">
              <a:spcAft>
                <a:spcPts val="0"/>
              </a:spcAft>
              <a:buClr>
                <a:schemeClr val="accent3"/>
              </a:buClr>
              <a:buFont typeface="Wingdings 2"/>
              <a:buChar char=""/>
              <a:defRPr/>
            </a:pPr>
            <a:endParaRPr lang="id-ID" dirty="0"/>
          </a:p>
        </p:txBody>
      </p:sp>
    </p:spTree>
  </p:cSld>
  <p:clrMapOvr>
    <a:masterClrMapping/>
  </p:clrMapOvr>
  <p:transition spd="slow">
    <p:circl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229600" cy="1143000"/>
          </a:xfrm>
        </p:spPr>
        <p:txBody>
          <a:bodyPr>
            <a:normAutofit fontScale="90000"/>
          </a:bodyPr>
          <a:lstStyle/>
          <a:p>
            <a:pPr fontAlgn="auto">
              <a:spcAft>
                <a:spcPts val="0"/>
              </a:spcAft>
              <a:defRPr/>
            </a:pPr>
            <a:r>
              <a:rPr lang="id-ID" b="1" dirty="0" smtClean="0"/>
              <a:t>E.	Tanda Hubung (-)</a:t>
            </a:r>
            <a:r>
              <a:rPr lang="id-ID" dirty="0" smtClean="0"/>
              <a:t/>
            </a:r>
            <a:br>
              <a:rPr lang="id-ID" dirty="0" smtClean="0"/>
            </a:br>
            <a:endParaRPr lang="id-ID" dirty="0"/>
          </a:p>
        </p:txBody>
      </p:sp>
      <p:sp>
        <p:nvSpPr>
          <p:cNvPr id="3" name="Content Placeholder 2"/>
          <p:cNvSpPr>
            <a:spLocks noGrp="1"/>
          </p:cNvSpPr>
          <p:nvPr>
            <p:ph idx="1"/>
          </p:nvPr>
        </p:nvSpPr>
        <p:spPr>
          <a:xfrm>
            <a:off x="457200" y="990600"/>
            <a:ext cx="8229600" cy="5638800"/>
          </a:xfrm>
        </p:spPr>
        <p:txBody>
          <a:bodyPr>
            <a:normAutofit fontScale="70000" lnSpcReduction="20000"/>
          </a:bodyPr>
          <a:lstStyle/>
          <a:p>
            <a:pPr marL="274320" indent="-274320" fontAlgn="auto">
              <a:spcAft>
                <a:spcPts val="0"/>
              </a:spcAft>
              <a:buClr>
                <a:schemeClr val="accent3"/>
              </a:buClr>
              <a:buFont typeface="Wingdings 2"/>
              <a:buNone/>
              <a:defRPr/>
            </a:pPr>
            <a:r>
              <a:rPr lang="id-ID" dirty="0" smtClean="0"/>
              <a:t>1.	Tanda hubung menyambung suku-suku kata dasar yang sudah terpisah oleh pergantian baris.</a:t>
            </a:r>
          </a:p>
          <a:p>
            <a:pPr marL="274320" indent="-274320" fontAlgn="auto">
              <a:spcAft>
                <a:spcPts val="0"/>
              </a:spcAft>
              <a:buClr>
                <a:schemeClr val="accent3"/>
              </a:buClr>
              <a:buFont typeface="Wingdings 2"/>
              <a:buNone/>
              <a:defRPr/>
            </a:pPr>
            <a:r>
              <a:rPr lang="id-ID" dirty="0" smtClean="0"/>
              <a:t>	Misalnya</a:t>
            </a:r>
            <a:r>
              <a:rPr lang="id-ID" dirty="0" smtClean="0"/>
              <a:t>:</a:t>
            </a:r>
            <a:endParaRPr lang="en-US" dirty="0" smtClean="0"/>
          </a:p>
          <a:p>
            <a:pPr marL="274320" indent="-274320" fontAlgn="auto">
              <a:spcAft>
                <a:spcPts val="0"/>
              </a:spcAft>
              <a:buClr>
                <a:schemeClr val="accent3"/>
              </a:buClr>
              <a:buFont typeface="Wingdings 2"/>
              <a:buNone/>
              <a:defRPr/>
            </a:pPr>
            <a:r>
              <a:rPr lang="id-ID" dirty="0" smtClean="0"/>
              <a:t>		... ada cara ba-</a:t>
            </a:r>
          </a:p>
          <a:p>
            <a:pPr marL="274320" indent="-274320" fontAlgn="auto">
              <a:spcAft>
                <a:spcPts val="0"/>
              </a:spcAft>
              <a:buClr>
                <a:schemeClr val="accent3"/>
              </a:buClr>
              <a:buFont typeface="Wingdings 2"/>
              <a:buNone/>
              <a:defRPr/>
            </a:pPr>
            <a:r>
              <a:rPr lang="id-ID" dirty="0" smtClean="0"/>
              <a:t>		</a:t>
            </a:r>
            <a:r>
              <a:rPr lang="id-ID" dirty="0" smtClean="0"/>
              <a:t>ru </a:t>
            </a:r>
            <a:r>
              <a:rPr lang="id-ID" dirty="0" smtClean="0"/>
              <a:t>juga</a:t>
            </a:r>
          </a:p>
          <a:p>
            <a:pPr marL="274320" indent="-274320" fontAlgn="auto">
              <a:spcAft>
                <a:spcPts val="0"/>
              </a:spcAft>
              <a:buClr>
                <a:schemeClr val="accent3"/>
              </a:buClr>
              <a:buFont typeface="Wingdings 2"/>
              <a:buNone/>
              <a:defRPr/>
            </a:pPr>
            <a:r>
              <a:rPr lang="id-ID" dirty="0" smtClean="0"/>
              <a:t>	Suku kata yang terdiri atas satu huruf tidak dipenggal supaya jangan terdapat satu huruf saja pada ujung baris.</a:t>
            </a:r>
          </a:p>
          <a:p>
            <a:pPr marL="274320" indent="-274320" fontAlgn="auto">
              <a:spcAft>
                <a:spcPts val="0"/>
              </a:spcAft>
              <a:buClr>
                <a:schemeClr val="accent3"/>
              </a:buClr>
              <a:buFont typeface="Wingdings 2"/>
              <a:buNone/>
              <a:defRPr/>
            </a:pPr>
            <a:endParaRPr lang="id-ID" dirty="0" smtClean="0"/>
          </a:p>
          <a:p>
            <a:pPr marL="274320" indent="-274320" fontAlgn="auto">
              <a:spcAft>
                <a:spcPts val="0"/>
              </a:spcAft>
              <a:buClr>
                <a:schemeClr val="accent3"/>
              </a:buClr>
              <a:buFont typeface="Wingdings 2"/>
              <a:buNone/>
              <a:defRPr/>
            </a:pPr>
            <a:r>
              <a:rPr lang="id-ID" dirty="0" smtClean="0"/>
              <a:t>2.	Tanda hubung menyambung awalan dengan bagian kata di belakangnya, atau akhiran dengan bagian kata di depannya pada pergantian baris.</a:t>
            </a:r>
          </a:p>
          <a:p>
            <a:pPr marL="274320" indent="-274320" fontAlgn="auto">
              <a:spcAft>
                <a:spcPts val="0"/>
              </a:spcAft>
              <a:buClr>
                <a:schemeClr val="accent3"/>
              </a:buClr>
              <a:buFont typeface="Wingdings 2"/>
              <a:buNone/>
              <a:defRPr/>
            </a:pPr>
            <a:r>
              <a:rPr lang="id-ID" dirty="0" smtClean="0"/>
              <a:t>	Misalnya:	... cara baru meng-</a:t>
            </a:r>
          </a:p>
          <a:p>
            <a:pPr marL="274320" indent="-274320" fontAlgn="auto">
              <a:spcAft>
                <a:spcPts val="0"/>
              </a:spcAft>
              <a:buClr>
                <a:schemeClr val="accent3"/>
              </a:buClr>
              <a:buFont typeface="Wingdings 2"/>
              <a:buNone/>
              <a:defRPr/>
            </a:pPr>
            <a:r>
              <a:rPr lang="id-ID" dirty="0" smtClean="0"/>
              <a:t>			ukur panas.</a:t>
            </a:r>
          </a:p>
          <a:p>
            <a:pPr marL="274320" indent="-274320" fontAlgn="auto">
              <a:spcAft>
                <a:spcPts val="0"/>
              </a:spcAft>
              <a:buClr>
                <a:schemeClr val="accent3"/>
              </a:buClr>
              <a:buFont typeface="Wingdings 2"/>
              <a:buNone/>
              <a:defRPr/>
            </a:pPr>
            <a:r>
              <a:rPr lang="id-ID" dirty="0" smtClean="0"/>
              <a:t>			... cara baru me-</a:t>
            </a:r>
          </a:p>
          <a:p>
            <a:pPr marL="274320" indent="-274320" fontAlgn="auto">
              <a:spcAft>
                <a:spcPts val="0"/>
              </a:spcAft>
              <a:buClr>
                <a:schemeClr val="accent3"/>
              </a:buClr>
              <a:buFont typeface="Wingdings 2"/>
              <a:buNone/>
              <a:defRPr/>
            </a:pPr>
            <a:r>
              <a:rPr lang="id-ID" dirty="0" smtClean="0"/>
              <a:t>			ngukur kelapa.</a:t>
            </a:r>
          </a:p>
          <a:p>
            <a:pPr marL="274320" indent="-274320" fontAlgn="auto">
              <a:spcAft>
                <a:spcPts val="0"/>
              </a:spcAft>
              <a:buClr>
                <a:schemeClr val="accent3"/>
              </a:buClr>
              <a:buFont typeface="Wingdings 2"/>
              <a:buNone/>
              <a:defRPr/>
            </a:pPr>
            <a:r>
              <a:rPr lang="id-ID" dirty="0" smtClean="0"/>
              <a:t>			... alat pertahan-</a:t>
            </a:r>
          </a:p>
          <a:p>
            <a:pPr marL="274320" indent="-274320" fontAlgn="auto">
              <a:spcAft>
                <a:spcPts val="0"/>
              </a:spcAft>
              <a:buClr>
                <a:schemeClr val="accent3"/>
              </a:buClr>
              <a:buFont typeface="Wingdings 2"/>
              <a:buNone/>
              <a:defRPr/>
            </a:pPr>
            <a:r>
              <a:rPr lang="id-ID" dirty="0" smtClean="0"/>
              <a:t>			an yang baru</a:t>
            </a:r>
            <a:r>
              <a:rPr lang="id-ID" dirty="0" smtClean="0"/>
              <a:t>.</a:t>
            </a:r>
            <a:endParaRPr lang="en-US" dirty="0" smtClean="0"/>
          </a:p>
          <a:p>
            <a:pPr marL="274320" indent="-274320" fontAlgn="auto">
              <a:spcAft>
                <a:spcPts val="0"/>
              </a:spcAft>
              <a:buClr>
                <a:schemeClr val="accent3"/>
              </a:buClr>
              <a:buFont typeface="Wingdings 2"/>
              <a:buNone/>
              <a:defRPr/>
            </a:pPr>
            <a:endParaRPr lang="id-ID" dirty="0" smtClean="0"/>
          </a:p>
          <a:p>
            <a:pPr marL="274320" indent="-274320" fontAlgn="auto">
              <a:spcAft>
                <a:spcPts val="0"/>
              </a:spcAft>
              <a:buClr>
                <a:schemeClr val="accent3"/>
              </a:buClr>
              <a:buFont typeface="Wingdings 2"/>
              <a:buNone/>
              <a:defRPr/>
            </a:pPr>
            <a:r>
              <a:rPr lang="id-ID" dirty="0" smtClean="0"/>
              <a:t>	Akhiran </a:t>
            </a:r>
            <a:r>
              <a:rPr lang="id-ID" i="1" dirty="0" smtClean="0"/>
              <a:t>-i</a:t>
            </a:r>
            <a:r>
              <a:rPr lang="id-ID" dirty="0" smtClean="0"/>
              <a:t> tidak dipenggal supaya jangan terdapat satu huruf saja pada pangkal baris.</a:t>
            </a:r>
          </a:p>
          <a:p>
            <a:pPr marL="274320" indent="-274320" fontAlgn="auto">
              <a:spcAft>
                <a:spcPts val="0"/>
              </a:spcAft>
              <a:buClr>
                <a:schemeClr val="accent3"/>
              </a:buClr>
              <a:buFont typeface="Wingdings 2"/>
              <a:buChar char=""/>
              <a:defRPr/>
            </a:pPr>
            <a:endParaRPr lang="id-ID" dirty="0"/>
          </a:p>
        </p:txBody>
      </p:sp>
    </p:spTree>
  </p:cSld>
  <p:clrMapOvr>
    <a:masterClrMapping/>
  </p:clrMapOvr>
  <p:transition spd="slow">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600200"/>
          </a:xfrm>
        </p:spPr>
        <p:txBody>
          <a:bodyPr>
            <a:normAutofit fontScale="90000"/>
          </a:bodyPr>
          <a:lstStyle/>
          <a:p>
            <a:pPr fontAlgn="auto">
              <a:spcAft>
                <a:spcPts val="0"/>
              </a:spcAft>
              <a:defRPr/>
            </a:pPr>
            <a:r>
              <a:rPr lang="en-US" b="1" dirty="0" smtClean="0"/>
              <a:t>PEMAKAIAN TANDA BACA</a:t>
            </a:r>
            <a:r>
              <a:rPr lang="id-ID" b="1" dirty="0" smtClean="0"/>
              <a:t/>
            </a:r>
            <a:br>
              <a:rPr lang="id-ID" b="1" dirty="0" smtClean="0"/>
            </a:br>
            <a:r>
              <a:rPr lang="id-ID" dirty="0" smtClean="0"/>
              <a:t> </a:t>
            </a:r>
            <a:br>
              <a:rPr lang="id-ID" dirty="0" smtClean="0"/>
            </a:br>
            <a:endParaRPr lang="id-ID" dirty="0"/>
          </a:p>
        </p:txBody>
      </p:sp>
      <p:sp>
        <p:nvSpPr>
          <p:cNvPr id="33795" name="Content Placeholder 2"/>
          <p:cNvSpPr>
            <a:spLocks noGrp="1"/>
          </p:cNvSpPr>
          <p:nvPr>
            <p:ph idx="1"/>
          </p:nvPr>
        </p:nvSpPr>
        <p:spPr>
          <a:xfrm>
            <a:off x="457200" y="1447800"/>
            <a:ext cx="8229600" cy="4876800"/>
          </a:xfrm>
        </p:spPr>
        <p:txBody>
          <a:bodyPr/>
          <a:lstStyle/>
          <a:p>
            <a:pPr>
              <a:buFont typeface="Wingdings 2" pitchFamily="18" charset="2"/>
              <a:buNone/>
            </a:pPr>
            <a:r>
              <a:rPr lang="id-ID" sz="2000" b="1" smtClean="0">
                <a:latin typeface="Tahoma" pitchFamily="34" charset="0"/>
                <a:cs typeface="Tahoma" pitchFamily="34" charset="0"/>
              </a:rPr>
              <a:t>A.	Tanda Titik (.)</a:t>
            </a:r>
            <a:endParaRPr lang="id-ID" sz="2000" smtClean="0">
              <a:latin typeface="Tahoma" pitchFamily="34" charset="0"/>
              <a:cs typeface="Tahoma" pitchFamily="34" charset="0"/>
            </a:endParaRPr>
          </a:p>
          <a:p>
            <a:pPr>
              <a:buFont typeface="Wingdings 2" pitchFamily="18" charset="2"/>
              <a:buNone/>
            </a:pPr>
            <a:r>
              <a:rPr lang="id-ID" sz="2000" smtClean="0">
                <a:latin typeface="Tahoma" pitchFamily="34" charset="0"/>
                <a:cs typeface="Tahoma" pitchFamily="34" charset="0"/>
              </a:rPr>
              <a:t> </a:t>
            </a:r>
          </a:p>
          <a:p>
            <a:pPr>
              <a:buFont typeface="Wingdings 2" pitchFamily="18" charset="2"/>
              <a:buNone/>
            </a:pPr>
            <a:r>
              <a:rPr lang="id-ID" sz="2000" smtClean="0">
                <a:latin typeface="Tahoma" pitchFamily="34" charset="0"/>
                <a:cs typeface="Tahoma" pitchFamily="34" charset="0"/>
              </a:rPr>
              <a:t>1.	Tanda titik dipakai pada akhir kalimat yang bukan pertanyaan 	atau seruan.</a:t>
            </a:r>
          </a:p>
          <a:p>
            <a:pPr>
              <a:buFont typeface="Wingdings 2" pitchFamily="18" charset="2"/>
              <a:buNone/>
            </a:pPr>
            <a:r>
              <a:rPr lang="id-ID" sz="2000" smtClean="0">
                <a:latin typeface="Tahoma" pitchFamily="34" charset="0"/>
                <a:cs typeface="Tahoma" pitchFamily="34" charset="0"/>
              </a:rPr>
              <a:t>	Misalnya:</a:t>
            </a:r>
          </a:p>
          <a:p>
            <a:pPr>
              <a:buFont typeface="Wingdings 2" pitchFamily="18" charset="2"/>
              <a:buNone/>
            </a:pPr>
            <a:r>
              <a:rPr lang="id-ID" sz="2000" smtClean="0">
                <a:latin typeface="Tahoma" pitchFamily="34" charset="0"/>
                <a:cs typeface="Tahoma" pitchFamily="34" charset="0"/>
              </a:rPr>
              <a:t>		Ayahku tinggal di Salatiga.</a:t>
            </a:r>
          </a:p>
          <a:p>
            <a:pPr>
              <a:buFont typeface="Wingdings 2" pitchFamily="18" charset="2"/>
              <a:buNone/>
            </a:pPr>
            <a:r>
              <a:rPr lang="id-ID" sz="2000" smtClean="0">
                <a:latin typeface="Tahoma" pitchFamily="34" charset="0"/>
                <a:cs typeface="Tahoma" pitchFamily="34" charset="0"/>
              </a:rPr>
              <a:t>		Biarlah mereka duduk di sana.</a:t>
            </a:r>
          </a:p>
          <a:p>
            <a:pPr>
              <a:buFont typeface="Wingdings 2" pitchFamily="18" charset="2"/>
              <a:buNone/>
            </a:pPr>
            <a:r>
              <a:rPr lang="id-ID" sz="2000" smtClean="0">
                <a:latin typeface="Tahoma" pitchFamily="34" charset="0"/>
                <a:cs typeface="Tahoma" pitchFamily="34" charset="0"/>
              </a:rPr>
              <a:t>		Dia menanyakan siapa yang datang.</a:t>
            </a:r>
          </a:p>
          <a:p>
            <a:pPr>
              <a:buFont typeface="Wingdings 2" pitchFamily="18" charset="2"/>
              <a:buNone/>
            </a:pPr>
            <a:r>
              <a:rPr lang="id-ID" sz="2000" smtClean="0">
                <a:latin typeface="Tahoma" pitchFamily="34" charset="0"/>
                <a:cs typeface="Tahoma" pitchFamily="34" charset="0"/>
              </a:rPr>
              <a:t>		Hari itu tanggal 22 Agustus 1976.</a:t>
            </a:r>
          </a:p>
          <a:p>
            <a:pPr>
              <a:buFont typeface="Wingdings 2" pitchFamily="18" charset="2"/>
              <a:buNone/>
            </a:pPr>
            <a:r>
              <a:rPr lang="id-ID" sz="2000" smtClean="0">
                <a:latin typeface="Tahoma" pitchFamily="34" charset="0"/>
                <a:cs typeface="Tahoma" pitchFamily="34" charset="0"/>
              </a:rPr>
              <a:t>		Marilah kita mengheningkan cipta.</a:t>
            </a:r>
          </a:p>
          <a:p>
            <a:pPr>
              <a:buFont typeface="Wingdings 2" pitchFamily="18" charset="2"/>
              <a:buNone/>
            </a:pPr>
            <a:r>
              <a:rPr lang="id-ID" sz="2000" smtClean="0">
                <a:latin typeface="Tahoma" pitchFamily="34" charset="0"/>
                <a:cs typeface="Tahoma" pitchFamily="34" charset="0"/>
              </a:rPr>
              <a:t>2.	Tanda titik dipakai pada akhir singkatan nama orang.</a:t>
            </a:r>
          </a:p>
          <a:p>
            <a:pPr>
              <a:buFont typeface="Wingdings 2" pitchFamily="18" charset="2"/>
              <a:buNone/>
            </a:pPr>
            <a:r>
              <a:rPr lang="id-ID" sz="2000" smtClean="0">
                <a:latin typeface="Tahoma" pitchFamily="34" charset="0"/>
                <a:cs typeface="Tahoma" pitchFamily="34" charset="0"/>
              </a:rPr>
              <a:t>	Misalnya:</a:t>
            </a:r>
          </a:p>
          <a:p>
            <a:pPr>
              <a:buFont typeface="Wingdings 2" pitchFamily="18" charset="2"/>
              <a:buNone/>
            </a:pPr>
            <a:r>
              <a:rPr lang="id-ID" sz="2000" smtClean="0">
                <a:latin typeface="Tahoma" pitchFamily="34" charset="0"/>
                <a:cs typeface="Tahoma" pitchFamily="34" charset="0"/>
              </a:rPr>
              <a:t>		Maman S. Mahayana</a:t>
            </a:r>
          </a:p>
          <a:p>
            <a:pPr>
              <a:buFont typeface="Wingdings 2" pitchFamily="18" charset="2"/>
              <a:buNone/>
            </a:pPr>
            <a:r>
              <a:rPr lang="id-ID" sz="2000" smtClean="0">
                <a:latin typeface="Tahoma" pitchFamily="34" charset="0"/>
                <a:cs typeface="Tahoma" pitchFamily="34" charset="0"/>
              </a:rPr>
              <a:t>		Ishadi S.K.</a:t>
            </a:r>
          </a:p>
          <a:p>
            <a:pPr>
              <a:buFont typeface="Wingdings 2" pitchFamily="18" charset="2"/>
              <a:buNone/>
            </a:pPr>
            <a:r>
              <a:rPr lang="id-ID" sz="2000" smtClean="0">
                <a:latin typeface="Tahoma" pitchFamily="34" charset="0"/>
                <a:cs typeface="Tahoma" pitchFamily="34" charset="0"/>
              </a:rPr>
              <a:t> </a:t>
            </a:r>
          </a:p>
          <a:p>
            <a:endParaRPr lang="id-ID" sz="2000" smtClean="0">
              <a:latin typeface="Tahoma" pitchFamily="34" charset="0"/>
              <a:cs typeface="Tahoma" pitchFamily="34" charset="0"/>
            </a:endParaRPr>
          </a:p>
        </p:txBody>
      </p:sp>
    </p:spTree>
  </p:cSld>
  <p:clrMapOvr>
    <a:masterClrMapping/>
  </p:clrMapOvr>
  <p:transition spd="slow">
    <p:circl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209550"/>
          </a:xfrm>
        </p:spPr>
        <p:txBody>
          <a:bodyPr>
            <a:normAutofit fontScale="90000"/>
          </a:bodyPr>
          <a:lstStyle/>
          <a:p>
            <a:pPr fontAlgn="auto">
              <a:spcAft>
                <a:spcPts val="0"/>
              </a:spcAft>
              <a:defRPr/>
            </a:pPr>
            <a:endParaRPr lang="id-ID" dirty="0"/>
          </a:p>
        </p:txBody>
      </p:sp>
      <p:sp>
        <p:nvSpPr>
          <p:cNvPr id="3" name="Content Placeholder 2"/>
          <p:cNvSpPr>
            <a:spLocks noGrp="1"/>
          </p:cNvSpPr>
          <p:nvPr>
            <p:ph idx="1"/>
          </p:nvPr>
        </p:nvSpPr>
        <p:spPr>
          <a:xfrm>
            <a:off x="457200" y="914400"/>
            <a:ext cx="8229600" cy="5410200"/>
          </a:xfrm>
        </p:spPr>
        <p:txBody>
          <a:bodyPr>
            <a:normAutofit fontScale="92500" lnSpcReduction="20000"/>
          </a:bodyPr>
          <a:lstStyle/>
          <a:p>
            <a:pPr marL="274320" indent="-274320" fontAlgn="auto">
              <a:spcAft>
                <a:spcPts val="0"/>
              </a:spcAft>
              <a:buClr>
                <a:schemeClr val="accent3"/>
              </a:buClr>
              <a:buFont typeface="Wingdings 2"/>
              <a:buNone/>
              <a:defRPr/>
            </a:pPr>
            <a:r>
              <a:rPr lang="id-ID" dirty="0" smtClean="0"/>
              <a:t>3.	Tanda hubung menyambung unsur-unsur kata ulang.</a:t>
            </a:r>
          </a:p>
          <a:p>
            <a:pPr marL="274320" indent="-274320" fontAlgn="auto">
              <a:spcAft>
                <a:spcPts val="0"/>
              </a:spcAft>
              <a:buClr>
                <a:schemeClr val="accent3"/>
              </a:buClr>
              <a:buFont typeface="Wingdings 2"/>
              <a:buNone/>
              <a:defRPr/>
            </a:pPr>
            <a:r>
              <a:rPr lang="id-ID" dirty="0" smtClean="0"/>
              <a:t>	Misalnya:	anak-anak</a:t>
            </a:r>
          </a:p>
          <a:p>
            <a:pPr marL="274320" indent="-274320" fontAlgn="auto">
              <a:spcAft>
                <a:spcPts val="0"/>
              </a:spcAft>
              <a:buClr>
                <a:schemeClr val="accent3"/>
              </a:buClr>
              <a:buFont typeface="Wingdings 2"/>
              <a:buNone/>
              <a:defRPr/>
            </a:pPr>
            <a:r>
              <a:rPr lang="id-ID" dirty="0" smtClean="0"/>
              <a:t>			berulang-ulang</a:t>
            </a:r>
          </a:p>
          <a:p>
            <a:pPr marL="274320" indent="-274320" fontAlgn="auto">
              <a:spcAft>
                <a:spcPts val="0"/>
              </a:spcAft>
              <a:buClr>
                <a:schemeClr val="accent3"/>
              </a:buClr>
              <a:buFont typeface="Wingdings 2"/>
              <a:buNone/>
              <a:defRPr/>
            </a:pPr>
            <a:r>
              <a:rPr lang="id-ID" dirty="0" smtClean="0"/>
              <a:t>			dibalik-balikkan</a:t>
            </a:r>
          </a:p>
          <a:p>
            <a:pPr marL="274320" indent="-274320" fontAlgn="auto">
              <a:spcAft>
                <a:spcPts val="0"/>
              </a:spcAft>
              <a:buClr>
                <a:schemeClr val="accent3"/>
              </a:buClr>
              <a:buFont typeface="Wingdings 2"/>
              <a:buNone/>
              <a:defRPr/>
            </a:pPr>
            <a:r>
              <a:rPr lang="id-ID" dirty="0" smtClean="0"/>
              <a:t>			kemerah-merahan</a:t>
            </a:r>
          </a:p>
          <a:p>
            <a:pPr marL="274320" indent="-274320" fontAlgn="auto">
              <a:spcAft>
                <a:spcPts val="0"/>
              </a:spcAft>
              <a:buClr>
                <a:schemeClr val="accent3"/>
              </a:buClr>
              <a:buFont typeface="Wingdings 2"/>
              <a:buNone/>
              <a:defRPr/>
            </a:pPr>
            <a:r>
              <a:rPr lang="id-ID" dirty="0" smtClean="0"/>
              <a:t>	Tanda ulang (</a:t>
            </a:r>
            <a:r>
              <a:rPr lang="id-ID" baseline="30000" dirty="0" smtClean="0"/>
              <a:t>2</a:t>
            </a:r>
            <a:r>
              <a:rPr lang="id-ID" dirty="0" smtClean="0"/>
              <a:t>) hanya digunakan pada tulisan cepat dan notula, dan tidak dipakai pada teks karangan.</a:t>
            </a:r>
          </a:p>
          <a:p>
            <a:pPr marL="274320" indent="-274320" fontAlgn="auto">
              <a:spcAft>
                <a:spcPts val="0"/>
              </a:spcAft>
              <a:buClr>
                <a:schemeClr val="accent3"/>
              </a:buClr>
              <a:buFont typeface="Wingdings 2"/>
              <a:buNone/>
              <a:defRPr/>
            </a:pPr>
            <a:r>
              <a:rPr lang="id-ID" dirty="0" smtClean="0"/>
              <a:t> </a:t>
            </a:r>
          </a:p>
          <a:p>
            <a:pPr marL="274320" indent="-274320" fontAlgn="auto">
              <a:spcAft>
                <a:spcPts val="0"/>
              </a:spcAft>
              <a:buClr>
                <a:schemeClr val="accent3"/>
              </a:buClr>
              <a:buFont typeface="Wingdings 2"/>
              <a:buNone/>
              <a:defRPr/>
            </a:pPr>
            <a:r>
              <a:rPr lang="id-ID" dirty="0" smtClean="0"/>
              <a:t>4.	Tanda hubung dipakai untuk memperjelas hubungan bagian-bagian ungkapan.</a:t>
            </a:r>
          </a:p>
          <a:p>
            <a:pPr marL="274320" indent="-274320" fontAlgn="auto">
              <a:spcAft>
                <a:spcPts val="0"/>
              </a:spcAft>
              <a:buClr>
                <a:schemeClr val="accent3"/>
              </a:buClr>
              <a:buFont typeface="Wingdings 2"/>
              <a:buNone/>
              <a:defRPr/>
            </a:pPr>
            <a:r>
              <a:rPr lang="id-ID" dirty="0" smtClean="0"/>
              <a:t>	Bandingkan:</a:t>
            </a:r>
          </a:p>
          <a:p>
            <a:pPr marL="274320" indent="-274320" fontAlgn="auto">
              <a:spcAft>
                <a:spcPts val="0"/>
              </a:spcAft>
              <a:buClr>
                <a:schemeClr val="accent3"/>
              </a:buClr>
              <a:buFont typeface="Wingdings 2"/>
              <a:buNone/>
              <a:defRPr/>
            </a:pPr>
            <a:r>
              <a:rPr lang="id-ID" dirty="0" smtClean="0"/>
              <a:t>		</a:t>
            </a:r>
            <a:r>
              <a:rPr lang="id-ID" i="1" dirty="0" smtClean="0"/>
              <a:t>ber-evolusi</a:t>
            </a:r>
            <a:r>
              <a:rPr lang="id-ID" dirty="0" smtClean="0"/>
              <a:t> dengan </a:t>
            </a:r>
            <a:r>
              <a:rPr lang="id-ID" i="1" dirty="0" smtClean="0"/>
              <a:t>be-revolusi</a:t>
            </a:r>
            <a:endParaRPr lang="id-ID" dirty="0" smtClean="0"/>
          </a:p>
          <a:p>
            <a:pPr marL="274320" indent="-274320" fontAlgn="auto">
              <a:spcAft>
                <a:spcPts val="0"/>
              </a:spcAft>
              <a:buClr>
                <a:schemeClr val="accent3"/>
              </a:buClr>
              <a:buFont typeface="Wingdings 2"/>
              <a:buNone/>
              <a:defRPr/>
            </a:pPr>
            <a:r>
              <a:rPr lang="id-ID" dirty="0" smtClean="0"/>
              <a:t>		</a:t>
            </a:r>
            <a:r>
              <a:rPr lang="id-ID" i="1" dirty="0" smtClean="0"/>
              <a:t>dua puluh lima-ribuan</a:t>
            </a:r>
            <a:r>
              <a:rPr lang="id-ID" dirty="0" smtClean="0"/>
              <a:t> dengan </a:t>
            </a:r>
            <a:r>
              <a:rPr lang="id-ID" i="1" dirty="0" smtClean="0"/>
              <a:t>dua-puluh-lima-ribuan</a:t>
            </a:r>
            <a:endParaRPr lang="id-ID" dirty="0" smtClean="0"/>
          </a:p>
          <a:p>
            <a:pPr marL="274320" indent="-274320" fontAlgn="auto">
              <a:spcAft>
                <a:spcPts val="0"/>
              </a:spcAft>
              <a:buClr>
                <a:schemeClr val="accent3"/>
              </a:buClr>
              <a:buFont typeface="Wingdings 2"/>
              <a:buNone/>
              <a:defRPr/>
            </a:pPr>
            <a:r>
              <a:rPr lang="id-ID" dirty="0" smtClean="0"/>
              <a:t>		</a:t>
            </a:r>
            <a:r>
              <a:rPr lang="id-ID" i="1" dirty="0" smtClean="0"/>
              <a:t>istri-perwira yang ramah </a:t>
            </a:r>
            <a:r>
              <a:rPr lang="id-ID" dirty="0" smtClean="0"/>
              <a:t>dengan </a:t>
            </a:r>
            <a:r>
              <a:rPr lang="id-ID" i="1" dirty="0" smtClean="0"/>
              <a:t>istri perwira-yang 	ramah</a:t>
            </a:r>
            <a:endParaRPr lang="id-ID" dirty="0" smtClean="0"/>
          </a:p>
          <a:p>
            <a:pPr marL="274320" indent="-274320" fontAlgn="auto">
              <a:spcAft>
                <a:spcPts val="0"/>
              </a:spcAft>
              <a:buClr>
                <a:schemeClr val="accent3"/>
              </a:buClr>
              <a:buFont typeface="Wingdings 2"/>
              <a:buChar char=""/>
              <a:defRPr/>
            </a:pPr>
            <a:endParaRPr lang="id-ID" dirty="0"/>
          </a:p>
        </p:txBody>
      </p:sp>
    </p:spTree>
  </p:cSld>
  <p:clrMapOvr>
    <a:masterClrMapping/>
  </p:clrMapOvr>
  <p:transition spd="slow">
    <p:circl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438150"/>
          </a:xfrm>
        </p:spPr>
        <p:txBody>
          <a:bodyPr>
            <a:normAutofit fontScale="90000"/>
          </a:bodyPr>
          <a:lstStyle/>
          <a:p>
            <a:pPr fontAlgn="auto">
              <a:spcAft>
                <a:spcPts val="0"/>
              </a:spcAft>
              <a:defRPr/>
            </a:pPr>
            <a:endParaRPr lang="id-ID" dirty="0"/>
          </a:p>
        </p:txBody>
      </p:sp>
      <p:sp>
        <p:nvSpPr>
          <p:cNvPr id="3" name="Content Placeholder 2"/>
          <p:cNvSpPr>
            <a:spLocks noGrp="1"/>
          </p:cNvSpPr>
          <p:nvPr>
            <p:ph idx="1"/>
          </p:nvPr>
        </p:nvSpPr>
        <p:spPr>
          <a:xfrm>
            <a:off x="457200" y="1295400"/>
            <a:ext cx="8229600" cy="5029200"/>
          </a:xfrm>
        </p:spPr>
        <p:txBody>
          <a:bodyPr>
            <a:normAutofit fontScale="92500" lnSpcReduction="20000"/>
          </a:bodyPr>
          <a:lstStyle/>
          <a:p>
            <a:pPr marL="274320" indent="-274320" fontAlgn="auto">
              <a:spcAft>
                <a:spcPts val="0"/>
              </a:spcAft>
              <a:buClr>
                <a:schemeClr val="accent3"/>
              </a:buClr>
              <a:buFont typeface="Wingdings 2"/>
              <a:buNone/>
              <a:defRPr/>
            </a:pPr>
            <a:r>
              <a:rPr lang="id-ID" dirty="0" smtClean="0"/>
              <a:t>5.	Tanda hubung dipakai untuk merangkaikan (a) </a:t>
            </a:r>
            <a:r>
              <a:rPr lang="id-ID" i="1" dirty="0" smtClean="0"/>
              <a:t>se- </a:t>
            </a:r>
            <a:r>
              <a:rPr lang="id-ID" dirty="0" smtClean="0"/>
              <a:t>dengan kata berikutnya yang dimulai dengan huruf kapital, (b) </a:t>
            </a:r>
            <a:r>
              <a:rPr lang="id-ID" i="1" dirty="0" smtClean="0"/>
              <a:t>ke-</a:t>
            </a:r>
            <a:r>
              <a:rPr lang="id-ID" dirty="0" smtClean="0"/>
              <a:t> dengan angka, (c) angka dengan </a:t>
            </a:r>
            <a:r>
              <a:rPr lang="id-ID" i="1" dirty="0" smtClean="0"/>
              <a:t>-an</a:t>
            </a:r>
            <a:r>
              <a:rPr lang="id-ID" dirty="0" smtClean="0"/>
              <a:t>, dan (d) singkatan huruf kapital dengan imbuhan atau kata.</a:t>
            </a:r>
          </a:p>
          <a:p>
            <a:pPr marL="274320" indent="-274320" fontAlgn="auto">
              <a:spcAft>
                <a:spcPts val="0"/>
              </a:spcAft>
              <a:buClr>
                <a:schemeClr val="accent3"/>
              </a:buClr>
              <a:buFont typeface="Wingdings 2"/>
              <a:buNone/>
              <a:defRPr/>
            </a:pPr>
            <a:r>
              <a:rPr lang="id-ID" dirty="0" smtClean="0"/>
              <a:t>	Misalnya:</a:t>
            </a:r>
          </a:p>
          <a:p>
            <a:pPr marL="274320" indent="-274320" fontAlgn="auto">
              <a:spcAft>
                <a:spcPts val="0"/>
              </a:spcAft>
              <a:buClr>
                <a:schemeClr val="accent3"/>
              </a:buClr>
              <a:buFont typeface="Wingdings 2"/>
              <a:buNone/>
              <a:defRPr/>
            </a:pPr>
            <a:r>
              <a:rPr lang="id-ID" dirty="0" smtClean="0"/>
              <a:t>		se-Indonesia 	se-Jabotabek</a:t>
            </a:r>
          </a:p>
          <a:p>
            <a:pPr marL="274320" indent="-274320" fontAlgn="auto">
              <a:spcAft>
                <a:spcPts val="0"/>
              </a:spcAft>
              <a:buClr>
                <a:schemeClr val="accent3"/>
              </a:buClr>
              <a:buFont typeface="Wingdings 2"/>
              <a:buNone/>
              <a:defRPr/>
            </a:pPr>
            <a:r>
              <a:rPr lang="id-ID" dirty="0" smtClean="0"/>
              <a:t>		HUT ke-28 	tahun '50-an</a:t>
            </a:r>
          </a:p>
          <a:p>
            <a:pPr marL="274320" indent="-274320" fontAlgn="auto">
              <a:spcAft>
                <a:spcPts val="0"/>
              </a:spcAft>
              <a:buClr>
                <a:schemeClr val="accent3"/>
              </a:buClr>
              <a:buFont typeface="Wingdings 2"/>
              <a:buNone/>
              <a:defRPr/>
            </a:pPr>
            <a:r>
              <a:rPr lang="id-ID" dirty="0" smtClean="0"/>
              <a:t>		ber-SMA 	KTP-nya nomor 220876 YS</a:t>
            </a:r>
          </a:p>
          <a:p>
            <a:pPr marL="274320" indent="-274320" fontAlgn="auto">
              <a:spcAft>
                <a:spcPts val="0"/>
              </a:spcAft>
              <a:buClr>
                <a:schemeClr val="accent3"/>
              </a:buClr>
              <a:buFont typeface="Wingdings 2"/>
              <a:buNone/>
              <a:defRPr/>
            </a:pPr>
            <a:r>
              <a:rPr lang="id-ID" dirty="0" smtClean="0"/>
              <a:t>		bom-H 	sinar-X</a:t>
            </a:r>
          </a:p>
          <a:p>
            <a:pPr marL="274320" indent="-274320" fontAlgn="auto">
              <a:spcAft>
                <a:spcPts val="0"/>
              </a:spcAft>
              <a:buClr>
                <a:schemeClr val="accent3"/>
              </a:buClr>
              <a:buFont typeface="Wingdings 2"/>
              <a:buNone/>
              <a:defRPr/>
            </a:pPr>
            <a:endParaRPr lang="id-ID" dirty="0" smtClean="0"/>
          </a:p>
          <a:p>
            <a:pPr marL="274320" indent="-274320" fontAlgn="auto">
              <a:spcAft>
                <a:spcPts val="0"/>
              </a:spcAft>
              <a:buClr>
                <a:schemeClr val="accent3"/>
              </a:buClr>
              <a:buFont typeface="Wingdings 2"/>
              <a:buNone/>
              <a:defRPr/>
            </a:pPr>
            <a:r>
              <a:rPr lang="id-ID" dirty="0" smtClean="0"/>
              <a:t>6.	Tanda hubung dipakai untuk merangkaikan unsur bahasa Indonesia dengan unsur bahasa asing.</a:t>
            </a:r>
          </a:p>
          <a:p>
            <a:pPr marL="274320" indent="-274320" fontAlgn="auto">
              <a:spcAft>
                <a:spcPts val="0"/>
              </a:spcAft>
              <a:buClr>
                <a:schemeClr val="accent3"/>
              </a:buClr>
              <a:buFont typeface="Wingdings 2"/>
              <a:buNone/>
              <a:defRPr/>
            </a:pPr>
            <a:r>
              <a:rPr lang="id-ID" dirty="0" smtClean="0"/>
              <a:t>	Misalnya:</a:t>
            </a:r>
          </a:p>
          <a:p>
            <a:pPr marL="274320" indent="-274320" fontAlgn="auto">
              <a:spcAft>
                <a:spcPts val="0"/>
              </a:spcAft>
              <a:buClr>
                <a:schemeClr val="accent3"/>
              </a:buClr>
              <a:buFont typeface="Wingdings 2"/>
              <a:buNone/>
              <a:defRPr/>
            </a:pPr>
            <a:r>
              <a:rPr lang="id-ID" dirty="0" smtClean="0"/>
              <a:t>		di-</a:t>
            </a:r>
            <a:r>
              <a:rPr lang="id-ID" i="1" dirty="0" smtClean="0"/>
              <a:t>charter</a:t>
            </a:r>
            <a:r>
              <a:rPr lang="id-ID" dirty="0" smtClean="0"/>
              <a:t>			pen-</a:t>
            </a:r>
            <a:r>
              <a:rPr lang="id-ID" i="1" dirty="0" smtClean="0"/>
              <a:t>tackle</a:t>
            </a:r>
            <a:r>
              <a:rPr lang="id-ID" dirty="0" smtClean="0"/>
              <a:t>-an</a:t>
            </a:r>
          </a:p>
          <a:p>
            <a:pPr marL="274320" indent="-274320" fontAlgn="auto">
              <a:spcAft>
                <a:spcPts val="0"/>
              </a:spcAft>
              <a:buClr>
                <a:schemeClr val="accent3"/>
              </a:buClr>
              <a:buFont typeface="Wingdings 2"/>
              <a:buChar char=""/>
              <a:defRPr/>
            </a:pPr>
            <a:endParaRPr lang="id-ID" dirty="0"/>
          </a:p>
        </p:txBody>
      </p:sp>
    </p:spTree>
  </p:cSld>
  <p:clrMapOvr>
    <a:masterClrMapping/>
  </p:clrMapOvr>
  <p:transition spd="slow">
    <p:circl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219200"/>
          </a:xfrm>
        </p:spPr>
        <p:txBody>
          <a:bodyPr>
            <a:normAutofit fontScale="90000"/>
          </a:bodyPr>
          <a:lstStyle/>
          <a:p>
            <a:pPr fontAlgn="auto">
              <a:spcAft>
                <a:spcPts val="0"/>
              </a:spcAft>
              <a:defRPr/>
            </a:pPr>
            <a:r>
              <a:rPr lang="id-ID" b="1" dirty="0" smtClean="0"/>
              <a:t>F.	Tanda Pisah (—)</a:t>
            </a:r>
            <a:r>
              <a:rPr lang="id-ID" dirty="0" smtClean="0"/>
              <a:t/>
            </a:r>
            <a:br>
              <a:rPr lang="id-ID" dirty="0" smtClean="0"/>
            </a:br>
            <a:endParaRPr lang="id-ID" dirty="0"/>
          </a:p>
        </p:txBody>
      </p:sp>
      <p:sp>
        <p:nvSpPr>
          <p:cNvPr id="3" name="Content Placeholder 2"/>
          <p:cNvSpPr>
            <a:spLocks noGrp="1"/>
          </p:cNvSpPr>
          <p:nvPr>
            <p:ph idx="1"/>
          </p:nvPr>
        </p:nvSpPr>
        <p:spPr>
          <a:xfrm>
            <a:off x="457200" y="838200"/>
            <a:ext cx="8229600" cy="6019800"/>
          </a:xfrm>
        </p:spPr>
        <p:txBody>
          <a:bodyPr>
            <a:normAutofit fontScale="92500" lnSpcReduction="20000"/>
          </a:bodyPr>
          <a:lstStyle/>
          <a:p>
            <a:pPr marL="274320" indent="-274320" fontAlgn="auto">
              <a:spcAft>
                <a:spcPts val="0"/>
              </a:spcAft>
              <a:buClr>
                <a:schemeClr val="accent3"/>
              </a:buClr>
              <a:buFont typeface="Wingdings 2"/>
              <a:buNone/>
              <a:defRPr/>
            </a:pPr>
            <a:r>
              <a:rPr lang="id-ID" dirty="0" smtClean="0"/>
              <a:t>1.	Tanda pisah membatasi penyisipan kata atau kalimat yang memberi penjelasan khusus di luar bangun kalimat.</a:t>
            </a:r>
          </a:p>
          <a:p>
            <a:pPr marL="274320" indent="-274320" fontAlgn="auto">
              <a:spcAft>
                <a:spcPts val="0"/>
              </a:spcAft>
              <a:buClr>
                <a:schemeClr val="accent3"/>
              </a:buClr>
              <a:buFont typeface="Wingdings 2"/>
              <a:buNone/>
              <a:defRPr/>
            </a:pPr>
            <a:r>
              <a:rPr lang="id-ID" dirty="0" smtClean="0"/>
              <a:t>	Misalnya:	Kemerdekaan bangsa itu—saya yakin akan tercapai—diperjuangkan oleh bangsa itu sendiri.</a:t>
            </a:r>
          </a:p>
          <a:p>
            <a:pPr marL="274320" indent="-274320" fontAlgn="auto">
              <a:spcAft>
                <a:spcPts val="0"/>
              </a:spcAft>
              <a:buClr>
                <a:schemeClr val="accent3"/>
              </a:buClr>
              <a:buFont typeface="Wingdings 2"/>
              <a:buNone/>
              <a:defRPr/>
            </a:pPr>
            <a:r>
              <a:rPr lang="id-ID" dirty="0" smtClean="0"/>
              <a:t> </a:t>
            </a:r>
          </a:p>
          <a:p>
            <a:pPr marL="274320" indent="-274320" fontAlgn="auto">
              <a:spcAft>
                <a:spcPts val="0"/>
              </a:spcAft>
              <a:buClr>
                <a:schemeClr val="accent3"/>
              </a:buClr>
              <a:buFont typeface="Wingdings 2"/>
              <a:buNone/>
              <a:defRPr/>
            </a:pPr>
            <a:r>
              <a:rPr lang="id-ID" dirty="0" smtClean="0"/>
              <a:t>2.	Tanda pisah menegaskan adanya aposisi atau keterangan yang lain sehingga kalimat menjadi lebih jelas.</a:t>
            </a:r>
          </a:p>
          <a:p>
            <a:pPr marL="274320" indent="-274320" fontAlgn="auto">
              <a:spcAft>
                <a:spcPts val="0"/>
              </a:spcAft>
              <a:buClr>
                <a:schemeClr val="accent3"/>
              </a:buClr>
              <a:buFont typeface="Wingdings 2"/>
              <a:buNone/>
              <a:defRPr/>
            </a:pPr>
            <a:r>
              <a:rPr lang="id-ID" dirty="0" smtClean="0"/>
              <a:t>	Misalnya:	Rangkaian penemuan ini—evolusi, teori kenisbian, dan kini juga pembelahan atom—telah mengubah konsepsi kita tentang alam semesta.</a:t>
            </a:r>
          </a:p>
          <a:p>
            <a:pPr marL="274320" indent="-274320" fontAlgn="auto">
              <a:spcAft>
                <a:spcPts val="0"/>
              </a:spcAft>
              <a:buClr>
                <a:schemeClr val="accent3"/>
              </a:buClr>
              <a:buFont typeface="Wingdings 2"/>
              <a:buNone/>
              <a:defRPr/>
            </a:pPr>
            <a:endParaRPr lang="id-ID" dirty="0" smtClean="0"/>
          </a:p>
          <a:p>
            <a:pPr marL="274320" indent="-274320" fontAlgn="auto">
              <a:spcAft>
                <a:spcPts val="0"/>
              </a:spcAft>
              <a:buClr>
                <a:schemeClr val="accent3"/>
              </a:buClr>
              <a:buFont typeface="Wingdings 2"/>
              <a:buNone/>
              <a:defRPr/>
            </a:pPr>
            <a:r>
              <a:rPr lang="id-ID" dirty="0" smtClean="0"/>
              <a:t>3.	Tanda pisah dipakai di antara dua bilangan atau tunggal yang berarti 'sampai dengan' atau di antara dua nama kota yang berarti 'ke', atau 'sampai'.</a:t>
            </a:r>
          </a:p>
          <a:p>
            <a:pPr marL="274320" indent="-274320" fontAlgn="auto">
              <a:spcAft>
                <a:spcPts val="0"/>
              </a:spcAft>
              <a:buClr>
                <a:schemeClr val="accent3"/>
              </a:buClr>
              <a:buFont typeface="Wingdings 2"/>
              <a:buNone/>
              <a:defRPr/>
            </a:pPr>
            <a:r>
              <a:rPr lang="id-ID" dirty="0" smtClean="0"/>
              <a:t>	Misalnya:	1972—2001 </a:t>
            </a:r>
          </a:p>
          <a:p>
            <a:pPr marL="274320" indent="-274320" fontAlgn="auto">
              <a:spcAft>
                <a:spcPts val="0"/>
              </a:spcAft>
              <a:buClr>
                <a:schemeClr val="accent3"/>
              </a:buClr>
              <a:buFont typeface="Wingdings 2"/>
              <a:buNone/>
              <a:defRPr/>
            </a:pPr>
            <a:r>
              <a:rPr lang="id-ID" dirty="0" smtClean="0"/>
              <a:t>			tanggal 1—5 Agustus 2003</a:t>
            </a:r>
          </a:p>
          <a:p>
            <a:pPr marL="274320" indent="-274320" fontAlgn="auto">
              <a:spcAft>
                <a:spcPts val="0"/>
              </a:spcAft>
              <a:buClr>
                <a:schemeClr val="accent3"/>
              </a:buClr>
              <a:buFont typeface="Wingdings 2"/>
              <a:buNone/>
              <a:defRPr/>
            </a:pPr>
            <a:r>
              <a:rPr lang="id-ID" dirty="0" smtClean="0"/>
              <a:t>			Jakarta—Bandung</a:t>
            </a:r>
          </a:p>
          <a:p>
            <a:pPr marL="274320" indent="-274320" fontAlgn="auto">
              <a:spcAft>
                <a:spcPts val="0"/>
              </a:spcAft>
              <a:buClr>
                <a:schemeClr val="accent3"/>
              </a:buClr>
              <a:buFont typeface="Wingdings 2"/>
              <a:buNone/>
              <a:defRPr/>
            </a:pPr>
            <a:endParaRPr lang="id-ID" dirty="0" smtClean="0"/>
          </a:p>
        </p:txBody>
      </p:sp>
    </p:spTree>
  </p:cSld>
  <p:clrMapOvr>
    <a:masterClrMapping/>
  </p:clrMapOvr>
  <p:transition spd="slow">
    <p:circl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2057400"/>
          </a:xfrm>
        </p:spPr>
        <p:txBody>
          <a:bodyPr>
            <a:normAutofit fontScale="90000"/>
          </a:bodyPr>
          <a:lstStyle/>
          <a:p>
            <a:pPr fontAlgn="auto">
              <a:spcAft>
                <a:spcPts val="0"/>
              </a:spcAft>
              <a:defRPr/>
            </a:pPr>
            <a:r>
              <a:rPr lang="id-ID" b="1" dirty="0" smtClean="0"/>
              <a:t>G.	Tanda Elipsis (...)</a:t>
            </a:r>
            <a:r>
              <a:rPr lang="id-ID" dirty="0" smtClean="0"/>
              <a:t/>
            </a:r>
            <a:br>
              <a:rPr lang="id-ID" dirty="0" smtClean="0"/>
            </a:br>
            <a:r>
              <a:rPr lang="id-ID" dirty="0" smtClean="0"/>
              <a:t> </a:t>
            </a:r>
            <a:br>
              <a:rPr lang="id-ID" dirty="0" smtClean="0"/>
            </a:br>
            <a:endParaRPr lang="id-ID" dirty="0"/>
          </a:p>
        </p:txBody>
      </p:sp>
      <p:sp>
        <p:nvSpPr>
          <p:cNvPr id="3" name="Content Placeholder 2"/>
          <p:cNvSpPr>
            <a:spLocks noGrp="1"/>
          </p:cNvSpPr>
          <p:nvPr>
            <p:ph idx="1"/>
          </p:nvPr>
        </p:nvSpPr>
        <p:spPr>
          <a:xfrm>
            <a:off x="457200" y="990600"/>
            <a:ext cx="8229600" cy="5334000"/>
          </a:xfrm>
        </p:spPr>
        <p:txBody>
          <a:bodyPr>
            <a:normAutofit fontScale="85000" lnSpcReduction="20000"/>
          </a:bodyPr>
          <a:lstStyle/>
          <a:p>
            <a:pPr marL="274320" indent="-274320" fontAlgn="auto">
              <a:spcAft>
                <a:spcPts val="0"/>
              </a:spcAft>
              <a:buClr>
                <a:schemeClr val="accent3"/>
              </a:buClr>
              <a:buFont typeface="Wingdings 2"/>
              <a:buNone/>
              <a:defRPr/>
            </a:pPr>
            <a:r>
              <a:rPr lang="id-ID" dirty="0" smtClean="0"/>
              <a:t>1.	Tanda elipsis menggambarkan kalimat yang terputus-putus.</a:t>
            </a:r>
          </a:p>
          <a:p>
            <a:pPr marL="274320" indent="-274320" fontAlgn="auto">
              <a:spcAft>
                <a:spcPts val="0"/>
              </a:spcAft>
              <a:buClr>
                <a:schemeClr val="accent3"/>
              </a:buClr>
              <a:buFont typeface="Wingdings 2"/>
              <a:buNone/>
              <a:defRPr/>
            </a:pPr>
            <a:r>
              <a:rPr lang="id-ID" dirty="0" smtClean="0"/>
              <a:t>	Misalnya:</a:t>
            </a:r>
          </a:p>
          <a:p>
            <a:pPr marL="274320" indent="-274320" fontAlgn="auto">
              <a:spcAft>
                <a:spcPts val="0"/>
              </a:spcAft>
              <a:buClr>
                <a:schemeClr val="accent3"/>
              </a:buClr>
              <a:buFont typeface="Wingdings 2"/>
              <a:buNone/>
              <a:defRPr/>
            </a:pPr>
            <a:r>
              <a:rPr lang="id-ID" dirty="0" smtClean="0"/>
              <a:t>		Kalau begitu ... ya, marilah kita bergerak!</a:t>
            </a:r>
          </a:p>
          <a:p>
            <a:pPr marL="274320" indent="-274320" fontAlgn="auto">
              <a:spcAft>
                <a:spcPts val="0"/>
              </a:spcAft>
              <a:buClr>
                <a:schemeClr val="accent3"/>
              </a:buClr>
              <a:buFont typeface="Wingdings 2"/>
              <a:buChar char=""/>
              <a:defRPr/>
            </a:pPr>
            <a:endParaRPr lang="id-ID" dirty="0" smtClean="0"/>
          </a:p>
          <a:p>
            <a:pPr marL="274320" indent="-274320" fontAlgn="auto">
              <a:spcAft>
                <a:spcPts val="0"/>
              </a:spcAft>
              <a:buClr>
                <a:schemeClr val="accent3"/>
              </a:buClr>
              <a:buFont typeface="Wingdings 2"/>
              <a:buNone/>
              <a:defRPr/>
            </a:pPr>
            <a:r>
              <a:rPr lang="id-ID" dirty="0" smtClean="0"/>
              <a:t>2.	Tanda elipsis menunjukkan bahwa dalam suatu petikan ada bagian yang dihilangkan.</a:t>
            </a:r>
          </a:p>
          <a:p>
            <a:pPr marL="274320" indent="-274320" fontAlgn="auto">
              <a:spcAft>
                <a:spcPts val="0"/>
              </a:spcAft>
              <a:buClr>
                <a:schemeClr val="accent3"/>
              </a:buClr>
              <a:buFont typeface="Wingdings 2"/>
              <a:buNone/>
              <a:defRPr/>
            </a:pPr>
            <a:r>
              <a:rPr lang="id-ID" dirty="0" smtClean="0"/>
              <a:t>	Misalnya:</a:t>
            </a:r>
          </a:p>
          <a:p>
            <a:pPr marL="274320" indent="-274320" fontAlgn="auto">
              <a:spcAft>
                <a:spcPts val="0"/>
              </a:spcAft>
              <a:buClr>
                <a:schemeClr val="accent3"/>
              </a:buClr>
              <a:buFont typeface="Wingdings 2"/>
              <a:buNone/>
              <a:defRPr/>
            </a:pPr>
            <a:r>
              <a:rPr lang="id-ID" dirty="0" smtClean="0"/>
              <a:t>		Sebab-sebab kemerosotan ... akan ditelliti lebih lanjut.</a:t>
            </a:r>
          </a:p>
          <a:p>
            <a:pPr marL="274320" indent="-274320" fontAlgn="auto">
              <a:spcAft>
                <a:spcPts val="0"/>
              </a:spcAft>
              <a:buClr>
                <a:schemeClr val="accent3"/>
              </a:buClr>
              <a:buFont typeface="Wingdings 2"/>
              <a:buNone/>
              <a:defRPr/>
            </a:pPr>
            <a:r>
              <a:rPr lang="id-ID" dirty="0" smtClean="0"/>
              <a:t> </a:t>
            </a:r>
          </a:p>
          <a:p>
            <a:pPr marL="274320" indent="-274320" fontAlgn="auto">
              <a:spcAft>
                <a:spcPts val="0"/>
              </a:spcAft>
              <a:buClr>
                <a:schemeClr val="accent3"/>
              </a:buClr>
              <a:buFont typeface="Wingdings 2"/>
              <a:buNone/>
              <a:defRPr/>
            </a:pPr>
            <a:r>
              <a:rPr lang="id-ID" dirty="0" smtClean="0"/>
              <a:t>	Catatan:</a:t>
            </a:r>
          </a:p>
          <a:p>
            <a:pPr marL="274320" indent="-274320" fontAlgn="auto">
              <a:spcAft>
                <a:spcPts val="0"/>
              </a:spcAft>
              <a:buClr>
                <a:schemeClr val="accent3"/>
              </a:buClr>
              <a:buFont typeface="Wingdings 2"/>
              <a:buNone/>
              <a:defRPr/>
            </a:pPr>
            <a:r>
              <a:rPr lang="id-ID" dirty="0" smtClean="0"/>
              <a:t>	Kalau bagian yang dihilangkan mengakhiri sebuah kalimat perlu dipakai empat titik; tiga untuk penghilangan teks dan satu titik untuk menandai akhir kalimat.</a:t>
            </a:r>
          </a:p>
          <a:p>
            <a:pPr marL="274320" indent="-274320" fontAlgn="auto">
              <a:spcAft>
                <a:spcPts val="0"/>
              </a:spcAft>
              <a:buClr>
                <a:schemeClr val="accent3"/>
              </a:buClr>
              <a:buFont typeface="Wingdings 2"/>
              <a:buNone/>
              <a:defRPr/>
            </a:pPr>
            <a:r>
              <a:rPr lang="id-ID" dirty="0" smtClean="0"/>
              <a:t>	Misalnya:</a:t>
            </a:r>
          </a:p>
          <a:p>
            <a:pPr marL="274320" indent="-274320" fontAlgn="auto">
              <a:spcAft>
                <a:spcPts val="0"/>
              </a:spcAft>
              <a:buClr>
                <a:schemeClr val="accent3"/>
              </a:buClr>
              <a:buFont typeface="Wingdings 2"/>
              <a:buNone/>
              <a:defRPr/>
            </a:pPr>
            <a:r>
              <a:rPr lang="id-ID" dirty="0" smtClean="0"/>
              <a:t>		Dalam tulisan, tanda baca harus digunakan dengan hati-	hati …. </a:t>
            </a:r>
          </a:p>
          <a:p>
            <a:pPr marL="274320" indent="-274320" fontAlgn="auto">
              <a:spcAft>
                <a:spcPts val="0"/>
              </a:spcAft>
              <a:buClr>
                <a:schemeClr val="accent3"/>
              </a:buClr>
              <a:buFont typeface="Wingdings 2"/>
              <a:buNone/>
              <a:defRPr/>
            </a:pPr>
            <a:endParaRPr lang="id-ID" dirty="0"/>
          </a:p>
        </p:txBody>
      </p:sp>
    </p:spTree>
  </p:cSld>
  <p:clrMapOvr>
    <a:masterClrMapping/>
  </p:clrMapOvr>
  <p:transition spd="slow">
    <p:circl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id-ID" b="1" dirty="0" smtClean="0"/>
              <a:t>H.	Tanda Tanya (?)</a:t>
            </a:r>
            <a:r>
              <a:rPr lang="id-ID" dirty="0" smtClean="0"/>
              <a:t/>
            </a:r>
            <a:br>
              <a:rPr lang="id-ID" dirty="0" smtClean="0"/>
            </a:br>
            <a:endParaRPr lang="id-ID" dirty="0"/>
          </a:p>
        </p:txBody>
      </p:sp>
      <p:sp>
        <p:nvSpPr>
          <p:cNvPr id="3" name="Content Placeholder 2"/>
          <p:cNvSpPr>
            <a:spLocks noGrp="1"/>
          </p:cNvSpPr>
          <p:nvPr>
            <p:ph idx="1"/>
          </p:nvPr>
        </p:nvSpPr>
        <p:spPr>
          <a:xfrm>
            <a:off x="457200" y="1295400"/>
            <a:ext cx="8229600" cy="4953000"/>
          </a:xfrm>
        </p:spPr>
        <p:txBody>
          <a:bodyPr>
            <a:normAutofit fontScale="92500" lnSpcReduction="10000"/>
          </a:bodyPr>
          <a:lstStyle/>
          <a:p>
            <a:pPr marL="274320" indent="-274320" fontAlgn="auto">
              <a:spcAft>
                <a:spcPts val="0"/>
              </a:spcAft>
              <a:buClr>
                <a:schemeClr val="accent3"/>
              </a:buClr>
              <a:buFont typeface="Wingdings 2"/>
              <a:buNone/>
              <a:defRPr/>
            </a:pPr>
            <a:endParaRPr lang="id-ID" dirty="0" smtClean="0"/>
          </a:p>
          <a:p>
            <a:pPr marL="274320" indent="-274320" fontAlgn="auto">
              <a:spcAft>
                <a:spcPts val="0"/>
              </a:spcAft>
              <a:buClr>
                <a:schemeClr val="accent3"/>
              </a:buClr>
              <a:buFont typeface="Wingdings 2"/>
              <a:buNone/>
              <a:defRPr/>
            </a:pPr>
            <a:r>
              <a:rPr lang="id-ID" dirty="0" smtClean="0"/>
              <a:t>1.	Tanda tanya dipakai pada akhir kalimat tanya.</a:t>
            </a:r>
          </a:p>
          <a:p>
            <a:pPr marL="274320" indent="-274320" fontAlgn="auto">
              <a:spcAft>
                <a:spcPts val="0"/>
              </a:spcAft>
              <a:buClr>
                <a:schemeClr val="accent3"/>
              </a:buClr>
              <a:buFont typeface="Wingdings 2"/>
              <a:buNone/>
              <a:defRPr/>
            </a:pPr>
            <a:r>
              <a:rPr lang="id-ID" dirty="0" smtClean="0"/>
              <a:t>	Misalnya:</a:t>
            </a:r>
          </a:p>
          <a:p>
            <a:pPr marL="274320" indent="-274320" fontAlgn="auto">
              <a:spcAft>
                <a:spcPts val="0"/>
              </a:spcAft>
              <a:buClr>
                <a:schemeClr val="accent3"/>
              </a:buClr>
              <a:buFont typeface="Wingdings 2"/>
              <a:buNone/>
              <a:defRPr/>
            </a:pPr>
            <a:r>
              <a:rPr lang="id-ID" dirty="0" smtClean="0"/>
              <a:t>		Kapan ia berangkat?</a:t>
            </a:r>
          </a:p>
          <a:p>
            <a:pPr marL="274320" indent="-274320" fontAlgn="auto">
              <a:spcAft>
                <a:spcPts val="0"/>
              </a:spcAft>
              <a:buClr>
                <a:schemeClr val="accent3"/>
              </a:buClr>
              <a:buFont typeface="Wingdings 2"/>
              <a:buNone/>
              <a:defRPr/>
            </a:pPr>
            <a:r>
              <a:rPr lang="id-ID" dirty="0" smtClean="0"/>
              <a:t>		Saudara tahu, bukan?</a:t>
            </a:r>
          </a:p>
          <a:p>
            <a:pPr marL="274320" indent="-274320" fontAlgn="auto">
              <a:spcAft>
                <a:spcPts val="0"/>
              </a:spcAft>
              <a:buClr>
                <a:schemeClr val="accent3"/>
              </a:buClr>
              <a:buFont typeface="Wingdings 2"/>
              <a:buNone/>
              <a:defRPr/>
            </a:pPr>
            <a:endParaRPr lang="id-ID" dirty="0" smtClean="0"/>
          </a:p>
          <a:p>
            <a:pPr marL="274320" indent="-274320" fontAlgn="auto">
              <a:spcAft>
                <a:spcPts val="0"/>
              </a:spcAft>
              <a:buClr>
                <a:schemeClr val="accent3"/>
              </a:buClr>
              <a:buFont typeface="Wingdings 2"/>
              <a:buNone/>
              <a:defRPr/>
            </a:pPr>
            <a:r>
              <a:rPr lang="id-ID" dirty="0" smtClean="0"/>
              <a:t>2.	Tanda tanya dipakai di antara tanda kurung untuk menyatakan bagian kalimat yang disangsikan atau yang kurang dapat dibuktikan kebenarannya.</a:t>
            </a:r>
          </a:p>
          <a:p>
            <a:pPr marL="274320" indent="-274320" fontAlgn="auto">
              <a:spcAft>
                <a:spcPts val="0"/>
              </a:spcAft>
              <a:buClr>
                <a:schemeClr val="accent3"/>
              </a:buClr>
              <a:buFont typeface="Wingdings 2"/>
              <a:buNone/>
              <a:defRPr/>
            </a:pPr>
            <a:r>
              <a:rPr lang="id-ID" dirty="0" smtClean="0"/>
              <a:t>	Misalnya:</a:t>
            </a:r>
          </a:p>
          <a:p>
            <a:pPr marL="274320" indent="-274320" fontAlgn="auto">
              <a:spcAft>
                <a:spcPts val="0"/>
              </a:spcAft>
              <a:buClr>
                <a:schemeClr val="accent3"/>
              </a:buClr>
              <a:buFont typeface="Wingdings 2"/>
              <a:buNone/>
              <a:defRPr/>
            </a:pPr>
            <a:r>
              <a:rPr lang="id-ID" dirty="0" smtClean="0"/>
              <a:t>		Gadis itu dilahirkan pada tahun 1683 (?).</a:t>
            </a:r>
          </a:p>
          <a:p>
            <a:pPr marL="274320" indent="-274320" fontAlgn="auto">
              <a:spcAft>
                <a:spcPts val="0"/>
              </a:spcAft>
              <a:buClr>
                <a:schemeClr val="accent3"/>
              </a:buClr>
              <a:buFont typeface="Wingdings 2"/>
              <a:buNone/>
              <a:defRPr/>
            </a:pPr>
            <a:r>
              <a:rPr lang="id-ID" dirty="0" smtClean="0"/>
              <a:t>		Uangnya sebanyak 100 juta rupiah (?) hilang.</a:t>
            </a:r>
          </a:p>
          <a:p>
            <a:pPr marL="274320" indent="-274320" fontAlgn="auto">
              <a:spcAft>
                <a:spcPts val="0"/>
              </a:spcAft>
              <a:buClr>
                <a:schemeClr val="accent3"/>
              </a:buClr>
              <a:buFont typeface="Wingdings 2"/>
              <a:buChar char=""/>
              <a:defRPr/>
            </a:pPr>
            <a:endParaRPr lang="id-ID" dirty="0"/>
          </a:p>
        </p:txBody>
      </p:sp>
    </p:spTree>
  </p:cSld>
  <p:clrMapOvr>
    <a:masterClrMapping/>
  </p:clrMapOvr>
  <p:transition spd="slow">
    <p:circl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id-ID" b="1" smtClean="0"/>
              <a:t>I.	Tanda Seru (!)</a:t>
            </a:r>
            <a:endParaRPr lang="id-ID" smtClean="0"/>
          </a:p>
        </p:txBody>
      </p:sp>
      <p:sp>
        <p:nvSpPr>
          <p:cNvPr id="3" name="Content Placeholder 2"/>
          <p:cNvSpPr>
            <a:spLocks noGrp="1"/>
          </p:cNvSpPr>
          <p:nvPr>
            <p:ph idx="1"/>
          </p:nvPr>
        </p:nvSpPr>
        <p:spPr/>
        <p:txBody>
          <a:bodyPr>
            <a:normAutofit fontScale="92500" lnSpcReduction="20000"/>
          </a:bodyPr>
          <a:lstStyle/>
          <a:p>
            <a:pPr marL="274320" indent="-274320" fontAlgn="auto">
              <a:spcAft>
                <a:spcPts val="0"/>
              </a:spcAft>
              <a:buClr>
                <a:schemeClr val="accent3"/>
              </a:buClr>
              <a:buFont typeface="Wingdings 2"/>
              <a:buNone/>
              <a:defRPr/>
            </a:pPr>
            <a:endParaRPr lang="id-ID" dirty="0" smtClean="0"/>
          </a:p>
          <a:p>
            <a:pPr marL="274320" indent="-274320" fontAlgn="auto">
              <a:spcAft>
                <a:spcPts val="0"/>
              </a:spcAft>
              <a:buClr>
                <a:schemeClr val="accent3"/>
              </a:buClr>
              <a:buFont typeface="Wingdings 2"/>
              <a:buNone/>
              <a:defRPr/>
            </a:pPr>
            <a:r>
              <a:rPr lang="id-ID" dirty="0" smtClean="0"/>
              <a:t>1.	Tanda seru dipakai sesudah ungkapan atau pernyataan yang berupa seruan atau perintah yang menggambarkan kesungguhan, ketidakpercayaan, ataupun rasa emosi yang kuat.</a:t>
            </a:r>
          </a:p>
          <a:p>
            <a:pPr marL="274320" indent="-274320" fontAlgn="auto">
              <a:spcAft>
                <a:spcPts val="0"/>
              </a:spcAft>
              <a:buClr>
                <a:schemeClr val="accent3"/>
              </a:buClr>
              <a:buFont typeface="Wingdings 2"/>
              <a:buNone/>
              <a:defRPr/>
            </a:pPr>
            <a:r>
              <a:rPr lang="id-ID" dirty="0" smtClean="0"/>
              <a:t>	</a:t>
            </a:r>
          </a:p>
          <a:p>
            <a:pPr marL="274320" indent="-274320" fontAlgn="auto">
              <a:spcAft>
                <a:spcPts val="0"/>
              </a:spcAft>
              <a:buClr>
                <a:schemeClr val="accent3"/>
              </a:buClr>
              <a:buFont typeface="Wingdings 2"/>
              <a:buNone/>
              <a:defRPr/>
            </a:pPr>
            <a:r>
              <a:rPr lang="id-ID" dirty="0" smtClean="0"/>
              <a:t>	Misalnya:</a:t>
            </a:r>
          </a:p>
          <a:p>
            <a:pPr marL="274320" indent="-274320" fontAlgn="auto">
              <a:spcAft>
                <a:spcPts val="0"/>
              </a:spcAft>
              <a:buClr>
                <a:schemeClr val="accent3"/>
              </a:buClr>
              <a:buFont typeface="Wingdings 2"/>
              <a:buNone/>
              <a:defRPr/>
            </a:pPr>
            <a:r>
              <a:rPr lang="id-ID" dirty="0" smtClean="0"/>
              <a:t>		Alangkah suramnya peristiwa itu!</a:t>
            </a:r>
          </a:p>
          <a:p>
            <a:pPr marL="274320" indent="-274320" fontAlgn="auto">
              <a:spcAft>
                <a:spcPts val="0"/>
              </a:spcAft>
              <a:buClr>
                <a:schemeClr val="accent3"/>
              </a:buClr>
              <a:buFont typeface="Wingdings 2"/>
              <a:buNone/>
              <a:defRPr/>
            </a:pPr>
            <a:r>
              <a:rPr lang="id-ID" dirty="0" smtClean="0"/>
              <a:t>		Bersihkan kamar itu sekarang juga!</a:t>
            </a:r>
          </a:p>
          <a:p>
            <a:pPr marL="274320" indent="-274320" fontAlgn="auto">
              <a:spcAft>
                <a:spcPts val="0"/>
              </a:spcAft>
              <a:buClr>
                <a:schemeClr val="accent3"/>
              </a:buClr>
              <a:buFont typeface="Wingdings 2"/>
              <a:buNone/>
              <a:defRPr/>
            </a:pPr>
            <a:r>
              <a:rPr lang="id-ID" dirty="0" smtClean="0"/>
              <a:t>		Ah, masak! Sampai hati juga ia meninggalkan 	anak-istrinya!</a:t>
            </a:r>
          </a:p>
          <a:p>
            <a:pPr marL="274320" indent="-274320" fontAlgn="auto">
              <a:spcAft>
                <a:spcPts val="0"/>
              </a:spcAft>
              <a:buClr>
                <a:schemeClr val="accent3"/>
              </a:buClr>
              <a:buFont typeface="Wingdings 2"/>
              <a:buNone/>
              <a:defRPr/>
            </a:pPr>
            <a:r>
              <a:rPr lang="id-ID" dirty="0" smtClean="0"/>
              <a:t>		Merdeka!</a:t>
            </a:r>
          </a:p>
          <a:p>
            <a:pPr marL="274320" indent="-274320" fontAlgn="auto">
              <a:spcAft>
                <a:spcPts val="0"/>
              </a:spcAft>
              <a:buClr>
                <a:schemeClr val="accent3"/>
              </a:buClr>
              <a:buFont typeface="Wingdings 2"/>
              <a:buNone/>
              <a:defRPr/>
            </a:pPr>
            <a:endParaRPr lang="id-ID" dirty="0" smtClean="0"/>
          </a:p>
          <a:p>
            <a:pPr marL="274320" indent="-274320" fontAlgn="auto">
              <a:spcAft>
                <a:spcPts val="0"/>
              </a:spcAft>
              <a:buClr>
                <a:schemeClr val="accent3"/>
              </a:buClr>
              <a:buFont typeface="Wingdings 2"/>
              <a:buNone/>
              <a:defRPr/>
            </a:pPr>
            <a:endParaRPr lang="id-ID" dirty="0"/>
          </a:p>
        </p:txBody>
      </p:sp>
    </p:spTree>
  </p:cSld>
  <p:clrMapOvr>
    <a:masterClrMapping/>
  </p:clrMapOvr>
  <p:transition spd="slow">
    <p:circl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id-ID" b="1" dirty="0" smtClean="0"/>
              <a:t>J.	Tanda Kurung ( )</a:t>
            </a:r>
            <a:r>
              <a:rPr lang="id-ID" dirty="0" smtClean="0"/>
              <a:t/>
            </a:r>
            <a:br>
              <a:rPr lang="id-ID" dirty="0" smtClean="0"/>
            </a:br>
            <a:endParaRPr lang="id-ID" dirty="0"/>
          </a:p>
        </p:txBody>
      </p:sp>
      <p:sp>
        <p:nvSpPr>
          <p:cNvPr id="3" name="Content Placeholder 2"/>
          <p:cNvSpPr>
            <a:spLocks noGrp="1"/>
          </p:cNvSpPr>
          <p:nvPr>
            <p:ph idx="1"/>
          </p:nvPr>
        </p:nvSpPr>
        <p:spPr/>
        <p:txBody>
          <a:bodyPr>
            <a:normAutofit fontScale="92500" lnSpcReduction="20000"/>
          </a:bodyPr>
          <a:lstStyle/>
          <a:p>
            <a:pPr marL="274320" indent="-274320" fontAlgn="auto">
              <a:spcAft>
                <a:spcPts val="0"/>
              </a:spcAft>
              <a:buClr>
                <a:schemeClr val="accent3"/>
              </a:buClr>
              <a:buFont typeface="Wingdings 2"/>
              <a:buNone/>
              <a:defRPr/>
            </a:pPr>
            <a:r>
              <a:rPr lang="id-ID" dirty="0" smtClean="0"/>
              <a:t>1.	Tanda kurung mengapit tambahan keterangan atau penjelasan.</a:t>
            </a:r>
          </a:p>
          <a:p>
            <a:pPr marL="274320" indent="-274320" fontAlgn="auto">
              <a:spcAft>
                <a:spcPts val="0"/>
              </a:spcAft>
              <a:buClr>
                <a:schemeClr val="accent3"/>
              </a:buClr>
              <a:buFont typeface="Wingdings 2"/>
              <a:buNone/>
              <a:defRPr/>
            </a:pPr>
            <a:r>
              <a:rPr lang="id-ID" dirty="0" smtClean="0"/>
              <a:t>	Misalnya:</a:t>
            </a:r>
          </a:p>
          <a:p>
            <a:pPr marL="274320" indent="-274320" fontAlgn="auto">
              <a:spcAft>
                <a:spcPts val="0"/>
              </a:spcAft>
              <a:buClr>
                <a:schemeClr val="accent3"/>
              </a:buClr>
              <a:buFont typeface="Wingdings 2"/>
              <a:buNone/>
              <a:defRPr/>
            </a:pPr>
            <a:r>
              <a:rPr lang="id-ID" dirty="0" smtClean="0"/>
              <a:t>		DIP (Daftar Isian Proyek) kantor itu sudah selesai.</a:t>
            </a:r>
          </a:p>
          <a:p>
            <a:pPr marL="274320" indent="-274320" fontAlgn="auto">
              <a:spcAft>
                <a:spcPts val="0"/>
              </a:spcAft>
              <a:buClr>
                <a:schemeClr val="accent3"/>
              </a:buClr>
              <a:buFont typeface="Wingdings 2"/>
              <a:buNone/>
              <a:defRPr/>
            </a:pPr>
            <a:endParaRPr lang="id-ID" dirty="0" smtClean="0"/>
          </a:p>
          <a:p>
            <a:pPr marL="274320" indent="-274320" fontAlgn="auto">
              <a:spcAft>
                <a:spcPts val="0"/>
              </a:spcAft>
              <a:buClr>
                <a:schemeClr val="accent3"/>
              </a:buClr>
              <a:buFont typeface="Wingdings 2"/>
              <a:buNone/>
              <a:defRPr/>
            </a:pPr>
            <a:r>
              <a:rPr lang="id-ID" dirty="0" smtClean="0"/>
              <a:t>2.	Tanda kurung mengapit keterangan atau penjelasan yang bukan bagian integral pokok pembicaraan.</a:t>
            </a:r>
          </a:p>
          <a:p>
            <a:pPr marL="274320" indent="-274320" fontAlgn="auto">
              <a:spcAft>
                <a:spcPts val="0"/>
              </a:spcAft>
              <a:buClr>
                <a:schemeClr val="accent3"/>
              </a:buClr>
              <a:buFont typeface="Wingdings 2"/>
              <a:buNone/>
              <a:defRPr/>
            </a:pPr>
            <a:r>
              <a:rPr lang="id-ID" dirty="0" smtClean="0"/>
              <a:t>	Misalnya:</a:t>
            </a:r>
          </a:p>
          <a:p>
            <a:pPr marL="274320" indent="-274320" fontAlgn="auto">
              <a:spcAft>
                <a:spcPts val="0"/>
              </a:spcAft>
              <a:buClr>
                <a:schemeClr val="accent3"/>
              </a:buClr>
              <a:buFont typeface="Wingdings 2"/>
              <a:buNone/>
              <a:defRPr/>
            </a:pPr>
            <a:r>
              <a:rPr lang="id-ID" dirty="0" smtClean="0"/>
              <a:t>		Sajak Tranggono yang berjudul "Ubud" (nama tempat 	yang terkenal di Bali) ditulis pada tahun 1962.</a:t>
            </a:r>
          </a:p>
          <a:p>
            <a:pPr marL="274320" indent="-274320" fontAlgn="auto">
              <a:spcAft>
                <a:spcPts val="0"/>
              </a:spcAft>
              <a:buClr>
                <a:schemeClr val="accent3"/>
              </a:buClr>
              <a:buFont typeface="Wingdings 2"/>
              <a:buNone/>
              <a:defRPr/>
            </a:pPr>
            <a:r>
              <a:rPr lang="id-ID" dirty="0" smtClean="0"/>
              <a:t>		Keterangan itu (lihat tabel 10) menunjukkan arus 	perkembangan baru dalam pasaran dalam negeri.</a:t>
            </a:r>
          </a:p>
          <a:p>
            <a:pPr marL="274320" indent="-274320" fontAlgn="auto">
              <a:spcAft>
                <a:spcPts val="0"/>
              </a:spcAft>
              <a:buClr>
                <a:schemeClr val="accent3"/>
              </a:buClr>
              <a:buFont typeface="Wingdings 2"/>
              <a:buChar char=""/>
              <a:defRPr/>
            </a:pPr>
            <a:endParaRPr lang="id-ID" dirty="0"/>
          </a:p>
        </p:txBody>
      </p:sp>
    </p:spTree>
  </p:cSld>
  <p:clrMapOvr>
    <a:masterClrMapping/>
  </p:clrMapOvr>
  <p:transition spd="slow">
    <p:circl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285750"/>
          </a:xfrm>
        </p:spPr>
        <p:txBody>
          <a:bodyPr>
            <a:normAutofit fontScale="90000"/>
          </a:bodyPr>
          <a:lstStyle/>
          <a:p>
            <a:pPr fontAlgn="auto">
              <a:spcAft>
                <a:spcPts val="0"/>
              </a:spcAft>
              <a:defRPr/>
            </a:pPr>
            <a:endParaRPr lang="id-ID" dirty="0"/>
          </a:p>
        </p:txBody>
      </p:sp>
      <p:sp>
        <p:nvSpPr>
          <p:cNvPr id="3" name="Content Placeholder 2"/>
          <p:cNvSpPr>
            <a:spLocks noGrp="1"/>
          </p:cNvSpPr>
          <p:nvPr>
            <p:ph idx="1"/>
          </p:nvPr>
        </p:nvSpPr>
        <p:spPr>
          <a:xfrm>
            <a:off x="457200" y="1447800"/>
            <a:ext cx="8229600" cy="4876800"/>
          </a:xfrm>
        </p:spPr>
        <p:txBody>
          <a:bodyPr>
            <a:normAutofit fontScale="92500" lnSpcReduction="20000"/>
          </a:bodyPr>
          <a:lstStyle/>
          <a:p>
            <a:pPr marL="274320" indent="-274320" fontAlgn="auto">
              <a:spcAft>
                <a:spcPts val="0"/>
              </a:spcAft>
              <a:buClr>
                <a:schemeClr val="accent3"/>
              </a:buClr>
              <a:buFont typeface="Wingdings 2"/>
              <a:buNone/>
              <a:defRPr/>
            </a:pPr>
            <a:r>
              <a:rPr lang="id-ID" dirty="0" smtClean="0"/>
              <a:t>3.	Tanda kurung mengapit angka atau huruf yang merinci satu seri keterangan. Angka atau huruf itu dapat juga diikuti oleh kurung tutup saja.</a:t>
            </a:r>
          </a:p>
          <a:p>
            <a:pPr marL="274320" indent="-274320" fontAlgn="auto">
              <a:spcAft>
                <a:spcPts val="0"/>
              </a:spcAft>
              <a:buClr>
                <a:schemeClr val="accent3"/>
              </a:buClr>
              <a:buFont typeface="Wingdings 2"/>
              <a:buNone/>
              <a:defRPr/>
            </a:pPr>
            <a:r>
              <a:rPr lang="id-ID" dirty="0" smtClean="0"/>
              <a:t>	Misalnya:</a:t>
            </a:r>
          </a:p>
          <a:p>
            <a:pPr marL="274320" indent="-274320" fontAlgn="auto">
              <a:spcAft>
                <a:spcPts val="0"/>
              </a:spcAft>
              <a:buClr>
                <a:schemeClr val="accent3"/>
              </a:buClr>
              <a:buFont typeface="Wingdings 2"/>
              <a:buNone/>
              <a:defRPr/>
            </a:pPr>
            <a:r>
              <a:rPr lang="id-ID" dirty="0" smtClean="0"/>
              <a:t>		Faktor-faktor produksi menyangkut masalah yang 	berikut:</a:t>
            </a:r>
          </a:p>
          <a:p>
            <a:pPr marL="274320" indent="-274320" fontAlgn="auto">
              <a:spcAft>
                <a:spcPts val="0"/>
              </a:spcAft>
              <a:buClr>
                <a:schemeClr val="accent3"/>
              </a:buClr>
              <a:buFont typeface="Wingdings 2"/>
              <a:buNone/>
              <a:defRPr/>
            </a:pPr>
            <a:r>
              <a:rPr lang="id-ID" dirty="0" smtClean="0"/>
              <a:t>		(1)	alam;</a:t>
            </a:r>
          </a:p>
          <a:p>
            <a:pPr marL="274320" indent="-274320" fontAlgn="auto">
              <a:spcAft>
                <a:spcPts val="0"/>
              </a:spcAft>
              <a:buClr>
                <a:schemeClr val="accent3"/>
              </a:buClr>
              <a:buFont typeface="Wingdings 2"/>
              <a:buNone/>
              <a:defRPr/>
            </a:pPr>
            <a:r>
              <a:rPr lang="id-ID" dirty="0" smtClean="0"/>
              <a:t>		(2)	tenaga kerja; dan</a:t>
            </a:r>
          </a:p>
          <a:p>
            <a:pPr marL="274320" indent="-274320" fontAlgn="auto">
              <a:spcAft>
                <a:spcPts val="0"/>
              </a:spcAft>
              <a:buClr>
                <a:schemeClr val="accent3"/>
              </a:buClr>
              <a:buFont typeface="Wingdings 2"/>
              <a:buNone/>
              <a:defRPr/>
            </a:pPr>
            <a:r>
              <a:rPr lang="id-ID" dirty="0" smtClean="0"/>
              <a:t>		(3)	modal.</a:t>
            </a:r>
          </a:p>
          <a:p>
            <a:pPr marL="274320" indent="-274320" fontAlgn="auto">
              <a:spcAft>
                <a:spcPts val="0"/>
              </a:spcAft>
              <a:buClr>
                <a:schemeClr val="accent3"/>
              </a:buClr>
              <a:buFont typeface="Wingdings 2"/>
              <a:buNone/>
              <a:defRPr/>
            </a:pPr>
            <a:r>
              <a:rPr lang="id-ID" dirty="0" smtClean="0"/>
              <a:t>			a)	alam;</a:t>
            </a:r>
          </a:p>
          <a:p>
            <a:pPr marL="274320" indent="-274320" fontAlgn="auto">
              <a:spcAft>
                <a:spcPts val="0"/>
              </a:spcAft>
              <a:buClr>
                <a:schemeClr val="accent3"/>
              </a:buClr>
              <a:buFont typeface="Wingdings 2"/>
              <a:buNone/>
              <a:defRPr/>
            </a:pPr>
            <a:r>
              <a:rPr lang="id-ID" dirty="0" smtClean="0"/>
              <a:t>			b)	tenaga kerja; dan</a:t>
            </a:r>
          </a:p>
          <a:p>
            <a:pPr marL="274320" indent="-274320" fontAlgn="auto">
              <a:spcAft>
                <a:spcPts val="0"/>
              </a:spcAft>
              <a:buClr>
                <a:schemeClr val="accent3"/>
              </a:buClr>
              <a:buFont typeface="Wingdings 2"/>
              <a:buNone/>
              <a:defRPr/>
            </a:pPr>
            <a:r>
              <a:rPr lang="id-ID" dirty="0" smtClean="0"/>
              <a:t>			c)	modal.</a:t>
            </a:r>
          </a:p>
          <a:p>
            <a:pPr marL="274320" indent="-274320" fontAlgn="auto">
              <a:spcAft>
                <a:spcPts val="0"/>
              </a:spcAft>
              <a:buClr>
                <a:schemeClr val="accent3"/>
              </a:buClr>
              <a:buFont typeface="Wingdings 2"/>
              <a:buNone/>
              <a:defRPr/>
            </a:pPr>
            <a:r>
              <a:rPr lang="id-ID" dirty="0" smtClean="0"/>
              <a:t>		Faktor-faktor produksi menyangkut masalah (a) alam, 	(b) tenaga kerja, dan (c) modal.</a:t>
            </a:r>
          </a:p>
          <a:p>
            <a:pPr marL="274320" indent="-274320" fontAlgn="auto">
              <a:spcAft>
                <a:spcPts val="0"/>
              </a:spcAft>
              <a:buClr>
                <a:schemeClr val="accent3"/>
              </a:buClr>
              <a:buFont typeface="Wingdings 2"/>
              <a:buChar char=""/>
              <a:defRPr/>
            </a:pPr>
            <a:endParaRPr lang="id-ID" dirty="0"/>
          </a:p>
        </p:txBody>
      </p:sp>
    </p:spTree>
  </p:cSld>
  <p:clrMapOvr>
    <a:masterClrMapping/>
  </p:clrMapOvr>
  <p:transition spd="slow">
    <p:circl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id-ID" b="1" dirty="0" smtClean="0"/>
              <a:t>K.	Tanda Kurung Siku ([...])</a:t>
            </a:r>
            <a:r>
              <a:rPr lang="id-ID" dirty="0" smtClean="0"/>
              <a:t/>
            </a:r>
            <a:br>
              <a:rPr lang="id-ID" dirty="0" smtClean="0"/>
            </a:br>
            <a:endParaRPr lang="id-ID" dirty="0"/>
          </a:p>
        </p:txBody>
      </p:sp>
      <p:sp>
        <p:nvSpPr>
          <p:cNvPr id="3" name="Content Placeholder 2"/>
          <p:cNvSpPr>
            <a:spLocks noGrp="1"/>
          </p:cNvSpPr>
          <p:nvPr>
            <p:ph idx="1"/>
          </p:nvPr>
        </p:nvSpPr>
        <p:spPr>
          <a:xfrm>
            <a:off x="457200" y="1066800"/>
            <a:ext cx="8229600" cy="5257800"/>
          </a:xfrm>
        </p:spPr>
        <p:txBody>
          <a:bodyPr>
            <a:normAutofit fontScale="92500" lnSpcReduction="10000"/>
          </a:bodyPr>
          <a:lstStyle/>
          <a:p>
            <a:pPr marL="274320" indent="-274320" fontAlgn="auto">
              <a:spcAft>
                <a:spcPts val="0"/>
              </a:spcAft>
              <a:buClr>
                <a:schemeClr val="accent3"/>
              </a:buClr>
              <a:buFont typeface="Wingdings 2"/>
              <a:buNone/>
              <a:defRPr/>
            </a:pPr>
            <a:endParaRPr lang="id-ID" dirty="0" smtClean="0"/>
          </a:p>
          <a:p>
            <a:pPr marL="274320" indent="-274320" fontAlgn="auto">
              <a:spcAft>
                <a:spcPts val="0"/>
              </a:spcAft>
              <a:buClr>
                <a:schemeClr val="accent3"/>
              </a:buClr>
              <a:buFont typeface="Wingdings 2"/>
              <a:buNone/>
              <a:defRPr/>
            </a:pPr>
            <a:r>
              <a:rPr lang="id-ID" dirty="0" smtClean="0"/>
              <a:t>1.	Tanda kurung siku mengapit huruf, kata, atau kelompok kata sebagai koreksi atau tambahan pada kalimat atau bagian kalimat yang ditulis orang lain. Tanda itu menjadi isyarat bahwa kesalahan itu memang terdapat di dalam naskah asal.</a:t>
            </a:r>
          </a:p>
          <a:p>
            <a:pPr marL="274320" indent="-274320" fontAlgn="auto">
              <a:spcAft>
                <a:spcPts val="0"/>
              </a:spcAft>
              <a:buClr>
                <a:schemeClr val="accent3"/>
              </a:buClr>
              <a:buFont typeface="Wingdings 2"/>
              <a:buNone/>
              <a:defRPr/>
            </a:pPr>
            <a:r>
              <a:rPr lang="id-ID" dirty="0" smtClean="0"/>
              <a:t>	Misalnya:</a:t>
            </a:r>
          </a:p>
          <a:p>
            <a:pPr marL="274320" indent="-274320" fontAlgn="auto">
              <a:spcAft>
                <a:spcPts val="0"/>
              </a:spcAft>
              <a:buClr>
                <a:schemeClr val="accent3"/>
              </a:buClr>
              <a:buFont typeface="Wingdings 2"/>
              <a:buNone/>
              <a:defRPr/>
            </a:pPr>
            <a:r>
              <a:rPr lang="id-ID" dirty="0" smtClean="0"/>
              <a:t>		Sang Sapurba men[d]engar bunyi gemerisik.</a:t>
            </a:r>
          </a:p>
          <a:p>
            <a:pPr marL="274320" indent="-274320" fontAlgn="auto">
              <a:spcAft>
                <a:spcPts val="0"/>
              </a:spcAft>
              <a:buClr>
                <a:schemeClr val="accent3"/>
              </a:buClr>
              <a:buFont typeface="Wingdings 2"/>
              <a:buNone/>
              <a:defRPr/>
            </a:pPr>
            <a:r>
              <a:rPr lang="id-ID" dirty="0" smtClean="0"/>
              <a:t> </a:t>
            </a:r>
          </a:p>
          <a:p>
            <a:pPr marL="274320" indent="-274320" fontAlgn="auto">
              <a:spcAft>
                <a:spcPts val="0"/>
              </a:spcAft>
              <a:buClr>
                <a:schemeClr val="accent3"/>
              </a:buClr>
              <a:buFont typeface="Wingdings 2"/>
              <a:buNone/>
              <a:defRPr/>
            </a:pPr>
            <a:r>
              <a:rPr lang="id-ID" dirty="0" smtClean="0"/>
              <a:t>2.	Tanda kurung siku mengapit keterangan dalam kalimat penjelas yang sudah bertanda kurung.</a:t>
            </a:r>
          </a:p>
          <a:p>
            <a:pPr marL="274320" indent="-274320" fontAlgn="auto">
              <a:spcAft>
                <a:spcPts val="0"/>
              </a:spcAft>
              <a:buClr>
                <a:schemeClr val="accent3"/>
              </a:buClr>
              <a:buFont typeface="Wingdings 2"/>
              <a:buNone/>
              <a:defRPr/>
            </a:pPr>
            <a:r>
              <a:rPr lang="id-ID" dirty="0" smtClean="0"/>
              <a:t>	Misalnya:</a:t>
            </a:r>
          </a:p>
          <a:p>
            <a:pPr marL="274320" indent="-274320" fontAlgn="auto">
              <a:spcAft>
                <a:spcPts val="0"/>
              </a:spcAft>
              <a:buClr>
                <a:schemeClr val="accent3"/>
              </a:buClr>
              <a:buFont typeface="Wingdings 2"/>
              <a:buNone/>
              <a:defRPr/>
            </a:pPr>
            <a:r>
              <a:rPr lang="id-ID" dirty="0" smtClean="0"/>
              <a:t>		(perbedaan di antara dua macam proses ini [lihat Bab I] tidak dibicarakan.)</a:t>
            </a:r>
          </a:p>
          <a:p>
            <a:pPr marL="274320" indent="-274320" fontAlgn="auto">
              <a:spcAft>
                <a:spcPts val="0"/>
              </a:spcAft>
              <a:buClr>
                <a:schemeClr val="accent3"/>
              </a:buClr>
              <a:buFont typeface="Wingdings 2"/>
              <a:buChar char=""/>
              <a:defRPr/>
            </a:pPr>
            <a:endParaRPr lang="id-ID" dirty="0"/>
          </a:p>
        </p:txBody>
      </p:sp>
    </p:spTree>
  </p:cSld>
  <p:clrMapOvr>
    <a:masterClrMapping/>
  </p:clrMapOvr>
  <p:transition spd="slow">
    <p:circl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33450"/>
          </a:xfrm>
        </p:spPr>
        <p:txBody>
          <a:bodyPr>
            <a:normAutofit fontScale="90000"/>
          </a:bodyPr>
          <a:lstStyle/>
          <a:p>
            <a:pPr fontAlgn="auto">
              <a:spcAft>
                <a:spcPts val="0"/>
              </a:spcAft>
              <a:defRPr/>
            </a:pPr>
            <a:r>
              <a:rPr lang="id-ID" b="1" dirty="0" smtClean="0"/>
              <a:t> </a:t>
            </a:r>
            <a:r>
              <a:rPr lang="id-ID" dirty="0" smtClean="0"/>
              <a:t/>
            </a:r>
            <a:br>
              <a:rPr lang="id-ID" dirty="0" smtClean="0"/>
            </a:br>
            <a:r>
              <a:rPr lang="id-ID" b="1" dirty="0" smtClean="0"/>
              <a:t>L.	Tanda Petik ("...")</a:t>
            </a:r>
            <a:r>
              <a:rPr lang="id-ID" dirty="0" smtClean="0"/>
              <a:t/>
            </a:r>
            <a:br>
              <a:rPr lang="id-ID" dirty="0" smtClean="0"/>
            </a:br>
            <a:endParaRPr lang="id-ID" dirty="0"/>
          </a:p>
        </p:txBody>
      </p:sp>
      <p:sp>
        <p:nvSpPr>
          <p:cNvPr id="3" name="Content Placeholder 2"/>
          <p:cNvSpPr>
            <a:spLocks noGrp="1"/>
          </p:cNvSpPr>
          <p:nvPr>
            <p:ph idx="1"/>
          </p:nvPr>
        </p:nvSpPr>
        <p:spPr>
          <a:xfrm>
            <a:off x="457200" y="1295400"/>
            <a:ext cx="8229600" cy="5562600"/>
          </a:xfrm>
        </p:spPr>
        <p:txBody>
          <a:bodyPr>
            <a:normAutofit fontScale="85000" lnSpcReduction="20000"/>
          </a:bodyPr>
          <a:lstStyle/>
          <a:p>
            <a:pPr marL="274320" indent="-274320" fontAlgn="auto">
              <a:spcAft>
                <a:spcPts val="0"/>
              </a:spcAft>
              <a:buClr>
                <a:schemeClr val="accent3"/>
              </a:buClr>
              <a:buFont typeface="Wingdings 2"/>
              <a:buNone/>
              <a:defRPr/>
            </a:pPr>
            <a:r>
              <a:rPr lang="id-ID" dirty="0" smtClean="0"/>
              <a:t>1.	Tanda petik mengapit petikan langsung yang berasal dari pembicaraan, naskah, atau bahan tertulis lain.</a:t>
            </a:r>
          </a:p>
          <a:p>
            <a:pPr marL="274320" indent="-274320" fontAlgn="auto">
              <a:spcAft>
                <a:spcPts val="0"/>
              </a:spcAft>
              <a:buClr>
                <a:schemeClr val="accent3"/>
              </a:buClr>
              <a:buFont typeface="Wingdings 2"/>
              <a:buNone/>
              <a:defRPr/>
            </a:pPr>
            <a:r>
              <a:rPr lang="id-ID" dirty="0" smtClean="0"/>
              <a:t>	Kedua pasang tanda petik itu ditulis </a:t>
            </a:r>
            <a:r>
              <a:rPr lang="id-ID" i="1" dirty="0" smtClean="0"/>
              <a:t>sama tinggi</a:t>
            </a:r>
            <a:r>
              <a:rPr lang="id-ID" dirty="0" smtClean="0"/>
              <a:t> di sebelah atas baris.</a:t>
            </a:r>
          </a:p>
          <a:p>
            <a:pPr marL="274320" indent="-274320" fontAlgn="auto">
              <a:spcAft>
                <a:spcPts val="0"/>
              </a:spcAft>
              <a:buClr>
                <a:schemeClr val="accent3"/>
              </a:buClr>
              <a:buFont typeface="Wingdings 2"/>
              <a:buNone/>
              <a:defRPr/>
            </a:pPr>
            <a:r>
              <a:rPr lang="id-ID" dirty="0" smtClean="0"/>
              <a:t>	Misalnya:</a:t>
            </a:r>
          </a:p>
          <a:p>
            <a:pPr marL="274320" indent="-274320" fontAlgn="auto">
              <a:spcAft>
                <a:spcPts val="0"/>
              </a:spcAft>
              <a:buClr>
                <a:schemeClr val="accent3"/>
              </a:buClr>
              <a:buFont typeface="Wingdings 2"/>
              <a:buNone/>
              <a:defRPr/>
            </a:pPr>
            <a:r>
              <a:rPr lang="id-ID" dirty="0" smtClean="0"/>
              <a:t>		"Sudah siap?" tanya Agra.</a:t>
            </a:r>
          </a:p>
          <a:p>
            <a:pPr marL="274320" indent="-274320" fontAlgn="auto">
              <a:spcAft>
                <a:spcPts val="0"/>
              </a:spcAft>
              <a:buClr>
                <a:schemeClr val="accent3"/>
              </a:buClr>
              <a:buFont typeface="Wingdings 2"/>
              <a:buNone/>
              <a:defRPr/>
            </a:pPr>
            <a:r>
              <a:rPr lang="id-ID" dirty="0" smtClean="0"/>
              <a:t>		"Saya belum siap," seru Raya, "tunggu sebentar!"</a:t>
            </a:r>
          </a:p>
          <a:p>
            <a:pPr marL="274320" indent="-274320" fontAlgn="auto">
              <a:spcAft>
                <a:spcPts val="0"/>
              </a:spcAft>
              <a:buClr>
                <a:schemeClr val="accent3"/>
              </a:buClr>
              <a:buFont typeface="Wingdings 2"/>
              <a:buNone/>
              <a:defRPr/>
            </a:pPr>
            <a:r>
              <a:rPr lang="id-ID" dirty="0" smtClean="0"/>
              <a:t> </a:t>
            </a:r>
          </a:p>
          <a:p>
            <a:pPr marL="274320" indent="-274320" fontAlgn="auto">
              <a:spcAft>
                <a:spcPts val="0"/>
              </a:spcAft>
              <a:buClr>
                <a:schemeClr val="accent3"/>
              </a:buClr>
              <a:buFont typeface="Wingdings 2"/>
              <a:buNone/>
              <a:defRPr/>
            </a:pPr>
            <a:r>
              <a:rPr lang="id-ID" dirty="0" smtClean="0"/>
              <a:t>2.	Tanda petik mengapit judul syair, karangan, dan bab buku, apabila dipakai dalam kalimat.</a:t>
            </a:r>
          </a:p>
          <a:p>
            <a:pPr marL="274320" indent="-274320" fontAlgn="auto">
              <a:spcAft>
                <a:spcPts val="0"/>
              </a:spcAft>
              <a:buClr>
                <a:schemeClr val="accent3"/>
              </a:buClr>
              <a:buFont typeface="Wingdings 2"/>
              <a:buNone/>
              <a:defRPr/>
            </a:pPr>
            <a:r>
              <a:rPr lang="id-ID" dirty="0" smtClean="0"/>
              <a:t>	Misalnya:</a:t>
            </a:r>
          </a:p>
          <a:p>
            <a:pPr marL="274320" indent="-274320" fontAlgn="auto">
              <a:spcAft>
                <a:spcPts val="0"/>
              </a:spcAft>
              <a:buClr>
                <a:schemeClr val="accent3"/>
              </a:buClr>
              <a:buFont typeface="Wingdings 2"/>
              <a:buNone/>
              <a:defRPr/>
            </a:pPr>
            <a:r>
              <a:rPr lang="id-ID" dirty="0" smtClean="0"/>
              <a:t>		Bacalah "Bola Lampu" dalam buku </a:t>
            </a:r>
            <a:r>
              <a:rPr lang="id-ID" i="1" dirty="0" smtClean="0"/>
              <a:t>Dari Suatu Massa, dari </a:t>
            </a:r>
            <a:r>
              <a:rPr lang="en-US" i="1" dirty="0" smtClean="0"/>
              <a:t>	</a:t>
            </a:r>
            <a:r>
              <a:rPr lang="id-ID" i="1" dirty="0" smtClean="0"/>
              <a:t>Suatu </a:t>
            </a:r>
            <a:r>
              <a:rPr lang="id-ID" i="1" dirty="0" smtClean="0"/>
              <a:t>	Tempat.</a:t>
            </a:r>
            <a:endParaRPr lang="id-ID" dirty="0" smtClean="0"/>
          </a:p>
          <a:p>
            <a:pPr marL="274320" indent="-274320" fontAlgn="auto">
              <a:spcAft>
                <a:spcPts val="0"/>
              </a:spcAft>
              <a:buClr>
                <a:schemeClr val="accent3"/>
              </a:buClr>
              <a:buFont typeface="Wingdings 2"/>
              <a:buNone/>
              <a:defRPr/>
            </a:pPr>
            <a:r>
              <a:rPr lang="id-ID" dirty="0" smtClean="0"/>
              <a:t>		Karangan Andi Hakim Nasoetion yang berjudul </a:t>
            </a:r>
            <a:r>
              <a:rPr lang="en-US" dirty="0" smtClean="0"/>
              <a:t>	</a:t>
            </a:r>
            <a:r>
              <a:rPr lang="id-ID" dirty="0" smtClean="0"/>
              <a:t>"</a:t>
            </a:r>
            <a:r>
              <a:rPr lang="id-ID" dirty="0" smtClean="0"/>
              <a:t>Pengenalan 	Komputer di SMA" diterbitkan dalam </a:t>
            </a:r>
            <a:r>
              <a:rPr lang="en-US" dirty="0" smtClean="0"/>
              <a:t>	</a:t>
            </a:r>
            <a:r>
              <a:rPr lang="id-ID" i="1" dirty="0" smtClean="0"/>
              <a:t>Tempo</a:t>
            </a:r>
            <a:r>
              <a:rPr lang="id-ID" i="1" dirty="0" smtClean="0"/>
              <a:t>.</a:t>
            </a:r>
            <a:endParaRPr lang="id-ID" dirty="0" smtClean="0"/>
          </a:p>
          <a:p>
            <a:pPr marL="274320" indent="-274320" fontAlgn="auto">
              <a:spcAft>
                <a:spcPts val="0"/>
              </a:spcAft>
              <a:buClr>
                <a:schemeClr val="accent3"/>
              </a:buClr>
              <a:buFont typeface="Wingdings 2"/>
              <a:buNone/>
              <a:defRPr/>
            </a:pPr>
            <a:r>
              <a:rPr lang="id-ID" dirty="0" smtClean="0"/>
              <a:t>		Sajak "Berdiri Aku" terdapat pada halaman 5 buku itu.</a:t>
            </a:r>
          </a:p>
          <a:p>
            <a:pPr marL="274320" indent="-274320" fontAlgn="auto">
              <a:spcAft>
                <a:spcPts val="0"/>
              </a:spcAft>
              <a:buClr>
                <a:schemeClr val="accent3"/>
              </a:buClr>
              <a:buFont typeface="Wingdings 2"/>
              <a:buChar char=""/>
              <a:defRPr/>
            </a:pPr>
            <a:endParaRPr lang="id-ID" dirty="0"/>
          </a:p>
        </p:txBody>
      </p:sp>
    </p:spTree>
  </p:cSld>
  <p:clrMapOvr>
    <a:masterClrMapping/>
  </p:clrMapOvr>
  <p:transition spd="slow">
    <p:circl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0800000" flipV="1">
            <a:off x="457200" y="0"/>
            <a:ext cx="8229600" cy="304800"/>
          </a:xfrm>
        </p:spPr>
        <p:txBody>
          <a:bodyPr>
            <a:normAutofit fontScale="90000"/>
          </a:bodyPr>
          <a:lstStyle/>
          <a:p>
            <a:pPr fontAlgn="auto">
              <a:spcAft>
                <a:spcPts val="0"/>
              </a:spcAft>
              <a:defRPr/>
            </a:pPr>
            <a:endParaRPr lang="id-ID" dirty="0"/>
          </a:p>
        </p:txBody>
      </p:sp>
      <p:sp>
        <p:nvSpPr>
          <p:cNvPr id="34819" name="Content Placeholder 2"/>
          <p:cNvSpPr>
            <a:spLocks noGrp="1"/>
          </p:cNvSpPr>
          <p:nvPr>
            <p:ph idx="1"/>
          </p:nvPr>
        </p:nvSpPr>
        <p:spPr>
          <a:xfrm>
            <a:off x="457200" y="304800"/>
            <a:ext cx="8229600" cy="6019800"/>
          </a:xfrm>
        </p:spPr>
        <p:txBody>
          <a:bodyPr/>
          <a:lstStyle/>
          <a:p>
            <a:pPr>
              <a:buFont typeface="Wingdings 2" pitchFamily="18" charset="2"/>
              <a:buNone/>
            </a:pPr>
            <a:r>
              <a:rPr lang="id-ID" sz="2000" dirty="0" smtClean="0">
                <a:latin typeface="Tahoma" pitchFamily="34" charset="0"/>
                <a:cs typeface="Tahoma" pitchFamily="34" charset="0"/>
              </a:rPr>
              <a:t> </a:t>
            </a:r>
          </a:p>
          <a:p>
            <a:pPr>
              <a:buFont typeface="Wingdings 2" pitchFamily="18" charset="2"/>
              <a:buNone/>
            </a:pPr>
            <a:r>
              <a:rPr lang="id-ID" sz="2000" dirty="0" smtClean="0">
                <a:latin typeface="Tahoma" pitchFamily="34" charset="0"/>
                <a:cs typeface="Tahoma" pitchFamily="34" charset="0"/>
              </a:rPr>
              <a:t>3.	Tanda titik dipakai pada akhir singkatan gelar, jabatan, pangkat, dan sapaan.</a:t>
            </a:r>
          </a:p>
          <a:p>
            <a:pPr>
              <a:buFont typeface="Wingdings 2" pitchFamily="18" charset="2"/>
              <a:buNone/>
            </a:pPr>
            <a:r>
              <a:rPr lang="id-ID" sz="2000" dirty="0" smtClean="0">
                <a:latin typeface="Tahoma" pitchFamily="34" charset="0"/>
                <a:cs typeface="Tahoma" pitchFamily="34" charset="0"/>
              </a:rPr>
              <a:t>	</a:t>
            </a:r>
          </a:p>
          <a:p>
            <a:pPr>
              <a:buFont typeface="Wingdings 2" pitchFamily="18" charset="2"/>
              <a:buNone/>
            </a:pPr>
            <a:r>
              <a:rPr lang="id-ID" sz="2000" dirty="0" smtClean="0">
                <a:latin typeface="Tahoma" pitchFamily="34" charset="0"/>
                <a:cs typeface="Tahoma" pitchFamily="34" charset="0"/>
              </a:rPr>
              <a:t>	Misalnya:</a:t>
            </a:r>
          </a:p>
          <a:p>
            <a:pPr>
              <a:buFont typeface="Wingdings 2" pitchFamily="18" charset="2"/>
              <a:buNone/>
            </a:pPr>
            <a:r>
              <a:rPr lang="id-ID" sz="2000" dirty="0" smtClean="0">
                <a:latin typeface="Tahoma" pitchFamily="34" charset="0"/>
                <a:cs typeface="Tahoma" pitchFamily="34" charset="0"/>
              </a:rPr>
              <a:t>		Bc. Hk. (Bakalaureat Hukum) 	</a:t>
            </a:r>
            <a:r>
              <a:rPr lang="id-ID" sz="2000" dirty="0" smtClean="0">
                <a:latin typeface="Tahoma" pitchFamily="34" charset="0"/>
                <a:cs typeface="Tahoma" pitchFamily="34" charset="0"/>
              </a:rPr>
              <a:t>Dr</a:t>
            </a:r>
            <a:r>
              <a:rPr lang="id-ID" sz="2000" dirty="0" smtClean="0">
                <a:latin typeface="Tahoma" pitchFamily="34" charset="0"/>
                <a:cs typeface="Tahoma" pitchFamily="34" charset="0"/>
              </a:rPr>
              <a:t>. (Doktor)</a:t>
            </a:r>
          </a:p>
          <a:p>
            <a:pPr>
              <a:buFont typeface="Wingdings 2" pitchFamily="18" charset="2"/>
              <a:buNone/>
            </a:pPr>
            <a:r>
              <a:rPr lang="id-ID" sz="2000" dirty="0" smtClean="0">
                <a:latin typeface="Tahoma" pitchFamily="34" charset="0"/>
                <a:cs typeface="Tahoma" pitchFamily="34" charset="0"/>
              </a:rPr>
              <a:t>		dr. (Dokter) 			</a:t>
            </a:r>
            <a:r>
              <a:rPr lang="id-ID" sz="2000" dirty="0" smtClean="0">
                <a:latin typeface="Tahoma" pitchFamily="34" charset="0"/>
                <a:cs typeface="Tahoma" pitchFamily="34" charset="0"/>
              </a:rPr>
              <a:t>Ir</a:t>
            </a:r>
            <a:r>
              <a:rPr lang="id-ID" sz="2000" dirty="0" smtClean="0">
                <a:latin typeface="Tahoma" pitchFamily="34" charset="0"/>
                <a:cs typeface="Tahoma" pitchFamily="34" charset="0"/>
              </a:rPr>
              <a:t>. (Insinyur)</a:t>
            </a:r>
          </a:p>
          <a:p>
            <a:pPr>
              <a:buFont typeface="Wingdings 2" pitchFamily="18" charset="2"/>
              <a:buNone/>
            </a:pPr>
            <a:r>
              <a:rPr lang="id-ID" sz="2000" dirty="0" smtClean="0">
                <a:latin typeface="Tahoma" pitchFamily="34" charset="0"/>
                <a:cs typeface="Tahoma" pitchFamily="34" charset="0"/>
              </a:rPr>
              <a:t>		</a:t>
            </a:r>
            <a:r>
              <a:rPr lang="en-US" sz="2000" dirty="0" err="1" smtClean="0">
                <a:latin typeface="Tahoma" pitchFamily="34" charset="0"/>
                <a:cs typeface="Tahoma" pitchFamily="34" charset="0"/>
              </a:rPr>
              <a:t>Kep</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Kepala</a:t>
            </a:r>
            <a:r>
              <a:rPr lang="en-US" sz="2000" dirty="0" smtClean="0">
                <a:latin typeface="Tahoma" pitchFamily="34" charset="0"/>
                <a:cs typeface="Tahoma" pitchFamily="34" charset="0"/>
              </a:rPr>
              <a:t>) 	</a:t>
            </a:r>
            <a:r>
              <a:rPr lang="id-ID" sz="2000" dirty="0" smtClean="0">
                <a:latin typeface="Tahoma" pitchFamily="34" charset="0"/>
                <a:cs typeface="Tahoma" pitchFamily="34" charset="0"/>
              </a:rPr>
              <a:t>		</a:t>
            </a:r>
            <a:r>
              <a:rPr lang="en-US" sz="2000" dirty="0" err="1" smtClean="0">
                <a:latin typeface="Tahoma" pitchFamily="34" charset="0"/>
                <a:cs typeface="Tahoma" pitchFamily="34" charset="0"/>
              </a:rPr>
              <a:t>Kol</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Kolonel</a:t>
            </a:r>
            <a:r>
              <a:rPr lang="en-US" sz="2000" dirty="0" smtClean="0">
                <a:latin typeface="Tahoma" pitchFamily="34" charset="0"/>
                <a:cs typeface="Tahoma" pitchFamily="34" charset="0"/>
              </a:rPr>
              <a:t>)</a:t>
            </a:r>
            <a:endParaRPr lang="id-ID" sz="2000" dirty="0" smtClean="0">
              <a:latin typeface="Tahoma" pitchFamily="34" charset="0"/>
              <a:cs typeface="Tahoma" pitchFamily="34" charset="0"/>
            </a:endParaRPr>
          </a:p>
          <a:p>
            <a:pPr>
              <a:buFont typeface="Wingdings 2" pitchFamily="18" charset="2"/>
              <a:buNone/>
            </a:pPr>
            <a:r>
              <a:rPr lang="en-US" sz="2000" dirty="0" smtClean="0">
                <a:latin typeface="Tahoma" pitchFamily="34" charset="0"/>
                <a:cs typeface="Tahoma" pitchFamily="34" charset="0"/>
              </a:rPr>
              <a:t>		M.B.A. (Master of Business Administration) 	</a:t>
            </a:r>
            <a:endParaRPr lang="id-ID" sz="2000" dirty="0" smtClean="0">
              <a:latin typeface="Tahoma" pitchFamily="34" charset="0"/>
              <a:cs typeface="Tahoma" pitchFamily="34" charset="0"/>
            </a:endParaRPr>
          </a:p>
          <a:p>
            <a:pPr>
              <a:buFont typeface="Wingdings 2" pitchFamily="18" charset="2"/>
              <a:buNone/>
            </a:pPr>
            <a:r>
              <a:rPr lang="id-ID" sz="2000" dirty="0" smtClean="0">
                <a:latin typeface="Tahoma" pitchFamily="34" charset="0"/>
                <a:cs typeface="Tahoma" pitchFamily="34" charset="0"/>
              </a:rPr>
              <a:t>		</a:t>
            </a:r>
            <a:r>
              <a:rPr lang="en-US" sz="2000" dirty="0" smtClean="0">
                <a:latin typeface="Tahoma" pitchFamily="34" charset="0"/>
                <a:cs typeface="Tahoma" pitchFamily="34" charset="0"/>
              </a:rPr>
              <a:t>M.Sc. (Master of Science)</a:t>
            </a:r>
            <a:endParaRPr lang="id-ID" sz="2000" dirty="0" smtClean="0">
              <a:latin typeface="Tahoma" pitchFamily="34" charset="0"/>
              <a:cs typeface="Tahoma" pitchFamily="34" charset="0"/>
            </a:endParaRPr>
          </a:p>
          <a:p>
            <a:pPr>
              <a:buFont typeface="Wingdings 2" pitchFamily="18" charset="2"/>
              <a:buNone/>
            </a:pPr>
            <a:r>
              <a:rPr lang="en-US" sz="2000" dirty="0" smtClean="0">
                <a:latin typeface="Tahoma" pitchFamily="34" charset="0"/>
                <a:cs typeface="Tahoma" pitchFamily="34" charset="0"/>
              </a:rPr>
              <a:t>		</a:t>
            </a:r>
            <a:r>
              <a:rPr lang="id-ID" sz="2000" dirty="0" smtClean="0">
                <a:latin typeface="Tahoma" pitchFamily="34" charset="0"/>
                <a:cs typeface="Tahoma" pitchFamily="34" charset="0"/>
              </a:rPr>
              <a:t>Prof. (profesor) 			</a:t>
            </a:r>
            <a:r>
              <a:rPr lang="id-ID" sz="2000" dirty="0" smtClean="0">
                <a:latin typeface="Tahoma" pitchFamily="34" charset="0"/>
                <a:cs typeface="Tahoma" pitchFamily="34" charset="0"/>
              </a:rPr>
              <a:t>S.E</a:t>
            </a:r>
            <a:r>
              <a:rPr lang="id-ID" sz="2000" dirty="0" smtClean="0">
                <a:latin typeface="Tahoma" pitchFamily="34" charset="0"/>
                <a:cs typeface="Tahoma" pitchFamily="34" charset="0"/>
              </a:rPr>
              <a:t>. (Sarjana Ekonomi)</a:t>
            </a:r>
          </a:p>
          <a:p>
            <a:pPr>
              <a:buFont typeface="Wingdings 2" pitchFamily="18" charset="2"/>
              <a:buNone/>
            </a:pPr>
            <a:r>
              <a:rPr lang="id-ID" sz="2000" dirty="0" smtClean="0">
                <a:latin typeface="Tahoma" pitchFamily="34" charset="0"/>
                <a:cs typeface="Tahoma" pitchFamily="34" charset="0"/>
              </a:rPr>
              <a:t>		S.H. (Sarjana Hukum) 		S.S. (Sarjana Sastra)</a:t>
            </a:r>
          </a:p>
          <a:p>
            <a:pPr>
              <a:buFont typeface="Wingdings 2" pitchFamily="18" charset="2"/>
              <a:buNone/>
            </a:pPr>
            <a:r>
              <a:rPr lang="id-ID" sz="2000" dirty="0" smtClean="0">
                <a:latin typeface="Tahoma" pitchFamily="34" charset="0"/>
                <a:cs typeface="Tahoma" pitchFamily="34" charset="0"/>
              </a:rPr>
              <a:t>		Yth. (Yang terhormat) 		Ny. (Nyonya)</a:t>
            </a:r>
          </a:p>
          <a:p>
            <a:pPr>
              <a:buFont typeface="Wingdings 2" pitchFamily="18" charset="2"/>
              <a:buNone/>
            </a:pPr>
            <a:r>
              <a:rPr lang="id-ID" sz="2000" dirty="0" smtClean="0">
                <a:latin typeface="Tahoma" pitchFamily="34" charset="0"/>
                <a:cs typeface="Tahoma" pitchFamily="34" charset="0"/>
              </a:rPr>
              <a:t>		Sdr. (Saudara)</a:t>
            </a:r>
          </a:p>
          <a:p>
            <a:pPr>
              <a:buFont typeface="Wingdings 2" pitchFamily="18" charset="2"/>
              <a:buNone/>
            </a:pPr>
            <a:r>
              <a:rPr lang="id-ID" sz="2000" dirty="0" smtClean="0">
                <a:latin typeface="Tahoma" pitchFamily="34" charset="0"/>
                <a:cs typeface="Tahoma" pitchFamily="34" charset="0"/>
              </a:rPr>
              <a:t> </a:t>
            </a:r>
          </a:p>
        </p:txBody>
      </p:sp>
    </p:spTree>
  </p:cSld>
  <p:clrMapOvr>
    <a:masterClrMapping/>
  </p:clrMapOvr>
  <p:transition spd="slow">
    <p:circl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57150"/>
          </a:xfrm>
        </p:spPr>
        <p:txBody>
          <a:bodyPr>
            <a:normAutofit fontScale="90000"/>
          </a:bodyPr>
          <a:lstStyle/>
          <a:p>
            <a:pPr fontAlgn="auto">
              <a:spcAft>
                <a:spcPts val="0"/>
              </a:spcAft>
              <a:defRPr/>
            </a:pPr>
            <a:endParaRPr lang="id-ID" dirty="0"/>
          </a:p>
        </p:txBody>
      </p:sp>
      <p:sp>
        <p:nvSpPr>
          <p:cNvPr id="62467" name="Content Placeholder 2"/>
          <p:cNvSpPr>
            <a:spLocks noGrp="1"/>
          </p:cNvSpPr>
          <p:nvPr>
            <p:ph idx="1"/>
          </p:nvPr>
        </p:nvSpPr>
        <p:spPr>
          <a:xfrm>
            <a:off x="457200" y="381000"/>
            <a:ext cx="8229600" cy="6172200"/>
          </a:xfrm>
        </p:spPr>
        <p:txBody>
          <a:bodyPr/>
          <a:lstStyle/>
          <a:p>
            <a:pPr>
              <a:buFont typeface="Wingdings 2" pitchFamily="18" charset="2"/>
              <a:buNone/>
            </a:pPr>
            <a:endParaRPr lang="id-ID" sz="2000" dirty="0" smtClean="0"/>
          </a:p>
          <a:p>
            <a:pPr>
              <a:buFont typeface="Wingdings 2" pitchFamily="18" charset="2"/>
              <a:buNone/>
            </a:pPr>
            <a:r>
              <a:rPr lang="id-ID" sz="2000" dirty="0" smtClean="0"/>
              <a:t>3.	Tanda petik mengapit istilah ilmiah yang masih kurang dikenal atau kata yang mempunyai arti khusus.</a:t>
            </a:r>
          </a:p>
          <a:p>
            <a:pPr>
              <a:buFont typeface="Wingdings 2" pitchFamily="18" charset="2"/>
              <a:buNone/>
            </a:pPr>
            <a:r>
              <a:rPr lang="id-ID" sz="2000" dirty="0" smtClean="0"/>
              <a:t>	Misalnya:</a:t>
            </a:r>
          </a:p>
          <a:p>
            <a:pPr>
              <a:buFont typeface="Wingdings 2" pitchFamily="18" charset="2"/>
              <a:buNone/>
            </a:pPr>
            <a:r>
              <a:rPr lang="id-ID" sz="2000" dirty="0" smtClean="0"/>
              <a:t>		Pekerjaan itu dilaksanakan dengan cara "coba dan ralat" saja.</a:t>
            </a:r>
          </a:p>
          <a:p>
            <a:pPr>
              <a:buFont typeface="Wingdings 2" pitchFamily="18" charset="2"/>
              <a:buNone/>
            </a:pPr>
            <a:r>
              <a:rPr lang="id-ID" sz="2000" dirty="0" smtClean="0"/>
              <a:t>		Ia bercelana panjang yang di kalangan remaja dikenal dengan 	nama "cutbrai".</a:t>
            </a:r>
          </a:p>
          <a:p>
            <a:pPr>
              <a:buFont typeface="Wingdings 2" pitchFamily="18" charset="2"/>
              <a:buNone/>
            </a:pPr>
            <a:r>
              <a:rPr lang="id-ID" sz="2000" dirty="0" smtClean="0"/>
              <a:t>4.	Tanda petik penutup mengikuti tanda baca yang mengakhiri petikan langsung.</a:t>
            </a:r>
          </a:p>
          <a:p>
            <a:pPr>
              <a:buFont typeface="Wingdings 2" pitchFamily="18" charset="2"/>
              <a:buNone/>
            </a:pPr>
            <a:r>
              <a:rPr lang="id-ID" sz="2000" dirty="0" smtClean="0"/>
              <a:t>	Misalnya: 	</a:t>
            </a:r>
            <a:endParaRPr lang="en-US" sz="2000" dirty="0" smtClean="0"/>
          </a:p>
          <a:p>
            <a:pPr>
              <a:buFont typeface="Wingdings 2" pitchFamily="18" charset="2"/>
              <a:buNone/>
            </a:pPr>
            <a:r>
              <a:rPr lang="en-US" sz="2000" dirty="0"/>
              <a:t>	</a:t>
            </a:r>
            <a:r>
              <a:rPr lang="en-US" sz="2000" dirty="0" smtClean="0"/>
              <a:t>	</a:t>
            </a:r>
            <a:r>
              <a:rPr lang="id-ID" sz="2000" dirty="0" smtClean="0"/>
              <a:t>Dodi</a:t>
            </a:r>
            <a:r>
              <a:rPr lang="id-ID" sz="2000" dirty="0" smtClean="0"/>
              <a:t>, "Saya juga minta satu."</a:t>
            </a:r>
          </a:p>
          <a:p>
            <a:pPr>
              <a:buFont typeface="Wingdings 2" pitchFamily="18" charset="2"/>
              <a:buNone/>
            </a:pPr>
            <a:r>
              <a:rPr lang="id-ID" sz="2000" dirty="0" smtClean="0"/>
              <a:t> 5.	Tanda baca penutup kalimat atau bagian kalimat ditempatkan di belakang tanda petik yang mengapit kata atau ungkapan yang dipakai dengan arti khusus.</a:t>
            </a:r>
          </a:p>
          <a:p>
            <a:pPr>
              <a:buFont typeface="Wingdings 2" pitchFamily="18" charset="2"/>
              <a:buNone/>
            </a:pPr>
            <a:r>
              <a:rPr lang="id-ID" sz="2000" dirty="0" smtClean="0"/>
              <a:t>	Misalnya:</a:t>
            </a:r>
          </a:p>
          <a:p>
            <a:pPr>
              <a:buFont typeface="Wingdings 2" pitchFamily="18" charset="2"/>
              <a:buNone/>
            </a:pPr>
            <a:r>
              <a:rPr lang="id-ID" sz="2000" dirty="0" smtClean="0"/>
              <a:t>		Karena warna kulitnya, Pandu mendapat julukan "Si Hitam ".</a:t>
            </a:r>
          </a:p>
          <a:p>
            <a:pPr>
              <a:buFont typeface="Wingdings 2" pitchFamily="18" charset="2"/>
              <a:buNone/>
            </a:pPr>
            <a:r>
              <a:rPr lang="id-ID" sz="2000" dirty="0" smtClean="0"/>
              <a:t>		Bang Munir sering disebut "pahlawan"; ia sendiri tidak tahu 	sebabnya.</a:t>
            </a:r>
          </a:p>
        </p:txBody>
      </p:sp>
    </p:spTree>
  </p:cSld>
  <p:clrMapOvr>
    <a:masterClrMapping/>
  </p:clrMapOvr>
  <p:transition spd="slow">
    <p:circl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219200"/>
          </a:xfrm>
        </p:spPr>
        <p:txBody>
          <a:bodyPr>
            <a:normAutofit fontScale="90000"/>
          </a:bodyPr>
          <a:lstStyle/>
          <a:p>
            <a:pPr fontAlgn="auto">
              <a:spcAft>
                <a:spcPts val="0"/>
              </a:spcAft>
              <a:defRPr/>
            </a:pPr>
            <a:r>
              <a:rPr lang="id-ID" b="1" dirty="0" smtClean="0"/>
              <a:t>M.	Tanda Petik Tunggal (‘...’)</a:t>
            </a:r>
            <a:r>
              <a:rPr lang="id-ID" dirty="0" smtClean="0"/>
              <a:t/>
            </a:r>
            <a:br>
              <a:rPr lang="id-ID" dirty="0" smtClean="0"/>
            </a:br>
            <a:endParaRPr lang="id-ID" dirty="0"/>
          </a:p>
        </p:txBody>
      </p:sp>
      <p:sp>
        <p:nvSpPr>
          <p:cNvPr id="3" name="Content Placeholder 2"/>
          <p:cNvSpPr>
            <a:spLocks noGrp="1"/>
          </p:cNvSpPr>
          <p:nvPr>
            <p:ph idx="1"/>
          </p:nvPr>
        </p:nvSpPr>
        <p:spPr/>
        <p:txBody>
          <a:bodyPr>
            <a:normAutofit fontScale="92500" lnSpcReduction="20000"/>
          </a:bodyPr>
          <a:lstStyle/>
          <a:p>
            <a:pPr marL="274320" indent="-274320" fontAlgn="auto">
              <a:spcAft>
                <a:spcPts val="0"/>
              </a:spcAft>
              <a:buClr>
                <a:schemeClr val="accent3"/>
              </a:buClr>
              <a:buFont typeface="Wingdings 2"/>
              <a:buNone/>
              <a:defRPr/>
            </a:pPr>
            <a:r>
              <a:rPr lang="id-ID" dirty="0" smtClean="0"/>
              <a:t>1.	Tanda petik tunggal mengapit petikan yang tersusun di dalam petikan lain.</a:t>
            </a:r>
          </a:p>
          <a:p>
            <a:pPr marL="274320" indent="-274320" fontAlgn="auto">
              <a:spcAft>
                <a:spcPts val="0"/>
              </a:spcAft>
              <a:buClr>
                <a:schemeClr val="accent3"/>
              </a:buClr>
              <a:buFont typeface="Wingdings 2"/>
              <a:buNone/>
              <a:defRPr/>
            </a:pPr>
            <a:r>
              <a:rPr lang="id-ID" dirty="0" smtClean="0"/>
              <a:t>	Misalnya:</a:t>
            </a:r>
          </a:p>
          <a:p>
            <a:pPr marL="274320" indent="-274320" fontAlgn="auto">
              <a:spcAft>
                <a:spcPts val="0"/>
              </a:spcAft>
              <a:buClr>
                <a:schemeClr val="accent3"/>
              </a:buClr>
              <a:buFont typeface="Wingdings 2"/>
              <a:buNone/>
              <a:defRPr/>
            </a:pPr>
            <a:r>
              <a:rPr lang="id-ID" dirty="0" smtClean="0"/>
              <a:t>		Tanya Rini, "Kau dengar bunyi ‘kring-kring’ tadi?"</a:t>
            </a:r>
          </a:p>
          <a:p>
            <a:pPr marL="274320" indent="-274320" fontAlgn="auto">
              <a:spcAft>
                <a:spcPts val="0"/>
              </a:spcAft>
              <a:buClr>
                <a:schemeClr val="accent3"/>
              </a:buClr>
              <a:buFont typeface="Wingdings 2"/>
              <a:buNone/>
              <a:defRPr/>
            </a:pPr>
            <a:r>
              <a:rPr lang="id-ID" dirty="0" smtClean="0"/>
              <a:t>		"Waktu kubuka pintu kamar depan, kudengar teriak 	anakku, 'lbu! Bapak pulang!' dan rasa letihku lenyap 	seketika," ujar Pak Agung.</a:t>
            </a:r>
          </a:p>
          <a:p>
            <a:pPr marL="274320" indent="-274320" fontAlgn="auto">
              <a:spcAft>
                <a:spcPts val="0"/>
              </a:spcAft>
              <a:buClr>
                <a:schemeClr val="accent3"/>
              </a:buClr>
              <a:buFont typeface="Wingdings 2"/>
              <a:buNone/>
              <a:defRPr/>
            </a:pPr>
            <a:endParaRPr lang="id-ID" dirty="0" smtClean="0"/>
          </a:p>
          <a:p>
            <a:pPr marL="274320" indent="-274320" fontAlgn="auto">
              <a:spcAft>
                <a:spcPts val="0"/>
              </a:spcAft>
              <a:buClr>
                <a:schemeClr val="accent3"/>
              </a:buClr>
              <a:buFont typeface="Wingdings 2"/>
              <a:buNone/>
              <a:defRPr/>
            </a:pPr>
            <a:r>
              <a:rPr lang="id-ID" dirty="0" smtClean="0"/>
              <a:t>2.	Tanda petik tunggal mengapit terjemahan atau penjelasan kata atau ungkapan asing.</a:t>
            </a:r>
          </a:p>
          <a:p>
            <a:pPr marL="274320" indent="-274320" fontAlgn="auto">
              <a:spcAft>
                <a:spcPts val="0"/>
              </a:spcAft>
              <a:buClr>
                <a:schemeClr val="accent3"/>
              </a:buClr>
              <a:buFont typeface="Wingdings 2"/>
              <a:buNone/>
              <a:defRPr/>
            </a:pPr>
            <a:r>
              <a:rPr lang="id-ID" dirty="0" smtClean="0"/>
              <a:t>	</a:t>
            </a:r>
            <a:r>
              <a:rPr lang="en-US" dirty="0" err="1" smtClean="0"/>
              <a:t>Misalnya</a:t>
            </a:r>
            <a:r>
              <a:rPr lang="en-US" dirty="0" smtClean="0"/>
              <a:t>:</a:t>
            </a:r>
            <a:endParaRPr lang="id-ID" dirty="0" smtClean="0"/>
          </a:p>
          <a:p>
            <a:pPr marL="274320" indent="-274320" fontAlgn="auto">
              <a:spcAft>
                <a:spcPts val="0"/>
              </a:spcAft>
              <a:buClr>
                <a:schemeClr val="accent3"/>
              </a:buClr>
              <a:buFont typeface="Wingdings 2"/>
              <a:buNone/>
              <a:defRPr/>
            </a:pPr>
            <a:r>
              <a:rPr lang="en-US" dirty="0" smtClean="0"/>
              <a:t>		</a:t>
            </a:r>
            <a:r>
              <a:rPr lang="en-US" i="1" dirty="0" smtClean="0"/>
              <a:t>rate of inflation</a:t>
            </a:r>
            <a:r>
              <a:rPr lang="en-US" dirty="0" smtClean="0"/>
              <a:t> ‘</a:t>
            </a:r>
            <a:r>
              <a:rPr lang="en-US" dirty="0" err="1" smtClean="0"/>
              <a:t>laju</a:t>
            </a:r>
            <a:r>
              <a:rPr lang="en-US" dirty="0" smtClean="0"/>
              <a:t> </a:t>
            </a:r>
            <a:r>
              <a:rPr lang="en-US" dirty="0" err="1" smtClean="0"/>
              <a:t>inflasi</a:t>
            </a:r>
            <a:r>
              <a:rPr lang="en-US" dirty="0" smtClean="0"/>
              <a:t>’</a:t>
            </a:r>
            <a:endParaRPr lang="id-ID" dirty="0" smtClean="0"/>
          </a:p>
          <a:p>
            <a:pPr marL="274320" indent="-274320" fontAlgn="auto">
              <a:spcAft>
                <a:spcPts val="0"/>
              </a:spcAft>
              <a:buClr>
                <a:schemeClr val="accent3"/>
              </a:buClr>
              <a:buFont typeface="Wingdings 2"/>
              <a:buChar char=""/>
              <a:defRPr/>
            </a:pPr>
            <a:endParaRPr lang="id-ID" dirty="0"/>
          </a:p>
        </p:txBody>
      </p:sp>
    </p:spTree>
  </p:cSld>
  <p:clrMapOvr>
    <a:masterClrMapping/>
  </p:clrMapOvr>
  <p:transition spd="slow">
    <p:circl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1352550"/>
          </a:xfrm>
        </p:spPr>
        <p:txBody>
          <a:bodyPr>
            <a:normAutofit fontScale="90000"/>
          </a:bodyPr>
          <a:lstStyle/>
          <a:p>
            <a:pPr fontAlgn="auto">
              <a:spcAft>
                <a:spcPts val="0"/>
              </a:spcAft>
              <a:defRPr/>
            </a:pPr>
            <a:r>
              <a:rPr lang="id-ID" b="1" dirty="0" smtClean="0"/>
              <a:t>N.	Tanda Garis Miring (/)</a:t>
            </a:r>
            <a:r>
              <a:rPr lang="id-ID" dirty="0" smtClean="0"/>
              <a:t/>
            </a:r>
            <a:br>
              <a:rPr lang="id-ID" dirty="0" smtClean="0"/>
            </a:br>
            <a:endParaRPr lang="id-ID" dirty="0"/>
          </a:p>
        </p:txBody>
      </p:sp>
      <p:sp>
        <p:nvSpPr>
          <p:cNvPr id="3" name="Content Placeholder 2"/>
          <p:cNvSpPr>
            <a:spLocks noGrp="1"/>
          </p:cNvSpPr>
          <p:nvPr>
            <p:ph idx="1"/>
          </p:nvPr>
        </p:nvSpPr>
        <p:spPr/>
        <p:txBody>
          <a:bodyPr>
            <a:normAutofit fontScale="92500"/>
          </a:bodyPr>
          <a:lstStyle/>
          <a:p>
            <a:pPr marL="274320" indent="-274320" fontAlgn="auto">
              <a:spcAft>
                <a:spcPts val="0"/>
              </a:spcAft>
              <a:buClr>
                <a:schemeClr val="accent3"/>
              </a:buClr>
              <a:buFont typeface="Wingdings 2"/>
              <a:buNone/>
              <a:defRPr/>
            </a:pPr>
            <a:r>
              <a:rPr lang="id-ID" dirty="0" smtClean="0"/>
              <a:t>1.	Tanda garis miring dipakai dalam penomoran kode surat.</a:t>
            </a:r>
          </a:p>
          <a:p>
            <a:pPr marL="274320" indent="-274320" fontAlgn="auto">
              <a:spcAft>
                <a:spcPts val="0"/>
              </a:spcAft>
              <a:buClr>
                <a:schemeClr val="accent3"/>
              </a:buClr>
              <a:buFont typeface="Wingdings 2"/>
              <a:buNone/>
              <a:defRPr/>
            </a:pPr>
            <a:r>
              <a:rPr lang="id-ID" dirty="0" smtClean="0"/>
              <a:t>	Misalnya:</a:t>
            </a:r>
          </a:p>
          <a:p>
            <a:pPr marL="274320" indent="-274320" fontAlgn="auto">
              <a:spcAft>
                <a:spcPts val="0"/>
              </a:spcAft>
              <a:buClr>
                <a:schemeClr val="accent3"/>
              </a:buClr>
              <a:buFont typeface="Wingdings 2"/>
              <a:buNone/>
              <a:defRPr/>
            </a:pPr>
            <a:r>
              <a:rPr lang="id-ID" dirty="0" smtClean="0"/>
              <a:t>		Surat No.13/PAN/2004</a:t>
            </a:r>
          </a:p>
          <a:p>
            <a:pPr marL="274320" indent="-274320" fontAlgn="auto">
              <a:spcAft>
                <a:spcPts val="0"/>
              </a:spcAft>
              <a:buClr>
                <a:schemeClr val="accent3"/>
              </a:buClr>
              <a:buFont typeface="Wingdings 2"/>
              <a:buNone/>
              <a:defRPr/>
            </a:pPr>
            <a:r>
              <a:rPr lang="id-ID" dirty="0" smtClean="0"/>
              <a:t> </a:t>
            </a:r>
          </a:p>
          <a:p>
            <a:pPr marL="274320" indent="-274320" fontAlgn="auto">
              <a:spcAft>
                <a:spcPts val="0"/>
              </a:spcAft>
              <a:buClr>
                <a:schemeClr val="accent3"/>
              </a:buClr>
              <a:buFont typeface="Wingdings 2"/>
              <a:buNone/>
              <a:defRPr/>
            </a:pPr>
            <a:r>
              <a:rPr lang="id-ID" dirty="0" smtClean="0"/>
              <a:t>2.	Tanda garis miring dipakai sebagai pengganti kata </a:t>
            </a:r>
            <a:r>
              <a:rPr lang="id-ID" i="1" dirty="0" smtClean="0"/>
              <a:t>dan, atau, per,</a:t>
            </a:r>
            <a:r>
              <a:rPr lang="id-ID" dirty="0" smtClean="0"/>
              <a:t> atau </a:t>
            </a:r>
            <a:r>
              <a:rPr lang="id-ID" i="1" dirty="0" smtClean="0"/>
              <a:t>nomor alamat.</a:t>
            </a:r>
            <a:endParaRPr lang="id-ID" dirty="0" smtClean="0"/>
          </a:p>
          <a:p>
            <a:pPr marL="274320" indent="-274320" fontAlgn="auto">
              <a:spcAft>
                <a:spcPts val="0"/>
              </a:spcAft>
              <a:buClr>
                <a:schemeClr val="accent3"/>
              </a:buClr>
              <a:buFont typeface="Wingdings 2"/>
              <a:buNone/>
              <a:defRPr/>
            </a:pPr>
            <a:r>
              <a:rPr lang="id-ID" dirty="0" smtClean="0"/>
              <a:t>	</a:t>
            </a:r>
            <a:r>
              <a:rPr lang="en-US" dirty="0" err="1" smtClean="0"/>
              <a:t>Misalnya</a:t>
            </a:r>
            <a:r>
              <a:rPr lang="en-US" dirty="0" smtClean="0"/>
              <a:t>:</a:t>
            </a:r>
            <a:endParaRPr lang="id-ID" dirty="0" smtClean="0"/>
          </a:p>
          <a:p>
            <a:pPr marL="274320" indent="-274320" fontAlgn="auto">
              <a:spcAft>
                <a:spcPts val="0"/>
              </a:spcAft>
              <a:buClr>
                <a:schemeClr val="accent3"/>
              </a:buClr>
              <a:buFont typeface="Wingdings 2"/>
              <a:buNone/>
              <a:defRPr/>
            </a:pPr>
            <a:r>
              <a:rPr lang="en-US" dirty="0" smtClean="0"/>
              <a:t>		</a:t>
            </a:r>
            <a:r>
              <a:rPr lang="en-US" dirty="0" err="1" smtClean="0"/>
              <a:t>mahasiswa</a:t>
            </a:r>
            <a:r>
              <a:rPr lang="en-US" dirty="0" smtClean="0"/>
              <a:t>/</a:t>
            </a:r>
            <a:r>
              <a:rPr lang="en-US" dirty="0" err="1" smtClean="0"/>
              <a:t>mahasiswi</a:t>
            </a:r>
            <a:endParaRPr lang="id-ID" dirty="0" smtClean="0"/>
          </a:p>
          <a:p>
            <a:pPr marL="274320" indent="-274320" fontAlgn="auto">
              <a:spcAft>
                <a:spcPts val="0"/>
              </a:spcAft>
              <a:buClr>
                <a:schemeClr val="accent3"/>
              </a:buClr>
              <a:buFont typeface="Wingdings 2"/>
              <a:buNone/>
              <a:defRPr/>
            </a:pPr>
            <a:r>
              <a:rPr lang="en-US" dirty="0" smtClean="0"/>
              <a:t>		</a:t>
            </a:r>
            <a:r>
              <a:rPr lang="en-US" dirty="0" err="1" smtClean="0"/>
              <a:t>harganya</a:t>
            </a:r>
            <a:r>
              <a:rPr lang="en-US" dirty="0" smtClean="0"/>
              <a:t> Rp150,00/1embar</a:t>
            </a:r>
            <a:endParaRPr lang="id-ID" dirty="0" smtClean="0"/>
          </a:p>
          <a:p>
            <a:pPr marL="274320" indent="-274320" fontAlgn="auto">
              <a:spcAft>
                <a:spcPts val="0"/>
              </a:spcAft>
              <a:buClr>
                <a:schemeClr val="accent3"/>
              </a:buClr>
              <a:buFont typeface="Wingdings 2"/>
              <a:buNone/>
              <a:defRPr/>
            </a:pPr>
            <a:r>
              <a:rPr lang="en-US" dirty="0" smtClean="0"/>
              <a:t>		</a:t>
            </a:r>
            <a:r>
              <a:rPr lang="id-ID" dirty="0" smtClean="0"/>
              <a:t>Jalan Sigma III/47</a:t>
            </a:r>
          </a:p>
          <a:p>
            <a:pPr marL="274320" indent="-274320" fontAlgn="auto">
              <a:spcAft>
                <a:spcPts val="0"/>
              </a:spcAft>
              <a:buClr>
                <a:schemeClr val="accent3"/>
              </a:buClr>
              <a:buFont typeface="Wingdings 2"/>
              <a:buChar char=""/>
              <a:defRPr/>
            </a:pPr>
            <a:endParaRPr lang="id-ID" dirty="0"/>
          </a:p>
        </p:txBody>
      </p:sp>
    </p:spTree>
  </p:cSld>
  <p:clrMapOvr>
    <a:masterClrMapping/>
  </p:clrMapOvr>
  <p:transition spd="slow">
    <p:circl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457200" y="381000"/>
            <a:ext cx="8229600" cy="1981200"/>
          </a:xfrm>
        </p:spPr>
        <p:txBody>
          <a:bodyPr/>
          <a:lstStyle/>
          <a:p>
            <a:r>
              <a:rPr lang="id-ID" sz="3600" smtClean="0"/>
              <a:t> </a:t>
            </a:r>
            <a:br>
              <a:rPr lang="id-ID" sz="3600" smtClean="0"/>
            </a:br>
            <a:r>
              <a:rPr lang="id-ID" sz="3600" b="1" smtClean="0"/>
              <a:t>O.	Tanda Penyingkat (Apostrof) (‘)</a:t>
            </a:r>
            <a:r>
              <a:rPr lang="id-ID" sz="3600" smtClean="0"/>
              <a:t/>
            </a:r>
            <a:br>
              <a:rPr lang="id-ID" sz="3600" smtClean="0"/>
            </a:br>
            <a:endParaRPr lang="id-ID" sz="3600" smtClean="0"/>
          </a:p>
        </p:txBody>
      </p:sp>
      <p:sp>
        <p:nvSpPr>
          <p:cNvPr id="65539" name="Content Placeholder 2"/>
          <p:cNvSpPr>
            <a:spLocks noGrp="1"/>
          </p:cNvSpPr>
          <p:nvPr>
            <p:ph idx="1"/>
          </p:nvPr>
        </p:nvSpPr>
        <p:spPr>
          <a:xfrm>
            <a:off x="457200" y="2057400"/>
            <a:ext cx="8229600" cy="4800600"/>
          </a:xfrm>
        </p:spPr>
        <p:txBody>
          <a:bodyPr/>
          <a:lstStyle/>
          <a:p>
            <a:pPr>
              <a:buFont typeface="Wingdings 2" pitchFamily="18" charset="2"/>
              <a:buNone/>
            </a:pPr>
            <a:endParaRPr lang="id-ID" smtClean="0"/>
          </a:p>
          <a:p>
            <a:pPr>
              <a:buFont typeface="Wingdings 2" pitchFamily="18" charset="2"/>
              <a:buNone/>
            </a:pPr>
            <a:r>
              <a:rPr lang="id-ID" smtClean="0"/>
              <a:t>	Tanda apostrof menunjukkan penghilangan bagian kata.</a:t>
            </a:r>
          </a:p>
          <a:p>
            <a:pPr>
              <a:buFont typeface="Wingdings 2" pitchFamily="18" charset="2"/>
              <a:buNone/>
            </a:pPr>
            <a:r>
              <a:rPr lang="id-ID" smtClean="0"/>
              <a:t>	Misalnya:</a:t>
            </a:r>
          </a:p>
          <a:p>
            <a:pPr>
              <a:buFont typeface="Wingdings 2" pitchFamily="18" charset="2"/>
              <a:buNone/>
            </a:pPr>
            <a:r>
              <a:rPr lang="id-ID" smtClean="0"/>
              <a:t>		Ali 'kan kusurati ('kan = akan)</a:t>
            </a:r>
          </a:p>
          <a:p>
            <a:pPr>
              <a:buFont typeface="Wingdings 2" pitchFamily="18" charset="2"/>
              <a:buNone/>
            </a:pPr>
            <a:r>
              <a:rPr lang="id-ID" smtClean="0"/>
              <a:t>		Malam 'lah tiba ('lah = telah)</a:t>
            </a:r>
          </a:p>
          <a:p>
            <a:pPr>
              <a:buFont typeface="Wingdings 2" pitchFamily="18" charset="2"/>
              <a:buNone/>
            </a:pPr>
            <a:r>
              <a:rPr lang="id-ID" smtClean="0"/>
              <a:t>		14 Februari '90 ('90 = 1990)</a:t>
            </a:r>
          </a:p>
          <a:p>
            <a:pPr>
              <a:buFont typeface="Wingdings 2" pitchFamily="18" charset="2"/>
              <a:buNone/>
            </a:pPr>
            <a:endParaRPr lang="id-ID" smtClean="0"/>
          </a:p>
          <a:p>
            <a:pPr algn="ctr">
              <a:buFont typeface="Wingdings 2" pitchFamily="18" charset="2"/>
              <a:buNone/>
            </a:pPr>
            <a:r>
              <a:rPr lang="id-ID" smtClean="0"/>
              <a:t>*******</a:t>
            </a:r>
          </a:p>
        </p:txBody>
      </p:sp>
    </p:spTree>
  </p:cSld>
  <p:clrMapOvr>
    <a:masterClrMapping/>
  </p:clrMapOvr>
  <p:transition spd="slow">
    <p:circl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33400"/>
          </a:xfrm>
        </p:spPr>
        <p:txBody>
          <a:bodyPr/>
          <a:lstStyle/>
          <a:p>
            <a:pPr algn="ctr"/>
            <a:r>
              <a:rPr lang="id-ID" sz="3200" dirty="0" smtClean="0"/>
              <a:t>Latihan</a:t>
            </a:r>
            <a:endParaRPr lang="id-ID" sz="3200" dirty="0"/>
          </a:p>
        </p:txBody>
      </p:sp>
      <p:sp>
        <p:nvSpPr>
          <p:cNvPr id="3" name="Content Placeholder 2"/>
          <p:cNvSpPr>
            <a:spLocks noGrp="1"/>
          </p:cNvSpPr>
          <p:nvPr>
            <p:ph idx="1"/>
          </p:nvPr>
        </p:nvSpPr>
        <p:spPr>
          <a:xfrm>
            <a:off x="0" y="914400"/>
            <a:ext cx="9144000" cy="5943599"/>
          </a:xfrm>
        </p:spPr>
        <p:txBody>
          <a:bodyPr/>
          <a:lstStyle/>
          <a:p>
            <a:pPr lvl="0">
              <a:buNone/>
            </a:pPr>
            <a:r>
              <a:rPr lang="id-ID" sz="2000" b="1" dirty="0" smtClean="0"/>
              <a:t>	</a:t>
            </a:r>
            <a:r>
              <a:rPr lang="en-US" sz="2000" b="1" dirty="0" err="1" smtClean="0"/>
              <a:t>Perbaikilah</a:t>
            </a:r>
            <a:r>
              <a:rPr lang="en-US" sz="2000" b="1" dirty="0" smtClean="0"/>
              <a:t> </a:t>
            </a:r>
            <a:r>
              <a:rPr lang="en-US" sz="2000" b="1" dirty="0" err="1" smtClean="0"/>
              <a:t>paragraf</a:t>
            </a:r>
            <a:r>
              <a:rPr lang="en-US" sz="2000" b="1" dirty="0" smtClean="0"/>
              <a:t> </a:t>
            </a:r>
            <a:r>
              <a:rPr lang="en-US" sz="2000" b="1" dirty="0" err="1" smtClean="0"/>
              <a:t>ini</a:t>
            </a:r>
            <a:r>
              <a:rPr lang="en-US" sz="2000" b="1" dirty="0" smtClean="0"/>
              <a:t> </a:t>
            </a:r>
            <a:r>
              <a:rPr lang="en-US" sz="2000" b="1" dirty="0" err="1" smtClean="0"/>
              <a:t>dengan</a:t>
            </a:r>
            <a:r>
              <a:rPr lang="en-US" sz="2000" b="1" dirty="0" smtClean="0"/>
              <a:t> </a:t>
            </a:r>
            <a:r>
              <a:rPr lang="en-US" sz="2000" b="1" dirty="0" err="1" smtClean="0"/>
              <a:t>menggunakan</a:t>
            </a:r>
            <a:r>
              <a:rPr lang="en-US" sz="2000" b="1" dirty="0" smtClean="0"/>
              <a:t> </a:t>
            </a:r>
            <a:r>
              <a:rPr lang="en-US" sz="2000" b="1" dirty="0" err="1" smtClean="0"/>
              <a:t>tanda</a:t>
            </a:r>
            <a:r>
              <a:rPr lang="en-US" sz="2000" b="1" dirty="0" smtClean="0"/>
              <a:t> </a:t>
            </a:r>
            <a:r>
              <a:rPr lang="en-US" sz="2000" b="1" dirty="0" err="1" smtClean="0"/>
              <a:t>baca</a:t>
            </a:r>
            <a:r>
              <a:rPr lang="en-US" sz="2000" b="1" dirty="0" smtClean="0"/>
              <a:t> </a:t>
            </a:r>
            <a:r>
              <a:rPr lang="en-US" sz="2000" b="1" dirty="0" err="1" smtClean="0"/>
              <a:t>dan</a:t>
            </a:r>
            <a:r>
              <a:rPr lang="en-US" sz="2000" b="1" dirty="0" smtClean="0"/>
              <a:t> </a:t>
            </a:r>
            <a:r>
              <a:rPr lang="en-US" sz="2000" b="1" dirty="0" err="1" smtClean="0"/>
              <a:t>ejaan</a:t>
            </a:r>
            <a:r>
              <a:rPr lang="en-US" sz="2000" b="1" dirty="0" smtClean="0"/>
              <a:t> yang </a:t>
            </a:r>
            <a:r>
              <a:rPr lang="en-US" sz="2000" b="1" dirty="0" err="1" smtClean="0"/>
              <a:t>tepat</a:t>
            </a:r>
            <a:r>
              <a:rPr lang="en-US" sz="2000" b="1" dirty="0" smtClean="0"/>
              <a:t>. </a:t>
            </a:r>
            <a:endParaRPr lang="id-ID" sz="2000" dirty="0" smtClean="0"/>
          </a:p>
          <a:p>
            <a:pPr algn="just">
              <a:buNone/>
            </a:pPr>
            <a:r>
              <a:rPr lang="id-ID" sz="2000" b="1" dirty="0" smtClean="0"/>
              <a:t>	</a:t>
            </a:r>
            <a:r>
              <a:rPr lang="en-US" sz="2000" dirty="0" err="1" smtClean="0"/>
              <a:t>jangan</a:t>
            </a:r>
            <a:r>
              <a:rPr lang="en-US" sz="2000" dirty="0" smtClean="0"/>
              <a:t> </a:t>
            </a:r>
            <a:r>
              <a:rPr lang="en-US" sz="2000" dirty="0" err="1" smtClean="0"/>
              <a:t>sangka</a:t>
            </a:r>
            <a:r>
              <a:rPr lang="en-US" sz="2000" dirty="0" smtClean="0"/>
              <a:t> video game </a:t>
            </a:r>
            <a:r>
              <a:rPr lang="en-US" sz="2000" dirty="0" err="1" smtClean="0"/>
              <a:t>hanya</a:t>
            </a:r>
            <a:r>
              <a:rPr lang="en-US" sz="2000" dirty="0" smtClean="0"/>
              <a:t> </a:t>
            </a:r>
            <a:r>
              <a:rPr lang="en-US" sz="2000" dirty="0" err="1" smtClean="0"/>
              <a:t>menjadi</a:t>
            </a:r>
            <a:r>
              <a:rPr lang="en-US" sz="2000" dirty="0" smtClean="0"/>
              <a:t> </a:t>
            </a:r>
            <a:r>
              <a:rPr lang="en-US" sz="2000" dirty="0" err="1" smtClean="0"/>
              <a:t>mainan</a:t>
            </a:r>
            <a:r>
              <a:rPr lang="en-US" sz="2000" dirty="0" smtClean="0"/>
              <a:t> </a:t>
            </a:r>
            <a:r>
              <a:rPr lang="en-US" sz="2000" dirty="0" err="1" smtClean="0"/>
              <a:t>anak</a:t>
            </a:r>
            <a:r>
              <a:rPr lang="en-US" sz="2000" dirty="0" smtClean="0"/>
              <a:t> </a:t>
            </a:r>
            <a:r>
              <a:rPr lang="en-US" sz="2000" dirty="0" err="1" smtClean="0"/>
              <a:t>anak</a:t>
            </a:r>
            <a:r>
              <a:rPr lang="en-US" sz="2000" dirty="0" smtClean="0"/>
              <a:t> </a:t>
            </a:r>
            <a:r>
              <a:rPr lang="en-US" sz="2000" dirty="0" err="1" smtClean="0"/>
              <a:t>dolanan</a:t>
            </a:r>
            <a:r>
              <a:rPr lang="en-US" sz="2000" dirty="0" smtClean="0"/>
              <a:t> </a:t>
            </a:r>
            <a:r>
              <a:rPr lang="en-US" sz="2000" dirty="0" err="1" smtClean="0"/>
              <a:t>elektronik</a:t>
            </a:r>
            <a:r>
              <a:rPr lang="en-US" sz="2000" dirty="0" smtClean="0"/>
              <a:t> </a:t>
            </a:r>
            <a:r>
              <a:rPr lang="en-US" sz="2000" dirty="0" err="1" smtClean="0"/>
              <a:t>ini</a:t>
            </a:r>
            <a:r>
              <a:rPr lang="en-US" sz="2000" dirty="0" smtClean="0"/>
              <a:t> </a:t>
            </a:r>
            <a:r>
              <a:rPr lang="en-US" sz="2000" dirty="0" err="1" smtClean="0"/>
              <a:t>di</a:t>
            </a:r>
            <a:r>
              <a:rPr lang="en-US" sz="2000" dirty="0" smtClean="0"/>
              <a:t> </a:t>
            </a:r>
            <a:r>
              <a:rPr lang="en-US" sz="2000" dirty="0" err="1" smtClean="0"/>
              <a:t>otak</a:t>
            </a:r>
            <a:r>
              <a:rPr lang="en-US" sz="2000" dirty="0" smtClean="0"/>
              <a:t> </a:t>
            </a:r>
            <a:r>
              <a:rPr lang="en-US" sz="2000" dirty="0" err="1" smtClean="0"/>
              <a:t>atik</a:t>
            </a:r>
            <a:r>
              <a:rPr lang="en-US" sz="2000" dirty="0" smtClean="0"/>
              <a:t> </a:t>
            </a:r>
            <a:r>
              <a:rPr lang="en-US" sz="2000" dirty="0" err="1" smtClean="0"/>
              <a:t>untuk</a:t>
            </a:r>
            <a:r>
              <a:rPr lang="en-US" sz="2000" dirty="0" smtClean="0"/>
              <a:t> </a:t>
            </a:r>
            <a:r>
              <a:rPr lang="en-US" sz="2000" dirty="0" err="1" smtClean="0"/>
              <a:t>membantu</a:t>
            </a:r>
            <a:r>
              <a:rPr lang="en-US" sz="2000" dirty="0" smtClean="0"/>
              <a:t> </a:t>
            </a:r>
            <a:r>
              <a:rPr lang="en-US" sz="2000" dirty="0" err="1" smtClean="0"/>
              <a:t>rehabilitasi</a:t>
            </a:r>
            <a:r>
              <a:rPr lang="en-US" sz="2000" dirty="0" smtClean="0"/>
              <a:t> </a:t>
            </a:r>
            <a:r>
              <a:rPr lang="en-US" sz="2000" dirty="0" err="1" smtClean="0"/>
              <a:t>tangan</a:t>
            </a:r>
            <a:r>
              <a:rPr lang="en-US" sz="2000" dirty="0" smtClean="0"/>
              <a:t> </a:t>
            </a:r>
            <a:r>
              <a:rPr lang="en-US" sz="2000" dirty="0" err="1" smtClean="0"/>
              <a:t>buat</a:t>
            </a:r>
            <a:r>
              <a:rPr lang="en-US" sz="2000" dirty="0" smtClean="0"/>
              <a:t> </a:t>
            </a:r>
            <a:r>
              <a:rPr lang="en-US" sz="2000" dirty="0" err="1" smtClean="0"/>
              <a:t>penderita</a:t>
            </a:r>
            <a:r>
              <a:rPr lang="en-US" sz="2000" dirty="0" smtClean="0"/>
              <a:t> stroke </a:t>
            </a:r>
            <a:r>
              <a:rPr lang="en-US" sz="2000" dirty="0" err="1" smtClean="0"/>
              <a:t>dan</a:t>
            </a:r>
            <a:r>
              <a:rPr lang="en-US" sz="2000" dirty="0" smtClean="0"/>
              <a:t> </a:t>
            </a:r>
            <a:r>
              <a:rPr lang="en-US" sz="2000" dirty="0" err="1" smtClean="0"/>
              <a:t>di</a:t>
            </a:r>
            <a:r>
              <a:rPr lang="en-US" sz="2000" dirty="0" smtClean="0"/>
              <a:t> </a:t>
            </a:r>
            <a:r>
              <a:rPr lang="en-US" sz="2000" dirty="0" err="1" smtClean="0"/>
              <a:t>tampilkan</a:t>
            </a:r>
            <a:r>
              <a:rPr lang="en-US" sz="2000" dirty="0" smtClean="0"/>
              <a:t> </a:t>
            </a:r>
            <a:r>
              <a:rPr lang="en-US" sz="2000" dirty="0" err="1" smtClean="0"/>
              <a:t>pada</a:t>
            </a:r>
            <a:r>
              <a:rPr lang="en-US" sz="2000" dirty="0" smtClean="0"/>
              <a:t> workshop </a:t>
            </a:r>
            <a:r>
              <a:rPr lang="en-US" sz="2000" dirty="0" err="1" smtClean="0"/>
              <a:t>internasional</a:t>
            </a:r>
            <a:r>
              <a:rPr lang="en-US" sz="2000" dirty="0" smtClean="0"/>
              <a:t> </a:t>
            </a:r>
            <a:r>
              <a:rPr lang="en-US" sz="2000" dirty="0" err="1" smtClean="0"/>
              <a:t>untuk</a:t>
            </a:r>
            <a:r>
              <a:rPr lang="en-US" sz="2000" dirty="0" smtClean="0"/>
              <a:t> </a:t>
            </a:r>
            <a:r>
              <a:rPr lang="en-US" sz="2000" dirty="0" err="1" smtClean="0"/>
              <a:t>rehabilitasi</a:t>
            </a:r>
            <a:r>
              <a:rPr lang="en-US" sz="2000" dirty="0" smtClean="0"/>
              <a:t> virtual </a:t>
            </a:r>
            <a:r>
              <a:rPr lang="en-US" sz="2000" dirty="0" err="1" smtClean="0"/>
              <a:t>di</a:t>
            </a:r>
            <a:r>
              <a:rPr lang="en-US" sz="2000" dirty="0" smtClean="0"/>
              <a:t> new </a:t>
            </a:r>
            <a:r>
              <a:rPr lang="en-US" sz="2000" dirty="0" err="1" smtClean="0"/>
              <a:t>york</a:t>
            </a:r>
            <a:r>
              <a:rPr lang="en-US" sz="2000" dirty="0" smtClean="0"/>
              <a:t> </a:t>
            </a:r>
            <a:r>
              <a:rPr lang="en-US" sz="2000" dirty="0" err="1" smtClean="0"/>
              <a:t>amerika</a:t>
            </a:r>
            <a:r>
              <a:rPr lang="en-US" sz="2000" dirty="0" smtClean="0"/>
              <a:t> </a:t>
            </a:r>
            <a:r>
              <a:rPr lang="en-US" sz="2000" dirty="0" err="1" smtClean="0"/>
              <a:t>serikat</a:t>
            </a:r>
            <a:r>
              <a:rPr lang="en-US" sz="2000" dirty="0" smtClean="0"/>
              <a:t> </a:t>
            </a:r>
            <a:r>
              <a:rPr lang="en-US" sz="2000" dirty="0" err="1" smtClean="0"/>
              <a:t>hasil</a:t>
            </a:r>
            <a:r>
              <a:rPr lang="en-US" sz="2000" dirty="0" smtClean="0"/>
              <a:t> </a:t>
            </a:r>
            <a:r>
              <a:rPr lang="en-US" sz="2000" dirty="0" err="1" smtClean="0"/>
              <a:t>realitas</a:t>
            </a:r>
            <a:r>
              <a:rPr lang="en-US" sz="2000" dirty="0" smtClean="0"/>
              <a:t> virtual </a:t>
            </a:r>
            <a:r>
              <a:rPr lang="en-US" sz="2000" dirty="0" err="1" smtClean="0"/>
              <a:t>lebih</a:t>
            </a:r>
            <a:r>
              <a:rPr lang="en-US" sz="2000" dirty="0" smtClean="0"/>
              <a:t> </a:t>
            </a:r>
            <a:r>
              <a:rPr lang="en-US" sz="2000" dirty="0" err="1" smtClean="0"/>
              <a:t>menjanjikan</a:t>
            </a:r>
            <a:r>
              <a:rPr lang="en-US" sz="2000" dirty="0" smtClean="0"/>
              <a:t> </a:t>
            </a:r>
            <a:r>
              <a:rPr lang="en-US" sz="2000" dirty="0" err="1" smtClean="0"/>
              <a:t>rehabilitasi</a:t>
            </a:r>
            <a:r>
              <a:rPr lang="en-US" sz="2000" dirty="0" smtClean="0"/>
              <a:t> yang </a:t>
            </a:r>
            <a:r>
              <a:rPr lang="en-US" sz="2000" dirty="0" err="1" smtClean="0"/>
              <a:t>lebih</a:t>
            </a:r>
            <a:r>
              <a:rPr lang="en-US" sz="2000" dirty="0" smtClean="0"/>
              <a:t> </a:t>
            </a:r>
            <a:r>
              <a:rPr lang="en-US" sz="2000" dirty="0" err="1" smtClean="0"/>
              <a:t>cepat</a:t>
            </a:r>
            <a:r>
              <a:rPr lang="en-US" sz="2000" dirty="0" smtClean="0"/>
              <a:t> </a:t>
            </a:r>
            <a:r>
              <a:rPr lang="en-US" sz="2000" dirty="0" err="1" smtClean="0"/>
              <a:t>dan</a:t>
            </a:r>
            <a:r>
              <a:rPr lang="en-US" sz="2000" dirty="0" smtClean="0"/>
              <a:t> </a:t>
            </a:r>
            <a:r>
              <a:rPr lang="en-US" sz="2000" dirty="0" err="1" smtClean="0"/>
              <a:t>lengkap</a:t>
            </a:r>
            <a:r>
              <a:rPr lang="en-US" sz="2000" dirty="0" smtClean="0"/>
              <a:t> </a:t>
            </a:r>
            <a:r>
              <a:rPr lang="en-US" sz="2000" dirty="0" err="1" smtClean="0"/>
              <a:t>kata</a:t>
            </a:r>
            <a:r>
              <a:rPr lang="en-US" sz="2000" dirty="0" smtClean="0"/>
              <a:t> </a:t>
            </a:r>
            <a:r>
              <a:rPr lang="en-US" sz="2000" dirty="0" err="1" smtClean="0"/>
              <a:t>kira</a:t>
            </a:r>
            <a:r>
              <a:rPr lang="en-US" sz="2000" dirty="0" smtClean="0"/>
              <a:t> morrow </a:t>
            </a:r>
            <a:r>
              <a:rPr lang="en-US" sz="2000" dirty="0" err="1" smtClean="0"/>
              <a:t>dari</a:t>
            </a:r>
            <a:r>
              <a:rPr lang="en-US" sz="2000" dirty="0" smtClean="0"/>
              <a:t> the state university of new jersey </a:t>
            </a:r>
            <a:r>
              <a:rPr lang="en-US" sz="2000" dirty="0" err="1" smtClean="0"/>
              <a:t>alat</a:t>
            </a:r>
            <a:r>
              <a:rPr lang="en-US" sz="2000" dirty="0" smtClean="0"/>
              <a:t> </a:t>
            </a:r>
            <a:r>
              <a:rPr lang="en-US" sz="2000" dirty="0" err="1" smtClean="0"/>
              <a:t>itu</a:t>
            </a:r>
            <a:r>
              <a:rPr lang="en-US" sz="2000" dirty="0" smtClean="0"/>
              <a:t> </a:t>
            </a:r>
            <a:r>
              <a:rPr lang="en-US" sz="2000" dirty="0" err="1" smtClean="0"/>
              <a:t>terdiri</a:t>
            </a:r>
            <a:r>
              <a:rPr lang="en-US" sz="2000" dirty="0" smtClean="0"/>
              <a:t> </a:t>
            </a:r>
            <a:r>
              <a:rPr lang="en-US" sz="2000" dirty="0" err="1" smtClean="0"/>
              <a:t>dari</a:t>
            </a:r>
            <a:r>
              <a:rPr lang="en-US" sz="2000" dirty="0" smtClean="0"/>
              <a:t> </a:t>
            </a:r>
            <a:r>
              <a:rPr lang="en-US" sz="2000" dirty="0" err="1" smtClean="0"/>
              <a:t>sebuah</a:t>
            </a:r>
            <a:r>
              <a:rPr lang="en-US" sz="2000" dirty="0" smtClean="0"/>
              <a:t> </a:t>
            </a:r>
            <a:r>
              <a:rPr lang="en-US" sz="2000" dirty="0" err="1" smtClean="0"/>
              <a:t>xbox</a:t>
            </a:r>
            <a:r>
              <a:rPr lang="en-US" sz="2000" dirty="0" smtClean="0"/>
              <a:t> yang </a:t>
            </a:r>
            <a:r>
              <a:rPr lang="en-US" sz="2000" dirty="0" err="1" smtClean="0"/>
              <a:t>dimodifikasi</a:t>
            </a:r>
            <a:r>
              <a:rPr lang="en-US" sz="2000" dirty="0" smtClean="0"/>
              <a:t> </a:t>
            </a:r>
            <a:r>
              <a:rPr lang="en-US" sz="2000" dirty="0" err="1" smtClean="0"/>
              <a:t>dan</a:t>
            </a:r>
            <a:r>
              <a:rPr lang="en-US" sz="2000" dirty="0" smtClean="0"/>
              <a:t> </a:t>
            </a:r>
            <a:r>
              <a:rPr lang="en-US" sz="2000" dirty="0" err="1" smtClean="0"/>
              <a:t>memutar</a:t>
            </a:r>
            <a:r>
              <a:rPr lang="en-US" sz="2000" dirty="0" smtClean="0"/>
              <a:t> program </a:t>
            </a:r>
            <a:r>
              <a:rPr lang="en-US" sz="2000" dirty="0" err="1" smtClean="0"/>
              <a:t>latihan</a:t>
            </a:r>
            <a:r>
              <a:rPr lang="en-US" sz="2000" dirty="0" smtClean="0"/>
              <a:t> plus </a:t>
            </a:r>
            <a:r>
              <a:rPr lang="en-US" sz="2000" dirty="0" err="1" smtClean="0"/>
              <a:t>sarung</a:t>
            </a:r>
            <a:r>
              <a:rPr lang="en-US" sz="2000" dirty="0" smtClean="0"/>
              <a:t> </a:t>
            </a:r>
            <a:r>
              <a:rPr lang="en-US" sz="2000" dirty="0" err="1" smtClean="0"/>
              <a:t>tangan</a:t>
            </a:r>
            <a:r>
              <a:rPr lang="en-US" sz="2000" dirty="0" smtClean="0"/>
              <a:t> yang </a:t>
            </a:r>
            <a:r>
              <a:rPr lang="en-US" sz="2000" dirty="0" err="1" smtClean="0"/>
              <a:t>bisa</a:t>
            </a:r>
            <a:r>
              <a:rPr lang="en-US" sz="2000" dirty="0" smtClean="0"/>
              <a:t> </a:t>
            </a:r>
            <a:r>
              <a:rPr lang="en-US" sz="2000" dirty="0" err="1" smtClean="0"/>
              <a:t>melatih</a:t>
            </a:r>
            <a:r>
              <a:rPr lang="en-US" sz="2000" dirty="0" smtClean="0"/>
              <a:t> </a:t>
            </a:r>
            <a:r>
              <a:rPr lang="en-US" sz="2000" dirty="0" err="1" smtClean="0"/>
              <a:t>kelenturan</a:t>
            </a:r>
            <a:r>
              <a:rPr lang="en-US" sz="2000" dirty="0" smtClean="0"/>
              <a:t> </a:t>
            </a:r>
            <a:r>
              <a:rPr lang="en-US" sz="2000" dirty="0" err="1" smtClean="0"/>
              <a:t>jari</a:t>
            </a:r>
            <a:r>
              <a:rPr lang="en-US" sz="2000" dirty="0" smtClean="0"/>
              <a:t> </a:t>
            </a:r>
            <a:r>
              <a:rPr lang="en-US" sz="2000" dirty="0" err="1" smtClean="0"/>
              <a:t>dan</a:t>
            </a:r>
            <a:r>
              <a:rPr lang="en-US" sz="2000" dirty="0" smtClean="0"/>
              <a:t> </a:t>
            </a:r>
            <a:r>
              <a:rPr lang="en-US" sz="2000" dirty="0" err="1" smtClean="0"/>
              <a:t>posisi</a:t>
            </a:r>
            <a:r>
              <a:rPr lang="en-US" sz="2000" dirty="0" smtClean="0"/>
              <a:t> </a:t>
            </a:r>
            <a:r>
              <a:rPr lang="en-US" sz="2000" dirty="0" err="1" smtClean="0"/>
              <a:t>pergelangan</a:t>
            </a:r>
            <a:r>
              <a:rPr lang="en-US" sz="2000" dirty="0" smtClean="0"/>
              <a:t> </a:t>
            </a:r>
            <a:r>
              <a:rPr lang="en-US" sz="2000" dirty="0" err="1" smtClean="0"/>
              <a:t>tangan</a:t>
            </a:r>
            <a:r>
              <a:rPr lang="en-US" sz="2000" dirty="0" smtClean="0"/>
              <a:t> </a:t>
            </a:r>
            <a:r>
              <a:rPr lang="en-US" sz="2000" dirty="0" err="1" smtClean="0"/>
              <a:t>dan</a:t>
            </a:r>
            <a:r>
              <a:rPr lang="en-US" sz="2000" dirty="0" smtClean="0"/>
              <a:t> </a:t>
            </a:r>
            <a:r>
              <a:rPr lang="en-US" sz="2000" dirty="0" err="1" smtClean="0"/>
              <a:t>layar</a:t>
            </a:r>
            <a:r>
              <a:rPr lang="en-US" sz="2000" dirty="0" smtClean="0"/>
              <a:t> monitor </a:t>
            </a:r>
            <a:r>
              <a:rPr lang="en-US" sz="2000" dirty="0" err="1" smtClean="0"/>
              <a:t>dengan</a:t>
            </a:r>
            <a:r>
              <a:rPr lang="en-US" sz="2000" dirty="0" smtClean="0"/>
              <a:t> </a:t>
            </a:r>
            <a:r>
              <a:rPr lang="en-US" sz="2000" dirty="0" err="1" smtClean="0"/>
              <a:t>sambungan</a:t>
            </a:r>
            <a:r>
              <a:rPr lang="en-US" sz="2000" dirty="0" smtClean="0"/>
              <a:t> internet </a:t>
            </a:r>
            <a:r>
              <a:rPr lang="en-US" sz="2000" dirty="0" err="1" smtClean="0"/>
              <a:t>ke</a:t>
            </a:r>
            <a:r>
              <a:rPr lang="en-US" sz="2000" dirty="0" smtClean="0"/>
              <a:t> </a:t>
            </a:r>
            <a:r>
              <a:rPr lang="en-US" sz="2000" dirty="0" err="1" smtClean="0"/>
              <a:t>kantor</a:t>
            </a:r>
            <a:r>
              <a:rPr lang="en-US" sz="2000" dirty="0" smtClean="0"/>
              <a:t> </a:t>
            </a:r>
            <a:r>
              <a:rPr lang="en-US" sz="2000" dirty="0" err="1" smtClean="0"/>
              <a:t>kira</a:t>
            </a:r>
            <a:r>
              <a:rPr lang="en-US" sz="2000" dirty="0" smtClean="0"/>
              <a:t> </a:t>
            </a:r>
            <a:r>
              <a:rPr lang="en-US" sz="2000" dirty="0" err="1" smtClean="0"/>
              <a:t>modifikasi</a:t>
            </a:r>
            <a:r>
              <a:rPr lang="en-US" sz="2000" dirty="0" smtClean="0"/>
              <a:t> </a:t>
            </a:r>
            <a:r>
              <a:rPr lang="en-US" sz="2000" dirty="0" err="1" smtClean="0"/>
              <a:t>xbox</a:t>
            </a:r>
            <a:r>
              <a:rPr lang="en-US" sz="2000" dirty="0" smtClean="0"/>
              <a:t> </a:t>
            </a:r>
            <a:r>
              <a:rPr lang="en-US" sz="2000" dirty="0" err="1" smtClean="0"/>
              <a:t>tidak</a:t>
            </a:r>
            <a:r>
              <a:rPr lang="en-US" sz="2000" dirty="0" smtClean="0"/>
              <a:t> </a:t>
            </a:r>
            <a:r>
              <a:rPr lang="en-US" sz="2000" dirty="0" err="1" smtClean="0"/>
              <a:t>banyak</a:t>
            </a:r>
            <a:r>
              <a:rPr lang="en-US" sz="2000" dirty="0" smtClean="0"/>
              <a:t> </a:t>
            </a:r>
            <a:r>
              <a:rPr lang="en-US" sz="2000" dirty="0" err="1" smtClean="0"/>
              <a:t>di</a:t>
            </a:r>
            <a:r>
              <a:rPr lang="en-US" sz="2000" dirty="0" smtClean="0"/>
              <a:t> </a:t>
            </a:r>
            <a:r>
              <a:rPr lang="en-US" sz="2000" dirty="0" err="1" smtClean="0"/>
              <a:t>lakukan</a:t>
            </a:r>
            <a:r>
              <a:rPr lang="en-US" sz="2000" dirty="0" smtClean="0"/>
              <a:t> </a:t>
            </a:r>
            <a:r>
              <a:rPr lang="en-US" sz="2000" dirty="0" err="1" smtClean="0"/>
              <a:t>kira</a:t>
            </a:r>
            <a:r>
              <a:rPr lang="en-US" sz="2000" dirty="0" smtClean="0"/>
              <a:t> </a:t>
            </a:r>
            <a:r>
              <a:rPr lang="en-US" sz="2000" dirty="0" err="1" smtClean="0"/>
              <a:t>membuat</a:t>
            </a:r>
            <a:r>
              <a:rPr lang="en-US" sz="2000" dirty="0" smtClean="0"/>
              <a:t> </a:t>
            </a:r>
            <a:r>
              <a:rPr lang="en-US" sz="2000" dirty="0" err="1" smtClean="0"/>
              <a:t>dua</a:t>
            </a:r>
            <a:r>
              <a:rPr lang="en-US" sz="2000" dirty="0" smtClean="0"/>
              <a:t> program </a:t>
            </a:r>
            <a:r>
              <a:rPr lang="en-US" sz="2000" dirty="0" err="1" smtClean="0"/>
              <a:t>untuk</a:t>
            </a:r>
            <a:r>
              <a:rPr lang="en-US" sz="2000" dirty="0" smtClean="0"/>
              <a:t> </a:t>
            </a:r>
            <a:r>
              <a:rPr lang="en-US" sz="2000" dirty="0" err="1" smtClean="0"/>
              <a:t>merangsang</a:t>
            </a:r>
            <a:r>
              <a:rPr lang="en-US" sz="2000" dirty="0" smtClean="0"/>
              <a:t> </a:t>
            </a:r>
            <a:r>
              <a:rPr lang="en-US" sz="2000" dirty="0" err="1" smtClean="0"/>
              <a:t>fungsi</a:t>
            </a:r>
            <a:r>
              <a:rPr lang="en-US" sz="2000" dirty="0" smtClean="0"/>
              <a:t> </a:t>
            </a:r>
            <a:r>
              <a:rPr lang="en-US" sz="2000" dirty="0" err="1" smtClean="0"/>
              <a:t>tangan</a:t>
            </a:r>
            <a:r>
              <a:rPr lang="en-US" sz="2000" dirty="0" smtClean="0"/>
              <a:t> </a:t>
            </a:r>
            <a:r>
              <a:rPr lang="en-US" sz="2000" dirty="0" err="1" smtClean="0"/>
              <a:t>pasien</a:t>
            </a:r>
            <a:r>
              <a:rPr lang="en-US" sz="2000" dirty="0" smtClean="0"/>
              <a:t> stroke </a:t>
            </a:r>
            <a:r>
              <a:rPr lang="en-US" sz="2000" dirty="0" err="1" smtClean="0"/>
              <a:t>bentuk</a:t>
            </a:r>
            <a:r>
              <a:rPr lang="en-US" sz="2000" dirty="0" smtClean="0"/>
              <a:t> </a:t>
            </a:r>
            <a:r>
              <a:rPr lang="en-US" sz="2000" dirty="0" err="1" smtClean="0"/>
              <a:t>latihan</a:t>
            </a:r>
            <a:r>
              <a:rPr lang="en-US" sz="2000" dirty="0" smtClean="0"/>
              <a:t> </a:t>
            </a:r>
            <a:r>
              <a:rPr lang="en-US" sz="2000" dirty="0" err="1" smtClean="0"/>
              <a:t>misalnya</a:t>
            </a:r>
            <a:r>
              <a:rPr lang="en-US" sz="2000" dirty="0" smtClean="0"/>
              <a:t> </a:t>
            </a:r>
            <a:r>
              <a:rPr lang="en-US" sz="2000" dirty="0" err="1" smtClean="0"/>
              <a:t>pasien</a:t>
            </a:r>
            <a:r>
              <a:rPr lang="en-US" sz="2000" dirty="0" smtClean="0"/>
              <a:t> </a:t>
            </a:r>
            <a:r>
              <a:rPr lang="en-US" sz="2000" dirty="0" err="1" smtClean="0"/>
              <a:t>mencoba</a:t>
            </a:r>
            <a:r>
              <a:rPr lang="en-US" sz="2000" dirty="0" smtClean="0"/>
              <a:t> </a:t>
            </a:r>
            <a:r>
              <a:rPr lang="en-US" sz="2000" dirty="0" err="1" smtClean="0"/>
              <a:t>memukul</a:t>
            </a:r>
            <a:r>
              <a:rPr lang="en-US" sz="2000" dirty="0" smtClean="0"/>
              <a:t> </a:t>
            </a:r>
            <a:r>
              <a:rPr lang="en-US" sz="2000" dirty="0" err="1" smtClean="0"/>
              <a:t>secepat</a:t>
            </a:r>
            <a:r>
              <a:rPr lang="en-US" sz="2000" dirty="0" smtClean="0"/>
              <a:t> </a:t>
            </a:r>
            <a:r>
              <a:rPr lang="en-US" sz="2000" dirty="0" err="1" smtClean="0"/>
              <a:t>mungkin</a:t>
            </a:r>
            <a:r>
              <a:rPr lang="en-US" sz="2000" dirty="0" smtClean="0"/>
              <a:t> </a:t>
            </a:r>
            <a:r>
              <a:rPr lang="en-US" sz="2000" dirty="0" err="1" smtClean="0"/>
              <a:t>untuk</a:t>
            </a:r>
            <a:r>
              <a:rPr lang="en-US" sz="2000" dirty="0" smtClean="0"/>
              <a:t> </a:t>
            </a:r>
            <a:r>
              <a:rPr lang="en-US" sz="2000" dirty="0" err="1" smtClean="0"/>
              <a:t>mengusir</a:t>
            </a:r>
            <a:r>
              <a:rPr lang="en-US" sz="2000" dirty="0" smtClean="0"/>
              <a:t> </a:t>
            </a:r>
            <a:r>
              <a:rPr lang="en-US" sz="2000" dirty="0" err="1" smtClean="0"/>
              <a:t>kupu</a:t>
            </a:r>
            <a:r>
              <a:rPr lang="en-US" sz="2000" dirty="0" smtClean="0"/>
              <a:t> </a:t>
            </a:r>
            <a:r>
              <a:rPr lang="en-US" sz="2000" dirty="0" err="1" smtClean="0"/>
              <a:t>kupu</a:t>
            </a:r>
            <a:r>
              <a:rPr lang="en-US" sz="2000" dirty="0" smtClean="0"/>
              <a:t> yang </a:t>
            </a:r>
            <a:r>
              <a:rPr lang="en-US" sz="2000" dirty="0" err="1" smtClean="0"/>
              <a:t>terbang</a:t>
            </a:r>
            <a:r>
              <a:rPr lang="en-US" sz="2000" dirty="0" smtClean="0"/>
              <a:t> </a:t>
            </a:r>
            <a:r>
              <a:rPr lang="en-US" sz="2000" dirty="0" err="1" smtClean="0"/>
              <a:t>melintasi</a:t>
            </a:r>
            <a:r>
              <a:rPr lang="en-US" sz="2000" dirty="0" smtClean="0"/>
              <a:t> </a:t>
            </a:r>
            <a:r>
              <a:rPr lang="en-US" sz="2000" dirty="0" err="1" smtClean="0"/>
              <a:t>layar</a:t>
            </a:r>
            <a:r>
              <a:rPr lang="en-US" sz="2000" dirty="0" smtClean="0"/>
              <a:t> </a:t>
            </a:r>
            <a:r>
              <a:rPr lang="en-US" sz="2000" dirty="0" err="1" smtClean="0"/>
              <a:t>gunanya</a:t>
            </a:r>
            <a:r>
              <a:rPr lang="en-US" sz="2000" dirty="0" smtClean="0"/>
              <a:t> </a:t>
            </a:r>
            <a:r>
              <a:rPr lang="en-US" sz="2000" dirty="0" err="1" smtClean="0"/>
              <a:t>merangsang</a:t>
            </a:r>
            <a:r>
              <a:rPr lang="en-US" sz="2000" dirty="0" smtClean="0"/>
              <a:t> </a:t>
            </a:r>
            <a:r>
              <a:rPr lang="en-US" sz="2000" dirty="0" err="1" smtClean="0"/>
              <a:t>pasien</a:t>
            </a:r>
            <a:r>
              <a:rPr lang="en-US" sz="2000" dirty="0" smtClean="0"/>
              <a:t> </a:t>
            </a:r>
            <a:r>
              <a:rPr lang="en-US" sz="2000" dirty="0" err="1" smtClean="0"/>
              <a:t>untuk</a:t>
            </a:r>
            <a:r>
              <a:rPr lang="en-US" sz="2000" dirty="0" smtClean="0"/>
              <a:t> </a:t>
            </a:r>
            <a:r>
              <a:rPr lang="en-US" sz="2000" dirty="0" err="1" smtClean="0"/>
              <a:t>mengontrol</a:t>
            </a:r>
            <a:r>
              <a:rPr lang="en-US" sz="2000" dirty="0" smtClean="0"/>
              <a:t> </a:t>
            </a:r>
            <a:r>
              <a:rPr lang="en-US" sz="2000" dirty="0" err="1" smtClean="0"/>
              <a:t>tangan</a:t>
            </a:r>
            <a:r>
              <a:rPr lang="en-US" sz="2000" dirty="0" smtClean="0"/>
              <a:t> </a:t>
            </a:r>
            <a:r>
              <a:rPr lang="en-US" sz="2000" dirty="0" err="1" smtClean="0"/>
              <a:t>keunggulan</a:t>
            </a:r>
            <a:r>
              <a:rPr lang="en-US" sz="2000" dirty="0" smtClean="0"/>
              <a:t> lain </a:t>
            </a:r>
            <a:r>
              <a:rPr lang="en-US" sz="2000" dirty="0" err="1" smtClean="0"/>
              <a:t>alat</a:t>
            </a:r>
            <a:r>
              <a:rPr lang="en-US" sz="2000" dirty="0" smtClean="0"/>
              <a:t> </a:t>
            </a:r>
            <a:r>
              <a:rPr lang="en-US" sz="2000" dirty="0" err="1" smtClean="0"/>
              <a:t>ini</a:t>
            </a:r>
            <a:r>
              <a:rPr lang="en-US" sz="2000" dirty="0" smtClean="0"/>
              <a:t> </a:t>
            </a:r>
            <a:r>
              <a:rPr lang="en-US" sz="2000" dirty="0" err="1" smtClean="0"/>
              <a:t>hanya</a:t>
            </a:r>
            <a:r>
              <a:rPr lang="en-US" sz="2000" dirty="0" smtClean="0"/>
              <a:t> </a:t>
            </a:r>
            <a:r>
              <a:rPr lang="en-US" sz="2000" dirty="0" err="1" smtClean="0"/>
              <a:t>di</a:t>
            </a:r>
            <a:r>
              <a:rPr lang="en-US" sz="2000" dirty="0" smtClean="0"/>
              <a:t> </a:t>
            </a:r>
            <a:r>
              <a:rPr lang="en-US" sz="2000" dirty="0" err="1" smtClean="0"/>
              <a:t>jual</a:t>
            </a:r>
            <a:r>
              <a:rPr lang="en-US" sz="2000" dirty="0" smtClean="0"/>
              <a:t> us $ 549 </a:t>
            </a:r>
            <a:r>
              <a:rPr lang="en-US" sz="2000" dirty="0" err="1" smtClean="0"/>
              <a:t>jauh</a:t>
            </a:r>
            <a:r>
              <a:rPr lang="en-US" sz="2000" dirty="0" smtClean="0"/>
              <a:t> </a:t>
            </a:r>
            <a:r>
              <a:rPr lang="en-US" sz="2000" dirty="0" err="1" smtClean="0"/>
              <a:t>lebih</a:t>
            </a:r>
            <a:r>
              <a:rPr lang="en-US" sz="2000" dirty="0" smtClean="0"/>
              <a:t> </a:t>
            </a:r>
            <a:r>
              <a:rPr lang="en-US" sz="2000" dirty="0" err="1" smtClean="0"/>
              <a:t>murah</a:t>
            </a:r>
            <a:r>
              <a:rPr lang="en-US" sz="2000" dirty="0" smtClean="0"/>
              <a:t> </a:t>
            </a:r>
            <a:r>
              <a:rPr lang="en-US" sz="2000" dirty="0" err="1" smtClean="0"/>
              <a:t>dari</a:t>
            </a:r>
            <a:r>
              <a:rPr lang="id-ID" sz="2000" dirty="0" smtClean="0"/>
              <a:t>pada</a:t>
            </a:r>
            <a:r>
              <a:rPr lang="en-US" sz="2000" dirty="0" smtClean="0"/>
              <a:t> </a:t>
            </a:r>
            <a:r>
              <a:rPr lang="en-US" sz="2000" dirty="0" err="1" smtClean="0"/>
              <a:t>peralatan</a:t>
            </a:r>
            <a:r>
              <a:rPr lang="en-US" sz="2000" dirty="0" smtClean="0"/>
              <a:t> </a:t>
            </a:r>
            <a:r>
              <a:rPr lang="en-US" sz="2000" dirty="0" err="1" smtClean="0"/>
              <a:t>dengan</a:t>
            </a:r>
            <a:r>
              <a:rPr lang="en-US" sz="2000" dirty="0" smtClean="0"/>
              <a:t> </a:t>
            </a:r>
            <a:r>
              <a:rPr lang="en-US" sz="2000" dirty="0" err="1" smtClean="0"/>
              <a:t>fungsi</a:t>
            </a:r>
            <a:r>
              <a:rPr lang="en-US" sz="2000" dirty="0" smtClean="0"/>
              <a:t> </a:t>
            </a:r>
            <a:r>
              <a:rPr lang="en-US" sz="2000" dirty="0" err="1" smtClean="0"/>
              <a:t>serupa</a:t>
            </a:r>
            <a:r>
              <a:rPr lang="en-US" sz="2000" dirty="0" smtClean="0"/>
              <a:t> yang </a:t>
            </a:r>
            <a:r>
              <a:rPr lang="en-US" sz="2000" dirty="0" err="1" smtClean="0"/>
              <a:t>menjadi</a:t>
            </a:r>
            <a:r>
              <a:rPr lang="en-US" sz="2000" dirty="0" smtClean="0"/>
              <a:t> </a:t>
            </a:r>
            <a:r>
              <a:rPr lang="en-US" sz="2000" dirty="0" err="1" smtClean="0"/>
              <a:t>standar</a:t>
            </a:r>
            <a:r>
              <a:rPr lang="en-US" sz="2000" dirty="0" smtClean="0"/>
              <a:t> </a:t>
            </a:r>
            <a:r>
              <a:rPr lang="en-US" sz="2000" dirty="0" err="1" smtClean="0"/>
              <a:t>penanganan</a:t>
            </a:r>
            <a:r>
              <a:rPr lang="en-US" sz="2000" dirty="0" smtClean="0"/>
              <a:t> </a:t>
            </a:r>
            <a:r>
              <a:rPr lang="en-US" sz="2000" dirty="0" err="1" smtClean="0"/>
              <a:t>pasca</a:t>
            </a:r>
            <a:r>
              <a:rPr lang="en-US" sz="2000" dirty="0" smtClean="0"/>
              <a:t> stroke yang </a:t>
            </a:r>
            <a:r>
              <a:rPr lang="en-US" sz="2000" dirty="0" err="1" smtClean="0"/>
              <a:t>di</a:t>
            </a:r>
            <a:r>
              <a:rPr lang="en-US" sz="2000" dirty="0" smtClean="0"/>
              <a:t> banderol us $ 17.800 </a:t>
            </a:r>
            <a:r>
              <a:rPr lang="en-US" sz="2000" dirty="0" err="1" smtClean="0"/>
              <a:t>padahal</a:t>
            </a:r>
            <a:r>
              <a:rPr lang="en-US" sz="2000" dirty="0" smtClean="0"/>
              <a:t> </a:t>
            </a:r>
            <a:r>
              <a:rPr lang="en-US" sz="2000" dirty="0" err="1" smtClean="0"/>
              <a:t>sistem</a:t>
            </a:r>
            <a:r>
              <a:rPr lang="en-US" sz="2000" dirty="0" smtClean="0"/>
              <a:t> video game yang </a:t>
            </a:r>
            <a:r>
              <a:rPr lang="en-US" sz="2000" dirty="0" err="1" smtClean="0"/>
              <a:t>di</a:t>
            </a:r>
            <a:r>
              <a:rPr lang="en-US" sz="2000" dirty="0" smtClean="0"/>
              <a:t> </a:t>
            </a:r>
            <a:r>
              <a:rPr lang="en-US" sz="2000" dirty="0" err="1" smtClean="0"/>
              <a:t>modifikasi</a:t>
            </a:r>
            <a:r>
              <a:rPr lang="en-US" sz="2000" dirty="0" smtClean="0"/>
              <a:t> </a:t>
            </a:r>
            <a:r>
              <a:rPr lang="en-US" sz="2000" dirty="0" err="1" smtClean="0"/>
              <a:t>ini</a:t>
            </a:r>
            <a:r>
              <a:rPr lang="en-US" sz="2000" dirty="0" smtClean="0"/>
              <a:t> </a:t>
            </a:r>
            <a:r>
              <a:rPr lang="en-US" sz="2000" dirty="0" err="1" smtClean="0"/>
              <a:t>bisa</a:t>
            </a:r>
            <a:r>
              <a:rPr lang="en-US" sz="2000" dirty="0" smtClean="0"/>
              <a:t> </a:t>
            </a:r>
            <a:r>
              <a:rPr lang="en-US" sz="2000" dirty="0" err="1" smtClean="0"/>
              <a:t>lebih</a:t>
            </a:r>
            <a:r>
              <a:rPr lang="en-US" sz="2000" dirty="0" smtClean="0"/>
              <a:t> </a:t>
            </a:r>
            <a:r>
              <a:rPr lang="en-US" sz="2000" dirty="0" err="1" smtClean="0"/>
              <a:t>berfungsi</a:t>
            </a:r>
            <a:endParaRPr lang="id-ID"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133350"/>
          </a:xfrm>
        </p:spPr>
        <p:txBody>
          <a:bodyPr>
            <a:normAutofit fontScale="90000"/>
          </a:bodyPr>
          <a:lstStyle/>
          <a:p>
            <a:pPr fontAlgn="auto">
              <a:spcAft>
                <a:spcPts val="0"/>
              </a:spcAft>
              <a:defRPr/>
            </a:pPr>
            <a:endParaRPr lang="id-ID" dirty="0"/>
          </a:p>
        </p:txBody>
      </p:sp>
      <p:sp>
        <p:nvSpPr>
          <p:cNvPr id="35843" name="Content Placeholder 2"/>
          <p:cNvSpPr>
            <a:spLocks noGrp="1"/>
          </p:cNvSpPr>
          <p:nvPr>
            <p:ph idx="1"/>
          </p:nvPr>
        </p:nvSpPr>
        <p:spPr>
          <a:xfrm>
            <a:off x="457200" y="1066800"/>
            <a:ext cx="8229600" cy="5257800"/>
          </a:xfrm>
        </p:spPr>
        <p:txBody>
          <a:bodyPr/>
          <a:lstStyle/>
          <a:p>
            <a:endParaRPr lang="id-ID" sz="2000" smtClean="0"/>
          </a:p>
          <a:p>
            <a:pPr>
              <a:buFont typeface="Wingdings 2" pitchFamily="18" charset="2"/>
              <a:buNone/>
            </a:pPr>
            <a:r>
              <a:rPr lang="id-ID" sz="2000" smtClean="0"/>
              <a:t>4.	Tanda titik dipakai pada singkatan kata atau ungkapan yang sudah sangat umum. Pada singkatan yang terdiri atas tiga huruf atau lebih hanya dipakai satu tanda titik.</a:t>
            </a:r>
          </a:p>
          <a:p>
            <a:pPr>
              <a:buFont typeface="Wingdings 2" pitchFamily="18" charset="2"/>
              <a:buNone/>
            </a:pPr>
            <a:r>
              <a:rPr lang="id-ID" sz="2000" smtClean="0"/>
              <a:t>	</a:t>
            </a:r>
          </a:p>
          <a:p>
            <a:pPr>
              <a:buFont typeface="Wingdings 2" pitchFamily="18" charset="2"/>
              <a:buNone/>
            </a:pPr>
            <a:r>
              <a:rPr lang="id-ID" sz="2000" smtClean="0"/>
              <a:t>	Misalnya:</a:t>
            </a:r>
          </a:p>
          <a:p>
            <a:pPr>
              <a:buFont typeface="Wingdings 2" pitchFamily="18" charset="2"/>
              <a:buNone/>
            </a:pPr>
            <a:r>
              <a:rPr lang="id-ID" sz="2000" smtClean="0"/>
              <a:t>		a.n. (atas nama) 		d.a. (dengan alamat)</a:t>
            </a:r>
          </a:p>
          <a:p>
            <a:pPr>
              <a:buFont typeface="Wingdings 2" pitchFamily="18" charset="2"/>
              <a:buNone/>
            </a:pPr>
            <a:r>
              <a:rPr lang="id-ID" sz="2000" smtClean="0"/>
              <a:t>		</a:t>
            </a:r>
            <a:r>
              <a:rPr lang="en-US" sz="2000" smtClean="0"/>
              <a:t>u.b. (untuk beliau) 	u.p. (untuk perhatian)</a:t>
            </a:r>
            <a:endParaRPr lang="id-ID" sz="2000" smtClean="0"/>
          </a:p>
          <a:p>
            <a:pPr>
              <a:buFont typeface="Wingdings 2" pitchFamily="18" charset="2"/>
              <a:buNone/>
            </a:pPr>
            <a:r>
              <a:rPr lang="id-ID" sz="2000" smtClean="0"/>
              <a:t>		jln. (jalan) 		dkk. (dan kawan-kawan)</a:t>
            </a:r>
          </a:p>
          <a:p>
            <a:pPr>
              <a:buFont typeface="Wingdings 2" pitchFamily="18" charset="2"/>
              <a:buNone/>
            </a:pPr>
            <a:r>
              <a:rPr lang="id-ID" sz="2000" smtClean="0"/>
              <a:t>		dsb. (dan sebagainya) 	dst. (dan seterusnya)</a:t>
            </a:r>
          </a:p>
          <a:p>
            <a:pPr>
              <a:buFont typeface="Wingdings 2" pitchFamily="18" charset="2"/>
              <a:buNone/>
            </a:pPr>
            <a:r>
              <a:rPr lang="id-ID" sz="2000" smtClean="0"/>
              <a:t>		hlm. (halaman) 		tgl. (tanggal)</a:t>
            </a:r>
          </a:p>
          <a:p>
            <a:pPr>
              <a:buFont typeface="Wingdings 2" pitchFamily="18" charset="2"/>
              <a:buNone/>
            </a:pPr>
            <a:r>
              <a:rPr lang="id-ID" sz="2000" smtClean="0"/>
              <a:t>		tsb. (tersebut)</a:t>
            </a:r>
          </a:p>
          <a:p>
            <a:endParaRPr lang="id-ID" sz="2000" smtClean="0">
              <a:latin typeface="Tahoma" pitchFamily="34" charset="0"/>
              <a:cs typeface="Tahoma" pitchFamily="34" charset="0"/>
            </a:endParaRPr>
          </a:p>
        </p:txBody>
      </p:sp>
    </p:spTree>
  </p:cSld>
  <p:clrMapOvr>
    <a:masterClrMapping/>
  </p:clrMapOvr>
  <p:transition spd="slow">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209550"/>
          </a:xfrm>
        </p:spPr>
        <p:txBody>
          <a:bodyPr>
            <a:normAutofit fontScale="90000"/>
          </a:bodyPr>
          <a:lstStyle/>
          <a:p>
            <a:pPr fontAlgn="auto">
              <a:spcAft>
                <a:spcPts val="0"/>
              </a:spcAft>
              <a:defRPr/>
            </a:pPr>
            <a:endParaRPr lang="id-ID" dirty="0"/>
          </a:p>
        </p:txBody>
      </p:sp>
      <p:sp>
        <p:nvSpPr>
          <p:cNvPr id="36867" name="Content Placeholder 2"/>
          <p:cNvSpPr>
            <a:spLocks noGrp="1"/>
          </p:cNvSpPr>
          <p:nvPr>
            <p:ph idx="1"/>
          </p:nvPr>
        </p:nvSpPr>
        <p:spPr>
          <a:xfrm>
            <a:off x="457200" y="1066800"/>
            <a:ext cx="8229600" cy="5257800"/>
          </a:xfrm>
        </p:spPr>
        <p:txBody>
          <a:bodyPr/>
          <a:lstStyle/>
          <a:p>
            <a:pPr>
              <a:buFont typeface="Wingdings 2" pitchFamily="18" charset="2"/>
              <a:buNone/>
            </a:pPr>
            <a:r>
              <a:rPr lang="id-ID" sz="2000" smtClean="0">
                <a:latin typeface="Tahoma" pitchFamily="34" charset="0"/>
                <a:cs typeface="Tahoma" pitchFamily="34" charset="0"/>
              </a:rPr>
              <a:t> </a:t>
            </a:r>
          </a:p>
          <a:p>
            <a:pPr>
              <a:buFont typeface="Wingdings 2" pitchFamily="18" charset="2"/>
              <a:buNone/>
            </a:pPr>
            <a:r>
              <a:rPr lang="id-ID" sz="2000" smtClean="0">
                <a:latin typeface="Tahoma" pitchFamily="34" charset="0"/>
                <a:cs typeface="Tahoma" pitchFamily="34" charset="0"/>
              </a:rPr>
              <a:t>5.	Tanda titik dipakai di belakang angka atau huruf dalam suatu bagan, ikhtisar, atau daftar.</a:t>
            </a:r>
          </a:p>
          <a:p>
            <a:pPr>
              <a:buFont typeface="Wingdings 2" pitchFamily="18" charset="2"/>
              <a:buNone/>
            </a:pPr>
            <a:r>
              <a:rPr lang="id-ID" sz="2000" smtClean="0">
                <a:latin typeface="Tahoma" pitchFamily="34" charset="0"/>
                <a:cs typeface="Tahoma" pitchFamily="34" charset="0"/>
              </a:rPr>
              <a:t>	Misalnya:</a:t>
            </a:r>
          </a:p>
          <a:p>
            <a:pPr>
              <a:buFont typeface="Wingdings 2" pitchFamily="18" charset="2"/>
              <a:buNone/>
            </a:pPr>
            <a:r>
              <a:rPr lang="id-ID" sz="2000" smtClean="0">
                <a:latin typeface="Tahoma" pitchFamily="34" charset="0"/>
                <a:cs typeface="Tahoma" pitchFamily="34" charset="0"/>
              </a:rPr>
              <a:t>		III.	Departemen Dalam Negeri</a:t>
            </a:r>
          </a:p>
          <a:p>
            <a:pPr>
              <a:buFont typeface="Wingdings 2" pitchFamily="18" charset="2"/>
              <a:buNone/>
            </a:pPr>
            <a:r>
              <a:rPr lang="id-ID" sz="2000" smtClean="0">
                <a:latin typeface="Tahoma" pitchFamily="34" charset="0"/>
                <a:cs typeface="Tahoma" pitchFamily="34" charset="0"/>
              </a:rPr>
              <a:t>			A.	Direktorat Jenderal Pembangunan 				Masyarakat Desa.</a:t>
            </a:r>
          </a:p>
          <a:p>
            <a:pPr>
              <a:buFont typeface="Wingdings 2" pitchFamily="18" charset="2"/>
              <a:buNone/>
            </a:pPr>
            <a:r>
              <a:rPr lang="id-ID" sz="2000" smtClean="0">
                <a:latin typeface="Tahoma" pitchFamily="34" charset="0"/>
                <a:cs typeface="Tahoma" pitchFamily="34" charset="0"/>
              </a:rPr>
              <a:t>			B.	Direktorat Jenderal Agraria.</a:t>
            </a:r>
          </a:p>
          <a:p>
            <a:pPr lvl="1">
              <a:buFont typeface="Wingdings 2" pitchFamily="18" charset="2"/>
              <a:buNone/>
            </a:pPr>
            <a:r>
              <a:rPr lang="id-ID" sz="1800" smtClean="0">
                <a:latin typeface="Tahoma" pitchFamily="34" charset="0"/>
                <a:cs typeface="Tahoma" pitchFamily="34" charset="0"/>
              </a:rPr>
              <a:t>				Penyisipan Naskah:	</a:t>
            </a:r>
          </a:p>
          <a:p>
            <a:pPr lvl="3">
              <a:buFont typeface="Wingdings 2" pitchFamily="18" charset="2"/>
              <a:buNone/>
            </a:pPr>
            <a:r>
              <a:rPr lang="id-ID" smtClean="0">
                <a:latin typeface="Tahoma" pitchFamily="34" charset="0"/>
                <a:cs typeface="Tahoma" pitchFamily="34" charset="0"/>
              </a:rPr>
              <a:t>			1.	Patokan Umum</a:t>
            </a:r>
          </a:p>
          <a:p>
            <a:pPr>
              <a:buFont typeface="Wingdings 2" pitchFamily="18" charset="2"/>
              <a:buNone/>
            </a:pPr>
            <a:r>
              <a:rPr lang="id-ID" sz="2000" smtClean="0">
                <a:latin typeface="Tahoma" pitchFamily="34" charset="0"/>
                <a:cs typeface="Tahoma" pitchFamily="34" charset="0"/>
              </a:rPr>
              <a:t>					1.1	Isi Karangan</a:t>
            </a:r>
          </a:p>
          <a:p>
            <a:pPr lvl="1">
              <a:buFont typeface="Wingdings 2" pitchFamily="18" charset="2"/>
              <a:buNone/>
            </a:pPr>
            <a:r>
              <a:rPr lang="id-ID" sz="1800" smtClean="0">
                <a:latin typeface="Tahoma" pitchFamily="34" charset="0"/>
                <a:cs typeface="Tahoma" pitchFamily="34" charset="0"/>
              </a:rPr>
              <a:t>					1.2	Ilustrasi</a:t>
            </a:r>
          </a:p>
          <a:p>
            <a:pPr>
              <a:buFont typeface="Wingdings 2" pitchFamily="18" charset="2"/>
              <a:buNone/>
            </a:pPr>
            <a:r>
              <a:rPr lang="id-ID" sz="2000" smtClean="0">
                <a:latin typeface="Tahoma" pitchFamily="34" charset="0"/>
                <a:cs typeface="Tahoma" pitchFamily="34" charset="0"/>
              </a:rPr>
              <a:t>						1.2.1	GambarTangan</a:t>
            </a:r>
          </a:p>
          <a:p>
            <a:pPr lvl="1">
              <a:buFont typeface="Wingdings 2" pitchFamily="18" charset="2"/>
              <a:buNone/>
            </a:pPr>
            <a:r>
              <a:rPr lang="id-ID" sz="1800" smtClean="0">
                <a:latin typeface="Tahoma" pitchFamily="34" charset="0"/>
                <a:cs typeface="Tahoma" pitchFamily="34" charset="0"/>
              </a:rPr>
              <a:t>						1.2.2	Tabel</a:t>
            </a:r>
          </a:p>
          <a:p>
            <a:pPr>
              <a:buFont typeface="Wingdings 2" pitchFamily="18" charset="2"/>
              <a:buNone/>
            </a:pPr>
            <a:r>
              <a:rPr lang="id-ID" sz="2000" smtClean="0">
                <a:latin typeface="Tahoma" pitchFamily="34" charset="0"/>
                <a:cs typeface="Tahoma" pitchFamily="34" charset="0"/>
              </a:rPr>
              <a:t>						1.2.3	Grafik</a:t>
            </a:r>
          </a:p>
          <a:p>
            <a:endParaRPr lang="id-ID" sz="2000" smtClean="0">
              <a:latin typeface="Tahoma" pitchFamily="34" charset="0"/>
              <a:cs typeface="Tahoma" pitchFamily="34" charset="0"/>
            </a:endParaRPr>
          </a:p>
        </p:txBody>
      </p:sp>
    </p:spTree>
  </p:cSld>
  <p:clrMapOvr>
    <a:masterClrMapping/>
  </p:clrMapOvr>
  <p:transition spd="slow">
    <p:circl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209550"/>
          </a:xfrm>
        </p:spPr>
        <p:txBody>
          <a:bodyPr>
            <a:normAutofit fontScale="90000"/>
          </a:bodyPr>
          <a:lstStyle/>
          <a:p>
            <a:pPr fontAlgn="auto">
              <a:spcAft>
                <a:spcPts val="0"/>
              </a:spcAft>
              <a:defRPr/>
            </a:pPr>
            <a:endParaRPr lang="id-ID" sz="2000" dirty="0">
              <a:latin typeface="Tahoma" pitchFamily="34" charset="0"/>
              <a:ea typeface="Tahoma" pitchFamily="34" charset="0"/>
              <a:cs typeface="Tahoma" pitchFamily="34" charset="0"/>
            </a:endParaRPr>
          </a:p>
        </p:txBody>
      </p:sp>
      <p:sp>
        <p:nvSpPr>
          <p:cNvPr id="37891" name="Content Placeholder 2"/>
          <p:cNvSpPr>
            <a:spLocks noGrp="1"/>
          </p:cNvSpPr>
          <p:nvPr>
            <p:ph idx="1"/>
          </p:nvPr>
        </p:nvSpPr>
        <p:spPr>
          <a:xfrm>
            <a:off x="457200" y="457200"/>
            <a:ext cx="8229600" cy="5867400"/>
          </a:xfrm>
        </p:spPr>
        <p:txBody>
          <a:bodyPr/>
          <a:lstStyle/>
          <a:p>
            <a:pPr>
              <a:buFont typeface="Wingdings 2" pitchFamily="18" charset="2"/>
              <a:buNone/>
            </a:pPr>
            <a:r>
              <a:rPr lang="id-ID" sz="2000" smtClean="0">
                <a:latin typeface="Tahoma" pitchFamily="34" charset="0"/>
                <a:cs typeface="Tahoma" pitchFamily="34" charset="0"/>
              </a:rPr>
              <a:t>6.	Tanda titik dipakai untuk memisahkan angka jam, menit, dan detik yang menunjukkan waktu.</a:t>
            </a:r>
          </a:p>
          <a:p>
            <a:pPr>
              <a:buFont typeface="Wingdings 2" pitchFamily="18" charset="2"/>
              <a:buNone/>
            </a:pPr>
            <a:r>
              <a:rPr lang="id-ID" sz="2000" smtClean="0">
                <a:latin typeface="Tahoma" pitchFamily="34" charset="0"/>
                <a:cs typeface="Tahoma" pitchFamily="34" charset="0"/>
              </a:rPr>
              <a:t>	Misalnya:</a:t>
            </a:r>
          </a:p>
          <a:p>
            <a:pPr>
              <a:buFont typeface="Wingdings 2" pitchFamily="18" charset="2"/>
              <a:buNone/>
            </a:pPr>
            <a:r>
              <a:rPr lang="id-ID" sz="2000" smtClean="0">
                <a:latin typeface="Tahoma" pitchFamily="34" charset="0"/>
                <a:cs typeface="Tahoma" pitchFamily="34" charset="0"/>
              </a:rPr>
              <a:t>		Pukul 1.35.20 (pukul 1 lewat 35 menit 20 detik)</a:t>
            </a:r>
          </a:p>
          <a:p>
            <a:pPr>
              <a:buFont typeface="Wingdings 2" pitchFamily="18" charset="2"/>
              <a:buNone/>
            </a:pPr>
            <a:r>
              <a:rPr lang="id-ID" sz="2000" smtClean="0">
                <a:latin typeface="Tahoma" pitchFamily="34" charset="0"/>
                <a:cs typeface="Tahoma" pitchFamily="34" charset="0"/>
              </a:rPr>
              <a:t> </a:t>
            </a:r>
          </a:p>
          <a:p>
            <a:pPr>
              <a:buFont typeface="Wingdings 2" pitchFamily="18" charset="2"/>
              <a:buNone/>
            </a:pPr>
            <a:r>
              <a:rPr lang="id-ID" sz="2000" smtClean="0">
                <a:latin typeface="Tahoma" pitchFamily="34" charset="0"/>
                <a:cs typeface="Tahoma" pitchFamily="34" charset="0"/>
              </a:rPr>
              <a:t>7.	Tanda titik dipakai untuk memisahkan angka jam, menit, dan detik yang menunjukkan jangka waktu.</a:t>
            </a:r>
          </a:p>
          <a:p>
            <a:pPr>
              <a:buFont typeface="Wingdings 2" pitchFamily="18" charset="2"/>
              <a:buNone/>
            </a:pPr>
            <a:r>
              <a:rPr lang="id-ID" sz="2000" smtClean="0">
                <a:latin typeface="Tahoma" pitchFamily="34" charset="0"/>
                <a:cs typeface="Tahoma" pitchFamily="34" charset="0"/>
              </a:rPr>
              <a:t>	Misalnya:</a:t>
            </a:r>
          </a:p>
          <a:p>
            <a:pPr>
              <a:buFont typeface="Wingdings 2" pitchFamily="18" charset="2"/>
              <a:buNone/>
            </a:pPr>
            <a:r>
              <a:rPr lang="id-ID" sz="2000" smtClean="0">
                <a:latin typeface="Tahoma" pitchFamily="34" charset="0"/>
                <a:cs typeface="Tahoma" pitchFamily="34" charset="0"/>
              </a:rPr>
              <a:t>		1.35.20 jam (1 jam, 35 menit, 20 detik)</a:t>
            </a:r>
          </a:p>
          <a:p>
            <a:pPr>
              <a:buFont typeface="Wingdings 2" pitchFamily="18" charset="2"/>
              <a:buNone/>
            </a:pPr>
            <a:r>
              <a:rPr lang="id-ID" sz="2000" smtClean="0">
                <a:latin typeface="Tahoma" pitchFamily="34" charset="0"/>
                <a:cs typeface="Tahoma" pitchFamily="34" charset="0"/>
              </a:rPr>
              <a:t>  </a:t>
            </a:r>
          </a:p>
          <a:p>
            <a:pPr>
              <a:buFont typeface="Wingdings 2" pitchFamily="18" charset="2"/>
              <a:buNone/>
            </a:pPr>
            <a:r>
              <a:rPr lang="id-ID" sz="2000" smtClean="0">
                <a:latin typeface="Tahoma" pitchFamily="34" charset="0"/>
                <a:cs typeface="Tahoma" pitchFamily="34" charset="0"/>
              </a:rPr>
              <a:t>8.	Tanda titik </a:t>
            </a:r>
            <a:r>
              <a:rPr lang="id-ID" sz="2000" i="1" smtClean="0">
                <a:latin typeface="Tahoma" pitchFamily="34" charset="0"/>
                <a:cs typeface="Tahoma" pitchFamily="34" charset="0"/>
              </a:rPr>
              <a:t>tidak </a:t>
            </a:r>
            <a:r>
              <a:rPr lang="id-ID" sz="2000" smtClean="0">
                <a:latin typeface="Tahoma" pitchFamily="34" charset="0"/>
                <a:cs typeface="Tahoma" pitchFamily="34" charset="0"/>
              </a:rPr>
              <a:t>dipakai untuk memisahkan ribuan, jutaan dan seterusnya yang tidak menunjukkan jumlah.</a:t>
            </a:r>
          </a:p>
          <a:p>
            <a:pPr>
              <a:buFont typeface="Wingdings 2" pitchFamily="18" charset="2"/>
              <a:buNone/>
            </a:pPr>
            <a:r>
              <a:rPr lang="id-ID" sz="2000" smtClean="0">
                <a:latin typeface="Tahoma" pitchFamily="34" charset="0"/>
                <a:cs typeface="Tahoma" pitchFamily="34" charset="0"/>
              </a:rPr>
              <a:t>	Misalnya:</a:t>
            </a:r>
          </a:p>
          <a:p>
            <a:pPr>
              <a:buFont typeface="Wingdings 2" pitchFamily="18" charset="2"/>
              <a:buNone/>
            </a:pPr>
            <a:r>
              <a:rPr lang="id-ID" sz="2000" smtClean="0">
                <a:latin typeface="Tahoma" pitchFamily="34" charset="0"/>
                <a:cs typeface="Tahoma" pitchFamily="34" charset="0"/>
              </a:rPr>
              <a:t>		Sugiarto lahir pada tahun 1972 di Jakarta.</a:t>
            </a:r>
          </a:p>
          <a:p>
            <a:pPr>
              <a:buFont typeface="Wingdings 2" pitchFamily="18" charset="2"/>
              <a:buNone/>
            </a:pPr>
            <a:r>
              <a:rPr lang="id-ID" sz="2000" smtClean="0">
                <a:latin typeface="Tahoma" pitchFamily="34" charset="0"/>
                <a:cs typeface="Tahoma" pitchFamily="34" charset="0"/>
              </a:rPr>
              <a:t>		Lihat halaman 2345 dan seterusnya.</a:t>
            </a:r>
          </a:p>
          <a:p>
            <a:pPr>
              <a:buFont typeface="Wingdings 2" pitchFamily="18" charset="2"/>
              <a:buNone/>
            </a:pPr>
            <a:r>
              <a:rPr lang="id-ID" sz="2000" smtClean="0">
                <a:latin typeface="Tahoma" pitchFamily="34" charset="0"/>
                <a:cs typeface="Tahoma" pitchFamily="34" charset="0"/>
              </a:rPr>
              <a:t>		Nomor gironya 0795010303. (tanda titik di sini mengakhiri 	kalimat)</a:t>
            </a:r>
          </a:p>
          <a:p>
            <a:endParaRPr lang="id-ID" sz="2000" smtClean="0">
              <a:latin typeface="Tahoma" pitchFamily="34" charset="0"/>
              <a:cs typeface="Tahoma" pitchFamily="34" charset="0"/>
            </a:endParaRPr>
          </a:p>
        </p:txBody>
      </p:sp>
    </p:spTree>
  </p:cSld>
  <p:clrMapOvr>
    <a:masterClrMapping/>
  </p:clrMapOvr>
  <p:transition spd="slow">
    <p:circl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57150"/>
          </a:xfrm>
        </p:spPr>
        <p:txBody>
          <a:bodyPr>
            <a:normAutofit fontScale="90000"/>
          </a:bodyPr>
          <a:lstStyle/>
          <a:p>
            <a:pPr fontAlgn="auto">
              <a:spcAft>
                <a:spcPts val="0"/>
              </a:spcAft>
              <a:defRPr/>
            </a:pPr>
            <a:endParaRPr lang="id-ID" dirty="0"/>
          </a:p>
        </p:txBody>
      </p:sp>
      <p:sp>
        <p:nvSpPr>
          <p:cNvPr id="38915" name="Content Placeholder 2"/>
          <p:cNvSpPr>
            <a:spLocks noGrp="1"/>
          </p:cNvSpPr>
          <p:nvPr>
            <p:ph idx="1"/>
          </p:nvPr>
        </p:nvSpPr>
        <p:spPr>
          <a:xfrm>
            <a:off x="457200" y="762000"/>
            <a:ext cx="8229600" cy="5562600"/>
          </a:xfrm>
        </p:spPr>
        <p:txBody>
          <a:bodyPr/>
          <a:lstStyle/>
          <a:p>
            <a:pPr>
              <a:buFont typeface="Wingdings 2" pitchFamily="18" charset="2"/>
              <a:buNone/>
            </a:pPr>
            <a:r>
              <a:rPr lang="id-ID" sz="2000" dirty="0" smtClean="0">
                <a:latin typeface="Tahoma" pitchFamily="34" charset="0"/>
                <a:cs typeface="Tahoma" pitchFamily="34" charset="0"/>
              </a:rPr>
              <a:t>9.	Tanda titik </a:t>
            </a:r>
            <a:r>
              <a:rPr lang="id-ID" sz="2000" i="1" dirty="0" smtClean="0">
                <a:latin typeface="Tahoma" pitchFamily="34" charset="0"/>
                <a:cs typeface="Tahoma" pitchFamily="34" charset="0"/>
              </a:rPr>
              <a:t>tidak</a:t>
            </a:r>
            <a:r>
              <a:rPr lang="id-ID" sz="2000" dirty="0" smtClean="0">
                <a:latin typeface="Tahoma" pitchFamily="34" charset="0"/>
                <a:cs typeface="Tahoma" pitchFamily="34" charset="0"/>
              </a:rPr>
              <a:t> dipakai dalam singkatan yang terdiri dari huruf-huruf awal kata atau suku kata, atau gabungan keduanya, yang terdapat di dalam nama badan pemerintah, lembaga-lembaga nasional atau internasional, atau yang terdapat di dalam akronim yang sudah diterima oleh masyarakat.</a:t>
            </a:r>
          </a:p>
          <a:p>
            <a:pPr>
              <a:buFont typeface="Wingdings 2" pitchFamily="18" charset="2"/>
              <a:buNone/>
            </a:pPr>
            <a:r>
              <a:rPr lang="id-ID" sz="2000" dirty="0" smtClean="0">
                <a:latin typeface="Tahoma" pitchFamily="34" charset="0"/>
                <a:cs typeface="Tahoma" pitchFamily="34" charset="0"/>
              </a:rPr>
              <a:t>	Misalnya:</a:t>
            </a:r>
          </a:p>
          <a:p>
            <a:pPr>
              <a:buFont typeface="Wingdings 2" pitchFamily="18" charset="2"/>
              <a:buNone/>
            </a:pPr>
            <a:r>
              <a:rPr lang="id-ID" sz="2000" dirty="0" smtClean="0">
                <a:latin typeface="Tahoma" pitchFamily="34" charset="0"/>
                <a:cs typeface="Tahoma" pitchFamily="34" charset="0"/>
              </a:rPr>
              <a:t>		TNI AD	</a:t>
            </a:r>
            <a:r>
              <a:rPr lang="en-US" sz="2000" dirty="0" smtClean="0">
                <a:latin typeface="Tahoma" pitchFamily="34" charset="0"/>
                <a:cs typeface="Tahoma" pitchFamily="34" charset="0"/>
              </a:rPr>
              <a:t>	</a:t>
            </a:r>
            <a:r>
              <a:rPr lang="id-ID" sz="2000" dirty="0" smtClean="0">
                <a:latin typeface="Tahoma" pitchFamily="34" charset="0"/>
                <a:cs typeface="Tahoma" pitchFamily="34" charset="0"/>
              </a:rPr>
              <a:t>(</a:t>
            </a:r>
            <a:r>
              <a:rPr lang="id-ID" sz="2000" dirty="0" smtClean="0">
                <a:latin typeface="Tahoma" pitchFamily="34" charset="0"/>
                <a:cs typeface="Tahoma" pitchFamily="34" charset="0"/>
              </a:rPr>
              <a:t>Tentara Nasional Indonesia Angkatan Darat)</a:t>
            </a:r>
          </a:p>
          <a:p>
            <a:pPr>
              <a:buFont typeface="Wingdings 2" pitchFamily="18" charset="2"/>
              <a:buNone/>
            </a:pPr>
            <a:r>
              <a:rPr lang="id-ID" sz="2000" dirty="0" smtClean="0">
                <a:latin typeface="Tahoma" pitchFamily="34" charset="0"/>
                <a:cs typeface="Tahoma" pitchFamily="34" charset="0"/>
              </a:rPr>
              <a:t>		SMA 	</a:t>
            </a:r>
            <a:r>
              <a:rPr lang="en-US" sz="2000" dirty="0" smtClean="0">
                <a:latin typeface="Tahoma" pitchFamily="34" charset="0"/>
                <a:cs typeface="Tahoma" pitchFamily="34" charset="0"/>
              </a:rPr>
              <a:t>	</a:t>
            </a:r>
            <a:r>
              <a:rPr lang="id-ID" sz="2000" dirty="0" smtClean="0">
                <a:latin typeface="Tahoma" pitchFamily="34" charset="0"/>
                <a:cs typeface="Tahoma" pitchFamily="34" charset="0"/>
              </a:rPr>
              <a:t>(</a:t>
            </a:r>
            <a:r>
              <a:rPr lang="id-ID" sz="2000" dirty="0" smtClean="0">
                <a:latin typeface="Tahoma" pitchFamily="34" charset="0"/>
                <a:cs typeface="Tahoma" pitchFamily="34" charset="0"/>
              </a:rPr>
              <a:t>Sekolah Menengah Atas)</a:t>
            </a:r>
          </a:p>
          <a:p>
            <a:pPr>
              <a:buFont typeface="Wingdings 2" pitchFamily="18" charset="2"/>
              <a:buNone/>
            </a:pPr>
            <a:r>
              <a:rPr lang="id-ID" sz="2000" dirty="0" smtClean="0">
                <a:latin typeface="Tahoma" pitchFamily="34" charset="0"/>
                <a:cs typeface="Tahoma" pitchFamily="34" charset="0"/>
              </a:rPr>
              <a:t>		MPR 	</a:t>
            </a:r>
            <a:r>
              <a:rPr lang="en-US" sz="2000" dirty="0" smtClean="0">
                <a:latin typeface="Tahoma" pitchFamily="34" charset="0"/>
                <a:cs typeface="Tahoma" pitchFamily="34" charset="0"/>
              </a:rPr>
              <a:t>	</a:t>
            </a:r>
            <a:r>
              <a:rPr lang="id-ID" sz="2000" dirty="0" smtClean="0">
                <a:latin typeface="Tahoma" pitchFamily="34" charset="0"/>
                <a:cs typeface="Tahoma" pitchFamily="34" charset="0"/>
              </a:rPr>
              <a:t>(</a:t>
            </a:r>
            <a:r>
              <a:rPr lang="id-ID" sz="2000" dirty="0" smtClean="0">
                <a:latin typeface="Tahoma" pitchFamily="34" charset="0"/>
                <a:cs typeface="Tahoma" pitchFamily="34" charset="0"/>
              </a:rPr>
              <a:t>Majelis Permusyawaratan Rakyat)</a:t>
            </a:r>
          </a:p>
          <a:p>
            <a:pPr>
              <a:buFont typeface="Wingdings 2" pitchFamily="18" charset="2"/>
              <a:buNone/>
            </a:pPr>
            <a:r>
              <a:rPr lang="id-ID" sz="2000" dirty="0" smtClean="0">
                <a:latin typeface="Tahoma" pitchFamily="34" charset="0"/>
                <a:cs typeface="Tahoma" pitchFamily="34" charset="0"/>
              </a:rPr>
              <a:t>		UUD 	</a:t>
            </a:r>
            <a:r>
              <a:rPr lang="en-US" sz="2000" dirty="0" smtClean="0">
                <a:latin typeface="Tahoma" pitchFamily="34" charset="0"/>
                <a:cs typeface="Tahoma" pitchFamily="34" charset="0"/>
              </a:rPr>
              <a:t>	</a:t>
            </a:r>
            <a:r>
              <a:rPr lang="id-ID" sz="2000" dirty="0" smtClean="0">
                <a:latin typeface="Tahoma" pitchFamily="34" charset="0"/>
                <a:cs typeface="Tahoma" pitchFamily="34" charset="0"/>
              </a:rPr>
              <a:t>(</a:t>
            </a:r>
            <a:r>
              <a:rPr lang="id-ID" sz="2000" dirty="0" smtClean="0">
                <a:latin typeface="Tahoma" pitchFamily="34" charset="0"/>
                <a:cs typeface="Tahoma" pitchFamily="34" charset="0"/>
              </a:rPr>
              <a:t>Undang-Undang Dasar)</a:t>
            </a:r>
          </a:p>
          <a:p>
            <a:pPr>
              <a:buFont typeface="Wingdings 2" pitchFamily="18" charset="2"/>
              <a:buNone/>
            </a:pPr>
            <a:r>
              <a:rPr lang="id-ID" sz="2000" dirty="0" smtClean="0">
                <a:latin typeface="Tahoma" pitchFamily="34" charset="0"/>
                <a:cs typeface="Tahoma" pitchFamily="34" charset="0"/>
              </a:rPr>
              <a:t>		</a:t>
            </a:r>
            <a:r>
              <a:rPr lang="en-US" sz="2000" dirty="0" smtClean="0">
                <a:latin typeface="Tahoma" pitchFamily="34" charset="0"/>
                <a:cs typeface="Tahoma" pitchFamily="34" charset="0"/>
              </a:rPr>
              <a:t>WHO 	</a:t>
            </a:r>
            <a:r>
              <a:rPr lang="en-US" sz="2000" dirty="0" smtClean="0">
                <a:latin typeface="Tahoma" pitchFamily="34" charset="0"/>
                <a:cs typeface="Tahoma" pitchFamily="34" charset="0"/>
              </a:rPr>
              <a:t>	(</a:t>
            </a:r>
            <a:r>
              <a:rPr lang="en-US" sz="2000" dirty="0" smtClean="0">
                <a:latin typeface="Tahoma" pitchFamily="34" charset="0"/>
                <a:cs typeface="Tahoma" pitchFamily="34" charset="0"/>
              </a:rPr>
              <a:t>World Health Organization)</a:t>
            </a:r>
            <a:endParaRPr lang="id-ID" sz="2000" dirty="0" smtClean="0">
              <a:latin typeface="Tahoma" pitchFamily="34" charset="0"/>
              <a:cs typeface="Tahoma" pitchFamily="34" charset="0"/>
            </a:endParaRPr>
          </a:p>
          <a:p>
            <a:pPr>
              <a:buFont typeface="Wingdings 2" pitchFamily="18" charset="2"/>
              <a:buNone/>
            </a:pP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Depkes</a:t>
            </a:r>
            <a:r>
              <a:rPr lang="en-US" sz="2000" dirty="0" smtClean="0">
                <a:latin typeface="Tahoma" pitchFamily="34" charset="0"/>
                <a:cs typeface="Tahoma" pitchFamily="34" charset="0"/>
              </a:rPr>
              <a:t> 	</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Departemen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Kesehatan</a:t>
            </a:r>
            <a:r>
              <a:rPr lang="en-US" sz="2000" dirty="0" smtClean="0">
                <a:latin typeface="Tahoma" pitchFamily="34" charset="0"/>
                <a:cs typeface="Tahoma" pitchFamily="34" charset="0"/>
              </a:rPr>
              <a:t>)</a:t>
            </a:r>
            <a:endParaRPr lang="id-ID" sz="2000" dirty="0" smtClean="0">
              <a:latin typeface="Tahoma" pitchFamily="34" charset="0"/>
              <a:cs typeface="Tahoma" pitchFamily="34" charset="0"/>
            </a:endParaRPr>
          </a:p>
          <a:p>
            <a:pPr>
              <a:buFont typeface="Wingdings 2" pitchFamily="18" charset="2"/>
              <a:buNone/>
            </a:pPr>
            <a:r>
              <a:rPr lang="en-US" sz="2000" dirty="0" smtClean="0">
                <a:latin typeface="Tahoma" pitchFamily="34" charset="0"/>
                <a:cs typeface="Tahoma" pitchFamily="34" charset="0"/>
              </a:rPr>
              <a:t>		</a:t>
            </a:r>
            <a:r>
              <a:rPr lang="id-ID" sz="2000" dirty="0" smtClean="0">
                <a:latin typeface="Tahoma" pitchFamily="34" charset="0"/>
                <a:cs typeface="Tahoma" pitchFamily="34" charset="0"/>
              </a:rPr>
              <a:t>Sekjen 	</a:t>
            </a:r>
            <a:r>
              <a:rPr lang="en-US" sz="2000" dirty="0" smtClean="0">
                <a:latin typeface="Tahoma" pitchFamily="34" charset="0"/>
                <a:cs typeface="Tahoma" pitchFamily="34" charset="0"/>
              </a:rPr>
              <a:t>	</a:t>
            </a:r>
            <a:r>
              <a:rPr lang="id-ID" sz="2000" dirty="0" smtClean="0">
                <a:latin typeface="Tahoma" pitchFamily="34" charset="0"/>
                <a:cs typeface="Tahoma" pitchFamily="34" charset="0"/>
              </a:rPr>
              <a:t>(</a:t>
            </a:r>
            <a:r>
              <a:rPr lang="id-ID" sz="2000" dirty="0" smtClean="0">
                <a:latin typeface="Tahoma" pitchFamily="34" charset="0"/>
                <a:cs typeface="Tahoma" pitchFamily="34" charset="0"/>
              </a:rPr>
              <a:t>Sekretaris Jenderal)</a:t>
            </a:r>
          </a:p>
          <a:p>
            <a:pPr>
              <a:buFont typeface="Wingdings 2" pitchFamily="18" charset="2"/>
              <a:buNone/>
            </a:pPr>
            <a:r>
              <a:rPr lang="id-ID" sz="2000" dirty="0" smtClean="0">
                <a:latin typeface="Tahoma" pitchFamily="34" charset="0"/>
                <a:cs typeface="Tahoma" pitchFamily="34" charset="0"/>
              </a:rPr>
              <a:t>		sinetron 	(sinema elektronika)</a:t>
            </a:r>
          </a:p>
          <a:p>
            <a:pPr>
              <a:buFont typeface="Wingdings 2" pitchFamily="18" charset="2"/>
              <a:buNone/>
            </a:pPr>
            <a:r>
              <a:rPr lang="id-ID" sz="2000" dirty="0" smtClean="0">
                <a:latin typeface="Tahoma" pitchFamily="34" charset="0"/>
                <a:cs typeface="Tahoma" pitchFamily="34" charset="0"/>
              </a:rPr>
              <a:t>		</a:t>
            </a:r>
            <a:r>
              <a:rPr lang="en-US" sz="2000" dirty="0" smtClean="0">
                <a:latin typeface="Tahoma" pitchFamily="34" charset="0"/>
                <a:cs typeface="Tahoma" pitchFamily="34" charset="0"/>
              </a:rPr>
              <a:t>radar 	</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radio detecting and ranging</a:t>
            </a:r>
            <a:r>
              <a:rPr lang="en-US" sz="2000" dirty="0" smtClean="0">
                <a:latin typeface="Tahoma" pitchFamily="34" charset="0"/>
                <a:cs typeface="Tahoma" pitchFamily="34" charset="0"/>
              </a:rPr>
              <a:t>)</a:t>
            </a:r>
            <a:endParaRPr lang="id-ID" sz="2000" dirty="0" smtClean="0">
              <a:latin typeface="Tahoma" pitchFamily="34" charset="0"/>
              <a:cs typeface="Tahoma" pitchFamily="34" charset="0"/>
            </a:endParaRPr>
          </a:p>
          <a:p>
            <a:pPr>
              <a:buFont typeface="Wingdings 2" pitchFamily="18" charset="2"/>
              <a:buNone/>
            </a:pPr>
            <a:r>
              <a:rPr lang="en-US" sz="2000" dirty="0" smtClean="0">
                <a:latin typeface="Tahoma" pitchFamily="34" charset="0"/>
                <a:cs typeface="Tahoma" pitchFamily="34" charset="0"/>
              </a:rPr>
              <a:t>		</a:t>
            </a:r>
            <a:r>
              <a:rPr lang="id-ID" sz="2000" dirty="0" smtClean="0">
                <a:latin typeface="Tahoma" pitchFamily="34" charset="0"/>
                <a:cs typeface="Tahoma" pitchFamily="34" charset="0"/>
              </a:rPr>
              <a:t>tilang 	</a:t>
            </a:r>
            <a:r>
              <a:rPr lang="en-US" sz="2000" dirty="0" smtClean="0">
                <a:latin typeface="Tahoma" pitchFamily="34" charset="0"/>
                <a:cs typeface="Tahoma" pitchFamily="34" charset="0"/>
              </a:rPr>
              <a:t>	</a:t>
            </a:r>
            <a:r>
              <a:rPr lang="id-ID" sz="2000" dirty="0" smtClean="0">
                <a:latin typeface="Tahoma" pitchFamily="34" charset="0"/>
                <a:cs typeface="Tahoma" pitchFamily="34" charset="0"/>
              </a:rPr>
              <a:t>(</a:t>
            </a:r>
            <a:r>
              <a:rPr lang="id-ID" sz="2000" dirty="0" smtClean="0">
                <a:latin typeface="Tahoma" pitchFamily="34" charset="0"/>
                <a:cs typeface="Tahoma" pitchFamily="34" charset="0"/>
              </a:rPr>
              <a:t>bukti pelanggaran)</a:t>
            </a:r>
          </a:p>
          <a:p>
            <a:pPr>
              <a:buFont typeface="Wingdings 2" pitchFamily="18" charset="2"/>
              <a:buNone/>
            </a:pPr>
            <a:r>
              <a:rPr lang="id-ID" sz="2000" dirty="0" smtClean="0">
                <a:latin typeface="Tahoma" pitchFamily="34" charset="0"/>
                <a:cs typeface="Tahoma" pitchFamily="34" charset="0"/>
              </a:rPr>
              <a:t> </a:t>
            </a:r>
          </a:p>
        </p:txBody>
      </p:sp>
    </p:spTree>
  </p:cSld>
  <p:clrMapOvr>
    <a:masterClrMapping/>
  </p:clrMapOvr>
  <p:transition spd="slow">
    <p:circl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133350"/>
          </a:xfrm>
        </p:spPr>
        <p:txBody>
          <a:bodyPr>
            <a:normAutofit fontScale="90000"/>
          </a:bodyPr>
          <a:lstStyle/>
          <a:p>
            <a:pPr fontAlgn="auto">
              <a:spcAft>
                <a:spcPts val="0"/>
              </a:spcAft>
              <a:defRPr/>
            </a:pPr>
            <a:endParaRPr lang="id-ID" dirty="0"/>
          </a:p>
        </p:txBody>
      </p:sp>
      <p:sp>
        <p:nvSpPr>
          <p:cNvPr id="3" name="Content Placeholder 2"/>
          <p:cNvSpPr>
            <a:spLocks noGrp="1"/>
          </p:cNvSpPr>
          <p:nvPr>
            <p:ph idx="1"/>
          </p:nvPr>
        </p:nvSpPr>
        <p:spPr>
          <a:xfrm>
            <a:off x="457200" y="609600"/>
            <a:ext cx="8229600" cy="6019800"/>
          </a:xfrm>
        </p:spPr>
        <p:txBody>
          <a:bodyPr>
            <a:normAutofit fontScale="77500" lnSpcReduction="20000"/>
          </a:bodyPr>
          <a:lstStyle/>
          <a:p>
            <a:pPr marL="274320" indent="-274320" fontAlgn="auto">
              <a:spcAft>
                <a:spcPts val="0"/>
              </a:spcAft>
              <a:buClr>
                <a:schemeClr val="accent3"/>
              </a:buClr>
              <a:buFont typeface="Wingdings 2"/>
              <a:buNone/>
              <a:defRPr/>
            </a:pPr>
            <a:r>
              <a:rPr lang="id-ID" dirty="0" smtClean="0">
                <a:latin typeface="Tahoma" pitchFamily="34" charset="0"/>
                <a:ea typeface="Tahoma" pitchFamily="34" charset="0"/>
                <a:cs typeface="Tahoma" pitchFamily="34" charset="0"/>
              </a:rPr>
              <a:t> </a:t>
            </a:r>
          </a:p>
          <a:p>
            <a:pPr marL="274320" indent="-274320" fontAlgn="auto">
              <a:spcAft>
                <a:spcPts val="0"/>
              </a:spcAft>
              <a:buClr>
                <a:schemeClr val="accent3"/>
              </a:buClr>
              <a:buFont typeface="Wingdings 2"/>
              <a:buNone/>
              <a:defRPr/>
            </a:pPr>
            <a:r>
              <a:rPr lang="id-ID" dirty="0" smtClean="0">
                <a:latin typeface="Tahoma" pitchFamily="34" charset="0"/>
                <a:ea typeface="Tahoma" pitchFamily="34" charset="0"/>
                <a:cs typeface="Tahoma" pitchFamily="34" charset="0"/>
              </a:rPr>
              <a:t>10.	Tanda titik </a:t>
            </a:r>
            <a:r>
              <a:rPr lang="id-ID" i="1" dirty="0" smtClean="0">
                <a:latin typeface="Tahoma" pitchFamily="34" charset="0"/>
                <a:ea typeface="Tahoma" pitchFamily="34" charset="0"/>
                <a:cs typeface="Tahoma" pitchFamily="34" charset="0"/>
              </a:rPr>
              <a:t>tidak</a:t>
            </a:r>
            <a:r>
              <a:rPr lang="id-ID" dirty="0" smtClean="0">
                <a:latin typeface="Tahoma" pitchFamily="34" charset="0"/>
                <a:ea typeface="Tahoma" pitchFamily="34" charset="0"/>
                <a:cs typeface="Tahoma" pitchFamily="34" charset="0"/>
              </a:rPr>
              <a:t> dipakai dalam singkatan lambang kimia, 	satuan ukuran, takaran, timbangan, dan mata uang.</a:t>
            </a:r>
          </a:p>
          <a:p>
            <a:pPr marL="274320" indent="-274320" fontAlgn="auto">
              <a:spcAft>
                <a:spcPts val="0"/>
              </a:spcAft>
              <a:buClr>
                <a:schemeClr val="accent3"/>
              </a:buClr>
              <a:buFont typeface="Wingdings 2"/>
              <a:buNone/>
              <a:defRPr/>
            </a:pPr>
            <a:r>
              <a:rPr lang="id-ID" dirty="0" smtClean="0">
                <a:latin typeface="Tahoma" pitchFamily="34" charset="0"/>
                <a:ea typeface="Tahoma" pitchFamily="34" charset="0"/>
                <a:cs typeface="Tahoma" pitchFamily="34" charset="0"/>
              </a:rPr>
              <a:t>		Misalnya:</a:t>
            </a:r>
          </a:p>
          <a:p>
            <a:pPr marL="274320" indent="-274320" fontAlgn="auto">
              <a:spcAft>
                <a:spcPts val="0"/>
              </a:spcAft>
              <a:buClr>
                <a:schemeClr val="accent3"/>
              </a:buClr>
              <a:buFont typeface="Wingdings 2"/>
              <a:buNone/>
              <a:defRPr/>
            </a:pPr>
            <a:r>
              <a:rPr lang="id-ID" dirty="0" smtClean="0">
                <a:latin typeface="Tahoma" pitchFamily="34" charset="0"/>
                <a:ea typeface="Tahoma" pitchFamily="34" charset="0"/>
                <a:cs typeface="Tahoma" pitchFamily="34" charset="0"/>
              </a:rPr>
              <a:t>		Cu 	</a:t>
            </a:r>
            <a:r>
              <a:rPr lang="en-US" dirty="0" smtClean="0">
                <a:latin typeface="Tahoma" pitchFamily="34" charset="0"/>
                <a:ea typeface="Tahoma" pitchFamily="34" charset="0"/>
                <a:cs typeface="Tahoma" pitchFamily="34" charset="0"/>
              </a:rPr>
              <a:t>	</a:t>
            </a:r>
            <a:r>
              <a:rPr lang="id-ID" dirty="0" smtClean="0">
                <a:latin typeface="Tahoma" pitchFamily="34" charset="0"/>
                <a:ea typeface="Tahoma" pitchFamily="34" charset="0"/>
                <a:cs typeface="Tahoma" pitchFamily="34" charset="0"/>
              </a:rPr>
              <a:t>(</a:t>
            </a:r>
            <a:r>
              <a:rPr lang="id-ID" dirty="0" smtClean="0">
                <a:latin typeface="Tahoma" pitchFamily="34" charset="0"/>
                <a:ea typeface="Tahoma" pitchFamily="34" charset="0"/>
                <a:cs typeface="Tahoma" pitchFamily="34" charset="0"/>
              </a:rPr>
              <a:t>Kuprom)</a:t>
            </a:r>
          </a:p>
          <a:p>
            <a:pPr marL="274320" indent="-274320" fontAlgn="auto">
              <a:spcAft>
                <a:spcPts val="0"/>
              </a:spcAft>
              <a:buClr>
                <a:schemeClr val="accent3"/>
              </a:buClr>
              <a:buFont typeface="Wingdings 2"/>
              <a:buNone/>
              <a:defRPr/>
            </a:pPr>
            <a:r>
              <a:rPr lang="id-ID" dirty="0" smtClean="0">
                <a:latin typeface="Tahoma" pitchFamily="34" charset="0"/>
                <a:ea typeface="Tahoma" pitchFamily="34" charset="0"/>
                <a:cs typeface="Tahoma" pitchFamily="34" charset="0"/>
              </a:rPr>
              <a:t>		TNT 	</a:t>
            </a:r>
            <a:r>
              <a:rPr lang="en-US" dirty="0" smtClean="0">
                <a:latin typeface="Tahoma" pitchFamily="34" charset="0"/>
                <a:ea typeface="Tahoma" pitchFamily="34" charset="0"/>
                <a:cs typeface="Tahoma" pitchFamily="34" charset="0"/>
              </a:rPr>
              <a:t>	</a:t>
            </a:r>
            <a:r>
              <a:rPr lang="id-ID" dirty="0" smtClean="0">
                <a:latin typeface="Tahoma" pitchFamily="34" charset="0"/>
                <a:ea typeface="Tahoma" pitchFamily="34" charset="0"/>
                <a:cs typeface="Tahoma" pitchFamily="34" charset="0"/>
              </a:rPr>
              <a:t>(</a:t>
            </a:r>
            <a:r>
              <a:rPr lang="id-ID" dirty="0" smtClean="0">
                <a:latin typeface="Tahoma" pitchFamily="34" charset="0"/>
                <a:ea typeface="Tahoma" pitchFamily="34" charset="0"/>
                <a:cs typeface="Tahoma" pitchFamily="34" charset="0"/>
              </a:rPr>
              <a:t>Trinitrotoluen)</a:t>
            </a:r>
          </a:p>
          <a:p>
            <a:pPr marL="274320" indent="-274320" fontAlgn="auto">
              <a:spcAft>
                <a:spcPts val="0"/>
              </a:spcAft>
              <a:buClr>
                <a:schemeClr val="accent3"/>
              </a:buClr>
              <a:buFont typeface="Wingdings 2"/>
              <a:buNone/>
              <a:defRPr/>
            </a:pPr>
            <a:r>
              <a:rPr lang="id-ID" dirty="0" smtClean="0">
                <a:latin typeface="Tahoma" pitchFamily="34" charset="0"/>
                <a:ea typeface="Tahoma" pitchFamily="34" charset="0"/>
                <a:cs typeface="Tahoma" pitchFamily="34" charset="0"/>
              </a:rPr>
              <a:t>		10 cm 	</a:t>
            </a:r>
            <a:r>
              <a:rPr lang="en-US" dirty="0" smtClean="0">
                <a:latin typeface="Tahoma" pitchFamily="34" charset="0"/>
                <a:ea typeface="Tahoma" pitchFamily="34" charset="0"/>
                <a:cs typeface="Tahoma" pitchFamily="34" charset="0"/>
              </a:rPr>
              <a:t>	</a:t>
            </a:r>
            <a:r>
              <a:rPr lang="id-ID" dirty="0" smtClean="0">
                <a:latin typeface="Tahoma" pitchFamily="34" charset="0"/>
                <a:ea typeface="Tahoma" pitchFamily="34" charset="0"/>
                <a:cs typeface="Tahoma" pitchFamily="34" charset="0"/>
              </a:rPr>
              <a:t>Panjangnya </a:t>
            </a:r>
            <a:r>
              <a:rPr lang="id-ID" dirty="0" smtClean="0">
                <a:latin typeface="Tahoma" pitchFamily="34" charset="0"/>
                <a:ea typeface="Tahoma" pitchFamily="34" charset="0"/>
                <a:cs typeface="Tahoma" pitchFamily="34" charset="0"/>
              </a:rPr>
              <a:t>10 cm lebih sedikit.</a:t>
            </a:r>
          </a:p>
          <a:p>
            <a:pPr marL="274320" indent="-274320" fontAlgn="auto">
              <a:spcAft>
                <a:spcPts val="0"/>
              </a:spcAft>
              <a:buClr>
                <a:schemeClr val="accent3"/>
              </a:buClr>
              <a:buFont typeface="Wingdings 2"/>
              <a:buNone/>
              <a:defRPr/>
            </a:pPr>
            <a:r>
              <a:rPr lang="id-ID" dirty="0" smtClean="0">
                <a:latin typeface="Tahoma" pitchFamily="34" charset="0"/>
                <a:ea typeface="Tahoma" pitchFamily="34" charset="0"/>
                <a:cs typeface="Tahoma" pitchFamily="34" charset="0"/>
              </a:rPr>
              <a:t>		1 	</a:t>
            </a:r>
            <a:r>
              <a:rPr lang="en-US" dirty="0" smtClean="0">
                <a:latin typeface="Tahoma" pitchFamily="34" charset="0"/>
                <a:ea typeface="Tahoma" pitchFamily="34" charset="0"/>
                <a:cs typeface="Tahoma" pitchFamily="34" charset="0"/>
              </a:rPr>
              <a:t>	</a:t>
            </a:r>
            <a:r>
              <a:rPr lang="id-ID" dirty="0" smtClean="0">
                <a:latin typeface="Tahoma" pitchFamily="34" charset="0"/>
                <a:ea typeface="Tahoma" pitchFamily="34" charset="0"/>
                <a:cs typeface="Tahoma" pitchFamily="34" charset="0"/>
              </a:rPr>
              <a:t>Isinya </a:t>
            </a:r>
            <a:r>
              <a:rPr lang="id-ID" dirty="0" smtClean="0">
                <a:latin typeface="Tahoma" pitchFamily="34" charset="0"/>
                <a:ea typeface="Tahoma" pitchFamily="34" charset="0"/>
                <a:cs typeface="Tahoma" pitchFamily="34" charset="0"/>
              </a:rPr>
              <a:t>50 l bensin murni.</a:t>
            </a:r>
          </a:p>
          <a:p>
            <a:pPr marL="274320" indent="-274320" fontAlgn="auto">
              <a:spcAft>
                <a:spcPts val="0"/>
              </a:spcAft>
              <a:buClr>
                <a:schemeClr val="accent3"/>
              </a:buClr>
              <a:buFont typeface="Wingdings 2"/>
              <a:buNone/>
              <a:defRPr/>
            </a:pPr>
            <a:r>
              <a:rPr lang="id-ID" dirty="0" smtClean="0">
                <a:latin typeface="Tahoma" pitchFamily="34" charset="0"/>
                <a:ea typeface="Tahoma" pitchFamily="34" charset="0"/>
                <a:cs typeface="Tahoma" pitchFamily="34" charset="0"/>
              </a:rPr>
              <a:t>		kg 	</a:t>
            </a:r>
            <a:r>
              <a:rPr lang="en-US" dirty="0" smtClean="0">
                <a:latin typeface="Tahoma" pitchFamily="34" charset="0"/>
                <a:ea typeface="Tahoma" pitchFamily="34" charset="0"/>
                <a:cs typeface="Tahoma" pitchFamily="34" charset="0"/>
              </a:rPr>
              <a:t>	</a:t>
            </a:r>
            <a:r>
              <a:rPr lang="id-ID" dirty="0" smtClean="0">
                <a:latin typeface="Tahoma" pitchFamily="34" charset="0"/>
                <a:ea typeface="Tahoma" pitchFamily="34" charset="0"/>
                <a:cs typeface="Tahoma" pitchFamily="34" charset="0"/>
              </a:rPr>
              <a:t>Berat </a:t>
            </a:r>
            <a:r>
              <a:rPr lang="id-ID" dirty="0" smtClean="0">
                <a:latin typeface="Tahoma" pitchFamily="34" charset="0"/>
                <a:ea typeface="Tahoma" pitchFamily="34" charset="0"/>
                <a:cs typeface="Tahoma" pitchFamily="34" charset="0"/>
              </a:rPr>
              <a:t>yang diizinkan l00 kg ke atas.</a:t>
            </a:r>
          </a:p>
          <a:p>
            <a:pPr marL="274320" indent="-274320" fontAlgn="auto">
              <a:spcAft>
                <a:spcPts val="0"/>
              </a:spcAft>
              <a:buClr>
                <a:schemeClr val="accent3"/>
              </a:buClr>
              <a:buFont typeface="Wingdings 2"/>
              <a:buNone/>
              <a:defRPr/>
            </a:pPr>
            <a:r>
              <a:rPr lang="id-ID" dirty="0" smtClean="0">
                <a:latin typeface="Tahoma" pitchFamily="34" charset="0"/>
                <a:ea typeface="Tahoma" pitchFamily="34" charset="0"/>
                <a:cs typeface="Tahoma" pitchFamily="34" charset="0"/>
              </a:rPr>
              <a:t>		</a:t>
            </a:r>
            <a:r>
              <a:rPr lang="en-US" dirty="0" smtClean="0">
                <a:latin typeface="Tahoma" pitchFamily="34" charset="0"/>
                <a:ea typeface="Tahoma" pitchFamily="34" charset="0"/>
                <a:cs typeface="Tahoma" pitchFamily="34" charset="0"/>
              </a:rPr>
              <a:t>Rp567. 000,00 	</a:t>
            </a:r>
            <a:r>
              <a:rPr lang="en-US" dirty="0" err="1" smtClean="0">
                <a:latin typeface="Tahoma" pitchFamily="34" charset="0"/>
                <a:ea typeface="Tahoma" pitchFamily="34" charset="0"/>
                <a:cs typeface="Tahoma" pitchFamily="34" charset="0"/>
              </a:rPr>
              <a:t>Harganya</a:t>
            </a:r>
            <a:r>
              <a:rPr lang="en-US" dirty="0" smtClean="0">
                <a:latin typeface="Tahoma" pitchFamily="34" charset="0"/>
                <a:ea typeface="Tahoma" pitchFamily="34" charset="0"/>
                <a:cs typeface="Tahoma" pitchFamily="34" charset="0"/>
              </a:rPr>
              <a:t> Rp567. 000,00 </a:t>
            </a:r>
            <a:r>
              <a:rPr lang="en-US" dirty="0" err="1" smtClean="0">
                <a:latin typeface="Tahoma" pitchFamily="34" charset="0"/>
                <a:ea typeface="Tahoma" pitchFamily="34" charset="0"/>
                <a:cs typeface="Tahoma" pitchFamily="34" charset="0"/>
              </a:rPr>
              <a:t>termasuk</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pajak</a:t>
            </a:r>
            <a:r>
              <a:rPr lang="en-US" dirty="0" smtClean="0">
                <a:latin typeface="Tahoma" pitchFamily="34" charset="0"/>
                <a:ea typeface="Tahoma" pitchFamily="34" charset="0"/>
                <a:cs typeface="Tahoma" pitchFamily="34" charset="0"/>
              </a:rPr>
              <a:t>.</a:t>
            </a:r>
            <a:endParaRPr lang="id-ID" dirty="0" smtClean="0">
              <a:latin typeface="Tahoma" pitchFamily="34" charset="0"/>
              <a:ea typeface="Tahoma" pitchFamily="34" charset="0"/>
              <a:cs typeface="Tahoma" pitchFamily="34" charset="0"/>
            </a:endParaRPr>
          </a:p>
          <a:p>
            <a:pPr marL="274320" indent="-274320" fontAlgn="auto">
              <a:spcAft>
                <a:spcPts val="0"/>
              </a:spcAft>
              <a:buClr>
                <a:schemeClr val="accent3"/>
              </a:buClr>
              <a:buFont typeface="Wingdings 2"/>
              <a:buNone/>
              <a:defRPr/>
            </a:pPr>
            <a:endParaRPr lang="id-ID" dirty="0" smtClean="0">
              <a:latin typeface="Tahoma" pitchFamily="34" charset="0"/>
              <a:ea typeface="Tahoma" pitchFamily="34" charset="0"/>
              <a:cs typeface="Tahoma" pitchFamily="34" charset="0"/>
            </a:endParaRPr>
          </a:p>
          <a:p>
            <a:pPr marL="274320" indent="-274320" fontAlgn="auto">
              <a:spcAft>
                <a:spcPts val="0"/>
              </a:spcAft>
              <a:buClr>
                <a:schemeClr val="accent3"/>
              </a:buClr>
              <a:buFont typeface="Wingdings 2"/>
              <a:buNone/>
              <a:defRPr/>
            </a:pPr>
            <a:r>
              <a:rPr lang="id-ID" dirty="0" smtClean="0">
                <a:latin typeface="Tahoma" pitchFamily="34" charset="0"/>
                <a:ea typeface="Tahoma" pitchFamily="34" charset="0"/>
                <a:cs typeface="Tahoma" pitchFamily="34" charset="0"/>
              </a:rPr>
              <a:t>11.	Tanda titik </a:t>
            </a:r>
            <a:r>
              <a:rPr lang="id-ID" i="1" dirty="0" smtClean="0">
                <a:latin typeface="Tahoma" pitchFamily="34" charset="0"/>
                <a:ea typeface="Tahoma" pitchFamily="34" charset="0"/>
                <a:cs typeface="Tahoma" pitchFamily="34" charset="0"/>
              </a:rPr>
              <a:t>tidak</a:t>
            </a:r>
            <a:r>
              <a:rPr lang="id-ID" dirty="0" smtClean="0">
                <a:latin typeface="Tahoma" pitchFamily="34" charset="0"/>
                <a:ea typeface="Tahoma" pitchFamily="34" charset="0"/>
                <a:cs typeface="Tahoma" pitchFamily="34" charset="0"/>
              </a:rPr>
              <a:t> dipakai pada akhir judul yang merupakan 	kepala karangan, atau kepala ilustrasi, tabel, dan sebagainya.</a:t>
            </a:r>
          </a:p>
          <a:p>
            <a:pPr marL="274320" indent="-274320" fontAlgn="auto">
              <a:spcAft>
                <a:spcPts val="0"/>
              </a:spcAft>
              <a:buClr>
                <a:schemeClr val="accent3"/>
              </a:buClr>
              <a:buFont typeface="Wingdings 2"/>
              <a:buNone/>
              <a:defRPr/>
            </a:pPr>
            <a:r>
              <a:rPr lang="id-ID" dirty="0" smtClean="0">
                <a:latin typeface="Tahoma" pitchFamily="34" charset="0"/>
                <a:ea typeface="Tahoma" pitchFamily="34" charset="0"/>
                <a:cs typeface="Tahoma" pitchFamily="34" charset="0"/>
              </a:rPr>
              <a:t>		Misalnya:</a:t>
            </a:r>
          </a:p>
          <a:p>
            <a:pPr marL="274320" indent="-274320" fontAlgn="auto">
              <a:spcAft>
                <a:spcPts val="0"/>
              </a:spcAft>
              <a:buClr>
                <a:schemeClr val="accent3"/>
              </a:buClr>
              <a:buFont typeface="Wingdings 2"/>
              <a:buNone/>
              <a:defRPr/>
            </a:pPr>
            <a:r>
              <a:rPr lang="id-ID" dirty="0" smtClean="0">
                <a:latin typeface="Tahoma" pitchFamily="34" charset="0"/>
                <a:ea typeface="Tahoma" pitchFamily="34" charset="0"/>
                <a:cs typeface="Tahoma" pitchFamily="34" charset="0"/>
              </a:rPr>
              <a:t>		</a:t>
            </a:r>
            <a:r>
              <a:rPr lang="en-US" dirty="0" smtClean="0">
                <a:latin typeface="Tahoma" pitchFamily="34" charset="0"/>
                <a:ea typeface="Tahoma" pitchFamily="34" charset="0"/>
                <a:cs typeface="Tahoma" pitchFamily="34" charset="0"/>
              </a:rPr>
              <a:t>	</a:t>
            </a:r>
            <a:r>
              <a:rPr lang="id-ID" dirty="0" smtClean="0">
                <a:latin typeface="Tahoma" pitchFamily="34" charset="0"/>
                <a:ea typeface="Tahoma" pitchFamily="34" charset="0"/>
                <a:cs typeface="Tahoma" pitchFamily="34" charset="0"/>
              </a:rPr>
              <a:t>Acara </a:t>
            </a:r>
            <a:r>
              <a:rPr lang="id-ID" dirty="0" smtClean="0">
                <a:latin typeface="Tahoma" pitchFamily="34" charset="0"/>
                <a:ea typeface="Tahoma" pitchFamily="34" charset="0"/>
                <a:cs typeface="Tahoma" pitchFamily="34" charset="0"/>
              </a:rPr>
              <a:t>Kunjungan Menteri Pertanian</a:t>
            </a:r>
          </a:p>
          <a:p>
            <a:pPr marL="274320" indent="-274320" fontAlgn="auto">
              <a:spcAft>
                <a:spcPts val="0"/>
              </a:spcAft>
              <a:buClr>
                <a:schemeClr val="accent3"/>
              </a:buClr>
              <a:buFont typeface="Wingdings 2"/>
              <a:buNone/>
              <a:defRPr/>
            </a:pPr>
            <a:r>
              <a:rPr lang="id-ID" dirty="0" smtClean="0">
                <a:latin typeface="Tahoma" pitchFamily="34" charset="0"/>
                <a:ea typeface="Tahoma" pitchFamily="34" charset="0"/>
                <a:cs typeface="Tahoma" pitchFamily="34" charset="0"/>
              </a:rPr>
              <a:t>		</a:t>
            </a:r>
            <a:r>
              <a:rPr lang="en-US" dirty="0" smtClean="0">
                <a:latin typeface="Tahoma" pitchFamily="34" charset="0"/>
                <a:ea typeface="Tahoma" pitchFamily="34" charset="0"/>
                <a:cs typeface="Tahoma" pitchFamily="34" charset="0"/>
              </a:rPr>
              <a:t>	</a:t>
            </a:r>
            <a:r>
              <a:rPr lang="id-ID" dirty="0" smtClean="0">
                <a:latin typeface="Tahoma" pitchFamily="34" charset="0"/>
                <a:ea typeface="Tahoma" pitchFamily="34" charset="0"/>
                <a:cs typeface="Tahoma" pitchFamily="34" charset="0"/>
              </a:rPr>
              <a:t>Bentuk </a:t>
            </a:r>
            <a:r>
              <a:rPr lang="id-ID" dirty="0" smtClean="0">
                <a:latin typeface="Tahoma" pitchFamily="34" charset="0"/>
                <a:ea typeface="Tahoma" pitchFamily="34" charset="0"/>
                <a:cs typeface="Tahoma" pitchFamily="34" charset="0"/>
              </a:rPr>
              <a:t>dan Kedaulatan (Bab I UUD 45)</a:t>
            </a:r>
          </a:p>
          <a:p>
            <a:pPr marL="274320" indent="-274320" fontAlgn="auto">
              <a:spcAft>
                <a:spcPts val="0"/>
              </a:spcAft>
              <a:buClr>
                <a:schemeClr val="accent3"/>
              </a:buClr>
              <a:buFont typeface="Wingdings 2"/>
              <a:buNone/>
              <a:defRPr/>
            </a:pPr>
            <a:r>
              <a:rPr lang="id-ID" dirty="0" smtClean="0">
                <a:latin typeface="Tahoma" pitchFamily="34" charset="0"/>
                <a:ea typeface="Tahoma" pitchFamily="34" charset="0"/>
                <a:cs typeface="Tahoma" pitchFamily="34" charset="0"/>
              </a:rPr>
              <a:t>		</a:t>
            </a:r>
            <a:r>
              <a:rPr lang="en-US" dirty="0" smtClean="0">
                <a:latin typeface="Tahoma" pitchFamily="34" charset="0"/>
                <a:ea typeface="Tahoma" pitchFamily="34" charset="0"/>
                <a:cs typeface="Tahoma" pitchFamily="34" charset="0"/>
              </a:rPr>
              <a:t>	</a:t>
            </a:r>
            <a:r>
              <a:rPr lang="id-ID" dirty="0" smtClean="0">
                <a:latin typeface="Tahoma" pitchFamily="34" charset="0"/>
                <a:ea typeface="Tahoma" pitchFamily="34" charset="0"/>
                <a:cs typeface="Tahoma" pitchFamily="34" charset="0"/>
              </a:rPr>
              <a:t>Tenggelamnya </a:t>
            </a:r>
            <a:r>
              <a:rPr lang="id-ID" dirty="0" smtClean="0">
                <a:latin typeface="Tahoma" pitchFamily="34" charset="0"/>
                <a:ea typeface="Tahoma" pitchFamily="34" charset="0"/>
                <a:cs typeface="Tahoma" pitchFamily="34" charset="0"/>
              </a:rPr>
              <a:t>Kapal Van Der Wijk</a:t>
            </a:r>
          </a:p>
          <a:p>
            <a:pPr marL="274320" indent="-274320" fontAlgn="auto">
              <a:spcAft>
                <a:spcPts val="0"/>
              </a:spcAft>
              <a:buClr>
                <a:schemeClr val="accent3"/>
              </a:buClr>
              <a:buFont typeface="Wingdings 2"/>
              <a:buChar char=""/>
              <a:defRPr/>
            </a:pPr>
            <a:endParaRPr lang="id-ID" dirty="0">
              <a:latin typeface="Tahoma" pitchFamily="34" charset="0"/>
              <a:ea typeface="Tahoma" pitchFamily="34" charset="0"/>
              <a:cs typeface="Tahoma" pitchFamily="34" charset="0"/>
            </a:endParaRPr>
          </a:p>
        </p:txBody>
      </p:sp>
    </p:spTree>
  </p:cSld>
  <p:clrMapOvr>
    <a:masterClrMapping/>
  </p:clrMapOvr>
  <p:transition spd="slow">
    <p:circl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endParaRPr lang="id-ID" smtClean="0"/>
          </a:p>
        </p:txBody>
      </p:sp>
      <p:sp>
        <p:nvSpPr>
          <p:cNvPr id="40963" name="Content Placeholder 2"/>
          <p:cNvSpPr>
            <a:spLocks noGrp="1"/>
          </p:cNvSpPr>
          <p:nvPr>
            <p:ph idx="1"/>
          </p:nvPr>
        </p:nvSpPr>
        <p:spPr/>
        <p:txBody>
          <a:bodyPr/>
          <a:lstStyle/>
          <a:p>
            <a:pPr>
              <a:buFont typeface="Wingdings 2" pitchFamily="18" charset="2"/>
              <a:buNone/>
            </a:pPr>
            <a:r>
              <a:rPr lang="id-ID" dirty="0" smtClean="0"/>
              <a:t>12</a:t>
            </a:r>
            <a:r>
              <a:rPr lang="id-ID" dirty="0" smtClean="0"/>
              <a:t>.	Tanda titik </a:t>
            </a:r>
            <a:r>
              <a:rPr lang="id-ID" i="1" dirty="0" smtClean="0"/>
              <a:t>tidak</a:t>
            </a:r>
            <a:r>
              <a:rPr lang="id-ID" dirty="0" smtClean="0"/>
              <a:t> dipakai di belakang alamat dan 	tanggal surat atau nama dan alamat penerima 	surat.</a:t>
            </a:r>
          </a:p>
          <a:p>
            <a:pPr>
              <a:buFont typeface="Wingdings 2" pitchFamily="18" charset="2"/>
              <a:buNone/>
            </a:pPr>
            <a:r>
              <a:rPr lang="id-ID" dirty="0" smtClean="0"/>
              <a:t>		Misalnya:</a:t>
            </a:r>
          </a:p>
          <a:p>
            <a:pPr>
              <a:buFont typeface="Wingdings 2" pitchFamily="18" charset="2"/>
              <a:buNone/>
            </a:pPr>
            <a:r>
              <a:rPr lang="id-ID" dirty="0" smtClean="0"/>
              <a:t>		</a:t>
            </a:r>
            <a:r>
              <a:rPr lang="en-US" dirty="0" smtClean="0"/>
              <a:t>	</a:t>
            </a:r>
            <a:r>
              <a:rPr lang="id-ID" dirty="0" smtClean="0"/>
              <a:t>Yth</a:t>
            </a:r>
            <a:r>
              <a:rPr lang="id-ID" dirty="0" smtClean="0"/>
              <a:t>. Sdr. Lola Yahya</a:t>
            </a:r>
          </a:p>
          <a:p>
            <a:pPr>
              <a:buFont typeface="Wingdings 2" pitchFamily="18" charset="2"/>
              <a:buNone/>
            </a:pPr>
            <a:r>
              <a:rPr lang="id-ID" dirty="0" smtClean="0"/>
              <a:t>		</a:t>
            </a:r>
            <a:r>
              <a:rPr lang="en-US" dirty="0" smtClean="0"/>
              <a:t>	</a:t>
            </a:r>
            <a:r>
              <a:rPr lang="id-ID" dirty="0" smtClean="0"/>
              <a:t>Jalan </a:t>
            </a:r>
            <a:r>
              <a:rPr lang="id-ID" dirty="0" smtClean="0"/>
              <a:t>Sudirman 45 		</a:t>
            </a:r>
          </a:p>
          <a:p>
            <a:pPr>
              <a:buFont typeface="Wingdings 2" pitchFamily="18" charset="2"/>
              <a:buNone/>
            </a:pPr>
            <a:r>
              <a:rPr lang="id-ID" dirty="0" smtClean="0"/>
              <a:t>		</a:t>
            </a:r>
            <a:r>
              <a:rPr lang="en-US" dirty="0" smtClean="0"/>
              <a:t>	</a:t>
            </a:r>
            <a:r>
              <a:rPr lang="id-ID" dirty="0" smtClean="0"/>
              <a:t>Jakarta</a:t>
            </a:r>
            <a:endParaRPr lang="en-US" dirty="0" smtClean="0"/>
          </a:p>
          <a:p>
            <a:pPr>
              <a:buFont typeface="Wingdings 2" pitchFamily="18" charset="2"/>
              <a:buNone/>
            </a:pPr>
            <a:endParaRPr lang="id-ID" dirty="0" smtClean="0"/>
          </a:p>
          <a:p>
            <a:pPr>
              <a:buFont typeface="Wingdings 2" pitchFamily="18" charset="2"/>
              <a:buNone/>
            </a:pPr>
            <a:r>
              <a:rPr lang="id-ID" dirty="0" smtClean="0"/>
              <a:t>		</a:t>
            </a:r>
            <a:r>
              <a:rPr lang="en-US" dirty="0" smtClean="0"/>
              <a:t>	</a:t>
            </a:r>
            <a:r>
              <a:rPr lang="id-ID" dirty="0" smtClean="0"/>
              <a:t>3 </a:t>
            </a:r>
            <a:r>
              <a:rPr lang="id-ID" dirty="0" smtClean="0"/>
              <a:t>Desember 1972 		 </a:t>
            </a:r>
          </a:p>
          <a:p>
            <a:endParaRPr lang="id-ID" dirty="0" smtClean="0"/>
          </a:p>
        </p:txBody>
      </p:sp>
    </p:spTree>
  </p:cSld>
  <p:clrMapOvr>
    <a:masterClrMapping/>
  </p:clrMapOvr>
  <p:transition spd="slow">
    <p:circl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416</TotalTime>
  <Words>81</Words>
  <Application>Microsoft Office PowerPoint</Application>
  <PresentationFormat>On-screen Show (4:3)</PresentationFormat>
  <Paragraphs>363</Paragraphs>
  <Slides>34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Constantia</vt:lpstr>
      <vt:lpstr>Tahoma</vt:lpstr>
      <vt:lpstr>Wingdings 2</vt:lpstr>
      <vt:lpstr>Flow</vt:lpstr>
      <vt:lpstr>EJAAN BAHASA INDONESIA Bag. 2</vt:lpstr>
      <vt:lpstr>PEMAKAIAN TANDA BACA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 Tanda Koma (,) </vt:lpstr>
      <vt:lpstr>PowerPoint Presentation</vt:lpstr>
      <vt:lpstr>PowerPoint Presentation</vt:lpstr>
      <vt:lpstr>PowerPoint Presentation</vt:lpstr>
      <vt:lpstr>PowerPoint Presentation</vt:lpstr>
      <vt:lpstr>PowerPoint Presentation</vt:lpstr>
      <vt:lpstr>  C. Tanda Titik Koma (;) </vt:lpstr>
      <vt:lpstr>D. Tanda Titik Dua (:) </vt:lpstr>
      <vt:lpstr>PowerPoint Presentation</vt:lpstr>
      <vt:lpstr>E. Tanda Hubung (-) </vt:lpstr>
      <vt:lpstr>PowerPoint Presentation</vt:lpstr>
      <vt:lpstr>PowerPoint Presentation</vt:lpstr>
      <vt:lpstr>F. Tanda Pisah (—) </vt:lpstr>
      <vt:lpstr>G. Tanda Elipsis (...)   </vt:lpstr>
      <vt:lpstr>H. Tanda Tanya (?) </vt:lpstr>
      <vt:lpstr>I. Tanda Seru (!)</vt:lpstr>
      <vt:lpstr>J. Tanda Kurung ( ) </vt:lpstr>
      <vt:lpstr>PowerPoint Presentation</vt:lpstr>
      <vt:lpstr>K. Tanda Kurung Siku ([...]) </vt:lpstr>
      <vt:lpstr>  L. Tanda Petik ("...") </vt:lpstr>
      <vt:lpstr>PowerPoint Presentation</vt:lpstr>
      <vt:lpstr>M. Tanda Petik Tunggal (‘...’) </vt:lpstr>
      <vt:lpstr>N. Tanda Garis Miring (/) </vt:lpstr>
      <vt:lpstr>  O. Tanda Penyingkat (Apostrof) (‘) </vt:lpstr>
      <vt:lpstr>Latihan</vt:lpstr>
    </vt:vector>
  </TitlesOfParts>
  <Company>Personal Computer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EJAAN BAHASA INDONESIA YANG DISEMPURNAKAN</dc:title>
  <dc:creator>Zetty Karyati</dc:creator>
  <cp:lastModifiedBy>PENGAJARAN_17</cp:lastModifiedBy>
  <cp:revision>62</cp:revision>
  <dcterms:created xsi:type="dcterms:W3CDTF">2010-05-28T12:20:54Z</dcterms:created>
  <dcterms:modified xsi:type="dcterms:W3CDTF">2018-10-18T01:47:34Z</dcterms:modified>
</cp:coreProperties>
</file>