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5" r:id="rId2"/>
    <p:sldId id="276" r:id="rId3"/>
    <p:sldId id="277" r:id="rId4"/>
    <p:sldId id="268" r:id="rId5"/>
    <p:sldId id="269" r:id="rId6"/>
    <p:sldId id="270" r:id="rId7"/>
    <p:sldId id="271" r:id="rId8"/>
    <p:sldId id="272" r:id="rId9"/>
    <p:sldId id="273" r:id="rId10"/>
    <p:sldId id="274" r:id="rId11"/>
    <p:sldId id="267" r:id="rId12"/>
    <p:sldId id="257" r:id="rId13"/>
    <p:sldId id="258" r:id="rId14"/>
    <p:sldId id="259" r:id="rId15"/>
    <p:sldId id="260" r:id="rId16"/>
    <p:sldId id="261" r:id="rId17"/>
    <p:sldId id="262" r:id="rId18"/>
    <p:sldId id="263" r:id="rId19"/>
    <p:sldId id="264" r:id="rId20"/>
    <p:sldId id="26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216" y="6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E642DCC2-90C6-4046-A8F5-2F4643853C0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9EBF0AD-EBCE-41AB-B42B-9A41F55758A3}" type="slidenum">
              <a:rPr lang="en-US" smtClean="0">
                <a:latin typeface="Arial" charset="0"/>
              </a:rPr>
              <a:pPr/>
              <a:t>1</a:t>
            </a:fld>
            <a:endParaRPr lang="en-US" smtClean="0">
              <a:latin typeface="Arial" charset="0"/>
            </a:endParaRPr>
          </a:p>
        </p:txBody>
      </p:sp>
      <p:sp>
        <p:nvSpPr>
          <p:cNvPr id="2355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7ED475A-F87B-483E-BEBE-470BE0BD1212}" type="slidenum">
              <a:rPr lang="en-US" sz="1200"/>
              <a:pPr algn="r"/>
              <a:t>1</a:t>
            </a:fld>
            <a:endParaRPr lang="en-US" sz="1200"/>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1F544D2-ED2F-4E86-BA4E-67F809218305}" type="slidenum">
              <a:rPr lang="en-US" smtClean="0">
                <a:latin typeface="Arial" charset="0"/>
              </a:rPr>
              <a:pPr/>
              <a:t>10</a:t>
            </a:fld>
            <a:endParaRPr lang="en-US" smtClean="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3F8E2DF-7213-4A83-9A8E-71A30C8F626E}" type="slidenum">
              <a:rPr lang="en-US" smtClean="0">
                <a:latin typeface="Arial" charset="0"/>
              </a:rPr>
              <a:pPr/>
              <a:t>11</a:t>
            </a:fld>
            <a:endParaRPr lang="en-US" smtClean="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486F93F-73F5-4EEF-B436-BD2CDDEDFBF2}" type="slidenum">
              <a:rPr lang="en-US" smtClean="0">
                <a:latin typeface="Arial" charset="0"/>
              </a:rPr>
              <a:pPr/>
              <a:t>12</a:t>
            </a:fld>
            <a:endParaRPr lang="en-US" smtClean="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A6D3D7F-0611-48E5-B481-95B392F15DA8}" type="slidenum">
              <a:rPr lang="en-US" smtClean="0">
                <a:latin typeface="Arial" charset="0"/>
              </a:rPr>
              <a:pPr/>
              <a:t>13</a:t>
            </a:fld>
            <a:endParaRPr lang="en-US"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74F0EC5-3578-400F-AEC9-3ED0E7FC5F85}" type="slidenum">
              <a:rPr lang="en-US" smtClean="0">
                <a:latin typeface="Arial" charset="0"/>
              </a:rPr>
              <a:pPr/>
              <a:t>14</a:t>
            </a:fld>
            <a:endParaRPr lang="en-US" smtClean="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047CE2E-0D74-4814-9603-F5D76309B484}" type="slidenum">
              <a:rPr lang="en-US" smtClean="0">
                <a:latin typeface="Arial" charset="0"/>
              </a:rPr>
              <a:pPr/>
              <a:t>15</a:t>
            </a:fld>
            <a:endParaRPr lang="en-US"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6D915AF-D8A0-448E-A666-B840BCD88E8D}" type="slidenum">
              <a:rPr lang="en-US" smtClean="0">
                <a:latin typeface="Arial" charset="0"/>
              </a:rPr>
              <a:pPr/>
              <a:t>16</a:t>
            </a:fld>
            <a:endParaRPr lang="en-US"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F179C37E-5874-43A7-894D-FBA1AC159AB8}" type="slidenum">
              <a:rPr lang="en-US" smtClean="0">
                <a:latin typeface="Arial" charset="0"/>
              </a:rPr>
              <a:pPr/>
              <a:t>17</a:t>
            </a:fld>
            <a:endParaRPr lang="en-US"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5D15027-9138-47C0-BFA5-B21B7E16447D}" type="slidenum">
              <a:rPr lang="en-US" smtClean="0">
                <a:latin typeface="Arial" charset="0"/>
              </a:rPr>
              <a:pPr/>
              <a:t>18</a:t>
            </a:fld>
            <a:endParaRPr lang="en-US"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91B9E00-9F88-4926-AA02-128A3C13619C}" type="slidenum">
              <a:rPr lang="en-US" smtClean="0">
                <a:latin typeface="Arial" charset="0"/>
              </a:rPr>
              <a:pPr/>
              <a:t>19</a:t>
            </a:fld>
            <a:endParaRPr lang="en-U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5A4A4BEF-5F02-452E-A7D1-C143BA9ED37A}" type="slidenum">
              <a:rPr lang="en-US" smtClean="0">
                <a:latin typeface="Arial" charset="0"/>
              </a:rPr>
              <a:pPr/>
              <a:t>2</a:t>
            </a:fld>
            <a:endParaRPr lang="en-US" smtClean="0">
              <a:latin typeface="Arial" charset="0"/>
            </a:endParaRPr>
          </a:p>
        </p:txBody>
      </p:sp>
      <p:sp>
        <p:nvSpPr>
          <p:cNvPr id="245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03B10A9-8379-4144-A282-7547CD9E6076}" type="slidenum">
              <a:rPr lang="en-US" sz="1200"/>
              <a:pPr algn="r"/>
              <a:t>2</a:t>
            </a:fld>
            <a:endParaRPr lang="en-US" sz="120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2AE9EF6-4405-4355-BF8E-7092A6FDE714}" type="slidenum">
              <a:rPr lang="en-US" smtClean="0">
                <a:latin typeface="Arial" charset="0"/>
              </a:rPr>
              <a:pPr/>
              <a:t>20</a:t>
            </a:fld>
            <a:endParaRPr lang="en-US"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9676B7C-C4D4-4113-AAEC-4ACEE3770EFF}" type="slidenum">
              <a:rPr lang="en-US" smtClean="0">
                <a:latin typeface="Arial" charset="0"/>
              </a:rPr>
              <a:pPr/>
              <a:t>3</a:t>
            </a:fld>
            <a:endParaRPr lang="en-US" smtClean="0">
              <a:latin typeface="Arial" charset="0"/>
            </a:endParaRPr>
          </a:p>
        </p:txBody>
      </p:sp>
      <p:sp>
        <p:nvSpPr>
          <p:cNvPr id="256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F8204FE-BD0E-444B-A397-B5BCB7242FC9}" type="slidenum">
              <a:rPr lang="en-US" sz="1200"/>
              <a:pPr algn="r"/>
              <a:t>3</a:t>
            </a:fld>
            <a:endParaRPr lang="en-US" sz="1200"/>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DF7E3FC-1F9B-4E0C-816A-5408F55BAA69}" type="slidenum">
              <a:rPr lang="en-US" smtClean="0">
                <a:latin typeface="Arial" charset="0"/>
              </a:rPr>
              <a:pPr/>
              <a:t>4</a:t>
            </a:fld>
            <a:endParaRPr lang="en-US" smtClean="0">
              <a:latin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9AAB45F-609E-4965-A647-5EFA2D169DB3}" type="slidenum">
              <a:rPr lang="en-US" smtClean="0">
                <a:latin typeface="Arial" charset="0"/>
              </a:rPr>
              <a:pPr/>
              <a:t>5</a:t>
            </a:fld>
            <a:endParaRPr lang="en-US" smtClean="0">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9CC92BB-AB38-42F9-9467-FA3241611605}" type="slidenum">
              <a:rPr lang="en-US" smtClean="0">
                <a:latin typeface="Arial" charset="0"/>
              </a:rPr>
              <a:pPr/>
              <a:t>6</a:t>
            </a:fld>
            <a:endParaRPr lang="en-US" smtClean="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45A3ADA-D887-4DEC-8858-4F80F59DC954}" type="slidenum">
              <a:rPr lang="en-US" smtClean="0">
                <a:latin typeface="Arial" charset="0"/>
              </a:rPr>
              <a:pPr/>
              <a:t>7</a:t>
            </a:fld>
            <a:endParaRPr lang="en-US" smtClean="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148FBD1-1BB7-4516-BAB2-25470475F449}" type="slidenum">
              <a:rPr lang="en-US" smtClean="0">
                <a:latin typeface="Arial" charset="0"/>
              </a:rPr>
              <a:pPr/>
              <a:t>8</a:t>
            </a:fld>
            <a:endParaRPr lang="en-US" smtClean="0">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5D84A7F-315D-4F5B-B7FA-6DD1EF2DCB97}" type="slidenum">
              <a:rPr lang="en-US" smtClean="0">
                <a:latin typeface="Arial" charset="0"/>
              </a:rPr>
              <a:pPr/>
              <a:t>9</a:t>
            </a:fld>
            <a:endParaRPr lang="en-US" smtClean="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id-ID"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F2463C-2E6B-47B4-8F87-930F5F58805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925B1-3EAE-4E7E-9C3C-4DDD160165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DCCBF9-C381-4E28-81EB-149D91C896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781D11-F3F2-4E0B-A714-D623A520C33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55669A-E208-42A8-A11D-97140ED60E8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FA6A0B-3B1A-4E50-A340-1D906AE5B5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36AEEA-3A2A-4445-AD40-A3A916F1567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E2CFFA4-51BA-417A-B20A-556FE3AC1C4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81DFDF-FEEC-453F-B128-8C52218410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C68575-733A-4AAE-B946-441D47062F2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A46C21-CB6C-4B0C-9C70-5705EC8E3C8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0B07F080-BF60-4628-93EE-E83056BEF1B8}"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nchor="b" anchorCtr="1"/>
          <a:lstStyle/>
          <a:p>
            <a:pPr eaLnBrk="1" hangingPunct="1">
              <a:defRPr/>
            </a:pPr>
            <a:r>
              <a:rPr lang="id-ID" sz="4000" dirty="0" smtClean="0">
                <a:effectLst>
                  <a:outerShdw blurRad="38100" dist="38100" dir="2700000" algn="tl">
                    <a:srgbClr val="000000"/>
                  </a:outerShdw>
                </a:effectLst>
              </a:rPr>
              <a:t>DIKSI (</a:t>
            </a:r>
            <a:r>
              <a:rPr lang="en-US" sz="4000" dirty="0" smtClean="0">
                <a:effectLst>
                  <a:outerShdw blurRad="38100" dist="38100" dir="2700000" algn="tl">
                    <a:srgbClr val="000000"/>
                  </a:outerShdw>
                </a:effectLst>
              </a:rPr>
              <a:t>PILIHAN KATA</a:t>
            </a:r>
            <a:r>
              <a:rPr lang="id-ID" sz="4000" dirty="0" smtClean="0">
                <a:effectLst>
                  <a:outerShdw blurRad="38100" dist="38100" dir="2700000" algn="tl">
                    <a:srgbClr val="000000"/>
                  </a:outerShdw>
                </a:effectLst>
              </a:rPr>
              <a:t>)</a:t>
            </a:r>
            <a:r>
              <a:rPr lang="en-US" sz="3600" dirty="0" smtClean="0">
                <a:effectLst>
                  <a:outerShdw blurRad="38100" dist="38100" dir="2700000" algn="tl">
                    <a:srgbClr val="000000"/>
                  </a:outerShdw>
                </a:effectLst>
              </a:rPr>
              <a:t/>
            </a:r>
            <a:br>
              <a:rPr lang="en-US" sz="3600" dirty="0" smtClean="0">
                <a:effectLst>
                  <a:outerShdw blurRad="38100" dist="38100" dir="2700000" algn="tl">
                    <a:srgbClr val="000000"/>
                  </a:outerShdw>
                </a:effectLst>
              </a:rPr>
            </a:br>
            <a:endParaRPr lang="en-US" sz="3600" dirty="0" smtClean="0">
              <a:effectLst>
                <a:outerShdw blurRad="38100" dist="38100" dir="2700000" algn="tl">
                  <a:srgbClr val="000000"/>
                </a:outerShdw>
              </a:effectLst>
            </a:endParaRPr>
          </a:p>
        </p:txBody>
      </p:sp>
      <p:sp>
        <p:nvSpPr>
          <p:cNvPr id="2051" name="Subtitle 5"/>
          <p:cNvSpPr>
            <a:spLocks noGrp="1"/>
          </p:cNvSpPr>
          <p:nvPr>
            <p:ph type="subTitle" idx="1"/>
          </p:nvPr>
        </p:nvSpPr>
        <p:spPr/>
        <p:txBody>
          <a:bodyPr/>
          <a:lstStyle/>
          <a:p>
            <a:pPr eaLnBrk="1" hangingPunct="1"/>
            <a:r>
              <a:rPr lang="en-US" b="1" smtClean="0"/>
              <a:t> </a:t>
            </a:r>
            <a:endParaRPr lang="en-US"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800" decel="100000"/>
                                        <p:tgtEl>
                                          <p:spTgt spid="72706"/>
                                        </p:tgtEl>
                                      </p:cBhvr>
                                    </p:animEffect>
                                    <p:anim calcmode="lin" valueType="num">
                                      <p:cBhvr>
                                        <p:cTn id="8" dur="800" decel="100000" fill="hold"/>
                                        <p:tgtEl>
                                          <p:spTgt spid="72706"/>
                                        </p:tgtEl>
                                        <p:attrNameLst>
                                          <p:attrName>style.rotation</p:attrName>
                                        </p:attrNameLst>
                                      </p:cBhvr>
                                      <p:tavLst>
                                        <p:tav tm="0">
                                          <p:val>
                                            <p:fltVal val="-90"/>
                                          </p:val>
                                        </p:tav>
                                        <p:tav tm="100000">
                                          <p:val>
                                            <p:fltVal val="0"/>
                                          </p:val>
                                        </p:tav>
                                      </p:tavLst>
                                    </p:anim>
                                    <p:anim calcmode="lin" valueType="num">
                                      <p:cBhvr>
                                        <p:cTn id="9" dur="800" decel="100000" fill="hold"/>
                                        <p:tgtEl>
                                          <p:spTgt spid="72706"/>
                                        </p:tgtEl>
                                        <p:attrNameLst>
                                          <p:attrName>ppt_x</p:attrName>
                                        </p:attrNameLst>
                                      </p:cBhvr>
                                      <p:tavLst>
                                        <p:tav tm="0">
                                          <p:val>
                                            <p:strVal val="#ppt_x+0.4"/>
                                          </p:val>
                                        </p:tav>
                                        <p:tav tm="100000">
                                          <p:val>
                                            <p:strVal val="#ppt_x-0.05"/>
                                          </p:val>
                                        </p:tav>
                                      </p:tavLst>
                                    </p:anim>
                                    <p:anim calcmode="lin" valueType="num">
                                      <p:cBhvr>
                                        <p:cTn id="10" dur="800" decel="100000" fill="hold"/>
                                        <p:tgtEl>
                                          <p:spTgt spid="727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27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270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457200" y="457200"/>
            <a:ext cx="8229600" cy="5897563"/>
          </a:xfrm>
        </p:spPr>
        <p:txBody>
          <a:bodyPr/>
          <a:lstStyle/>
          <a:p>
            <a:pPr eaLnBrk="1" hangingPunct="1"/>
            <a:r>
              <a:rPr lang="en-US" sz="2000" smtClean="0"/>
              <a:t>Kata slang. Kata-kata slang adalah kata-kata percakapan yang menjurus ke arah nonstandar yang disusun secara khas, seperti bahasa prokem atau bahasa gaul. Biasanya, muda-mudi selalu berusaha untuk menggunakan bahasa dengan cara-cara baru atau dengan</a:t>
            </a:r>
            <a:r>
              <a:rPr lang="en-US" sz="2000" i="1" smtClean="0"/>
              <a:t> </a:t>
            </a:r>
            <a:r>
              <a:rPr lang="en-US" sz="2000" smtClean="0"/>
              <a:t>arti baru, termasuk di dalamnya penggunaan akronim dari kata umum, misalnya </a:t>
            </a:r>
            <a:r>
              <a:rPr lang="en-US" sz="2000" i="1" smtClean="0"/>
              <a:t>benci </a:t>
            </a:r>
            <a:r>
              <a:rPr lang="en-US" sz="2000" smtClean="0"/>
              <a:t>menjadi </a:t>
            </a:r>
            <a:r>
              <a:rPr lang="en-US" sz="2000" i="1" smtClean="0"/>
              <a:t>benar-benar cinta. </a:t>
            </a:r>
            <a:r>
              <a:rPr lang="en-US" sz="2000" smtClean="0"/>
              <a:t>Kelemahan dari kata-kata slang ini adalah hanya sedikit yang bertahan lama dan kata-kata slang selalu menimbulkan ketidaksesuaian. Kata slang yang pada suatu waktu tumbuh secara populer atau </a:t>
            </a:r>
            <a:r>
              <a:rPr lang="en-US" sz="2000" i="1" smtClean="0"/>
              <a:t>trendi, </a:t>
            </a:r>
            <a:r>
              <a:rPr lang="en-US" sz="2000" smtClean="0"/>
              <a:t>di saat lain akan segera hilang dari peredaran. Kesegaran dan daya gunanya hanya terasa pada saat pertama kali kata itu digunakan.</a:t>
            </a:r>
          </a:p>
          <a:p>
            <a:pPr eaLnBrk="1" hangingPunct="1">
              <a:buFontTx/>
              <a:buNone/>
            </a:pPr>
            <a:endParaRPr lang="en-US" sz="2000" smtClean="0"/>
          </a:p>
          <a:p>
            <a:pPr eaLnBrk="1" hangingPunct="1"/>
            <a:r>
              <a:rPr lang="en-US" sz="2000" smtClean="0"/>
              <a:t>Idiom. Idiom adalah pola-pola bahasa (frase) yang menyimpang dari kaidah dan makna bahasa yang umum dan makna gabungannya tidak dapat diterangkan melalui makna kata pembentuknya. Contohnya, </a:t>
            </a:r>
            <a:r>
              <a:rPr lang="en-US" sz="2000" i="1" smtClean="0"/>
              <a:t>makan hati, banting tulang. </a:t>
            </a:r>
            <a:r>
              <a:rPr lang="en-US" sz="2000" smtClean="0"/>
              <a:t>Dalam hal ini yang harus diperhatikan pula adalah penggunaan kata depan yang dilekatkan secara idiomatis kepada kata kerja tertentu, seperti </a:t>
            </a:r>
            <a:r>
              <a:rPr lang="en-US" sz="2000" i="1" smtClean="0"/>
              <a:t>berharap akan, berbahaya bagi, selaras dengan, terdiri atas, waspada terhadap. </a:t>
            </a:r>
            <a:endParaRPr lang="en-US" sz="2000" smtClean="0"/>
          </a:p>
          <a:p>
            <a:pPr eaLnBrk="1" hangingPunct="1">
              <a:lnSpc>
                <a:spcPct val="90000"/>
              </a:lnSpc>
              <a:buFontTx/>
              <a:buNone/>
            </a:pPr>
            <a:endParaRPr lang="en-US" sz="200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1000"/>
                                        <p:tgtEl>
                                          <p:spTgt spid="21506">
                                            <p:txEl>
                                              <p:pRg st="0" end="0"/>
                                            </p:txEl>
                                          </p:spTgt>
                                        </p:tgtEl>
                                      </p:cBhvr>
                                    </p:animEffect>
                                    <p:anim calcmode="lin" valueType="num">
                                      <p:cBhvr>
                                        <p:cTn id="8" dur="1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1506">
                                            <p:txEl>
                                              <p:pRg st="2" end="2"/>
                                            </p:txEl>
                                          </p:spTgt>
                                        </p:tgtEl>
                                        <p:attrNameLst>
                                          <p:attrName>style.visibility</p:attrName>
                                        </p:attrNameLst>
                                      </p:cBhvr>
                                      <p:to>
                                        <p:strVal val="visible"/>
                                      </p:to>
                                    </p:set>
                                    <p:animEffect transition="in" filter="fade">
                                      <p:cBhvr>
                                        <p:cTn id="14" dur="1000"/>
                                        <p:tgtEl>
                                          <p:spTgt spid="21506">
                                            <p:txEl>
                                              <p:pRg st="2" end="2"/>
                                            </p:txEl>
                                          </p:spTgt>
                                        </p:tgtEl>
                                      </p:cBhvr>
                                    </p:animEffect>
                                    <p:anim calcmode="lin" valueType="num">
                                      <p:cBhvr>
                                        <p:cTn id="15" dur="1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150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subTitle" idx="1"/>
          </p:nvPr>
        </p:nvSpPr>
        <p:spPr>
          <a:xfrm>
            <a:off x="381000" y="381000"/>
            <a:ext cx="8229600" cy="6019800"/>
          </a:xfrm>
        </p:spPr>
        <p:txBody>
          <a:bodyPr/>
          <a:lstStyle/>
          <a:p>
            <a:pPr algn="just" eaLnBrk="1" hangingPunct="1">
              <a:defRPr/>
            </a:pPr>
            <a:r>
              <a:rPr lang="en-US" sz="2000" dirty="0" smtClean="0"/>
              <a:t>	</a:t>
            </a:r>
            <a:r>
              <a:rPr lang="en-US" sz="2000" dirty="0" err="1" smtClean="0"/>
              <a:t>Pilihan</a:t>
            </a:r>
            <a:r>
              <a:rPr lang="en-US" sz="2000" dirty="0" smtClean="0"/>
              <a:t> </a:t>
            </a:r>
            <a:r>
              <a:rPr lang="en-US" sz="2000" dirty="0" err="1" smtClean="0"/>
              <a:t>kata</a:t>
            </a:r>
            <a:r>
              <a:rPr lang="en-US" sz="2000" dirty="0" smtClean="0"/>
              <a:t> </a:t>
            </a:r>
            <a:r>
              <a:rPr lang="en-US" sz="2000" dirty="0" err="1" smtClean="0"/>
              <a:t>sangat</a:t>
            </a:r>
            <a:r>
              <a:rPr lang="en-US" sz="2000" dirty="0" smtClean="0"/>
              <a:t> </a:t>
            </a:r>
            <a:r>
              <a:rPr lang="en-US" sz="2000" dirty="0" err="1" smtClean="0"/>
              <a:t>berkaitan</a:t>
            </a:r>
            <a:r>
              <a:rPr lang="en-US" sz="2000" dirty="0" smtClean="0"/>
              <a:t> </a:t>
            </a:r>
            <a:r>
              <a:rPr lang="en-US" sz="2000" dirty="0" err="1" smtClean="0"/>
              <a:t>pada</a:t>
            </a:r>
            <a:r>
              <a:rPr lang="en-US" sz="2000" dirty="0" smtClean="0"/>
              <a:t> </a:t>
            </a:r>
            <a:r>
              <a:rPr lang="en-US" sz="2000" dirty="0" err="1" smtClean="0"/>
              <a:t>laras</a:t>
            </a:r>
            <a:r>
              <a:rPr lang="en-US" sz="2000" dirty="0" smtClean="0"/>
              <a:t> yang </a:t>
            </a:r>
            <a:r>
              <a:rPr lang="en-US" sz="2000" dirty="0" err="1" smtClean="0"/>
              <a:t>dipilih</a:t>
            </a:r>
            <a:r>
              <a:rPr lang="en-US" sz="2000" dirty="0" smtClean="0"/>
              <a:t> </a:t>
            </a:r>
            <a:r>
              <a:rPr lang="en-US" sz="2000" dirty="0" err="1" smtClean="0"/>
              <a:t>dan</a:t>
            </a:r>
            <a:r>
              <a:rPr lang="en-US" sz="2000" dirty="0" smtClean="0"/>
              <a:t> </a:t>
            </a:r>
            <a:r>
              <a:rPr lang="en-US" sz="2000" dirty="0" err="1" smtClean="0"/>
              <a:t>pada</a:t>
            </a:r>
            <a:r>
              <a:rPr lang="en-US" sz="2000" dirty="0" smtClean="0"/>
              <a:t> </a:t>
            </a:r>
            <a:r>
              <a:rPr lang="en-US" sz="2000" dirty="0" err="1" smtClean="0"/>
              <a:t>tujuan</a:t>
            </a:r>
            <a:r>
              <a:rPr lang="en-US" sz="2000" dirty="0" smtClean="0"/>
              <a:t> </a:t>
            </a:r>
            <a:r>
              <a:rPr lang="en-US" sz="2000" dirty="0" err="1" smtClean="0"/>
              <a:t>penulisan</a:t>
            </a:r>
            <a:r>
              <a:rPr lang="en-US" sz="2000" dirty="0" smtClean="0"/>
              <a:t>. </a:t>
            </a:r>
            <a:r>
              <a:rPr lang="en-US" sz="2000" dirty="0" err="1" smtClean="0"/>
              <a:t>Setiap</a:t>
            </a:r>
            <a:r>
              <a:rPr lang="en-US" sz="2000" dirty="0" smtClean="0"/>
              <a:t> </a:t>
            </a:r>
            <a:r>
              <a:rPr lang="en-US" sz="2000" dirty="0" err="1" smtClean="0"/>
              <a:t>kata</a:t>
            </a:r>
            <a:r>
              <a:rPr lang="en-US" sz="2000" dirty="0" smtClean="0"/>
              <a:t> </a:t>
            </a:r>
            <a:r>
              <a:rPr lang="en-US" sz="2000" dirty="0" err="1" smtClean="0"/>
              <a:t>memiliki</a:t>
            </a:r>
            <a:r>
              <a:rPr lang="en-US" sz="2000" dirty="0" smtClean="0"/>
              <a:t> </a:t>
            </a:r>
            <a:r>
              <a:rPr lang="en-US" sz="2000" dirty="0" err="1" smtClean="0"/>
              <a:t>medan</a:t>
            </a:r>
            <a:r>
              <a:rPr lang="en-US" sz="2000" dirty="0" smtClean="0"/>
              <a:t> </a:t>
            </a:r>
            <a:r>
              <a:rPr lang="en-US" sz="2000" dirty="0" err="1" smtClean="0"/>
              <a:t>makna</a:t>
            </a:r>
            <a:r>
              <a:rPr lang="en-US" sz="2000" dirty="0" smtClean="0"/>
              <a:t> </a:t>
            </a:r>
            <a:r>
              <a:rPr lang="en-US" sz="2000" dirty="0" err="1" smtClean="0"/>
              <a:t>dengan</a:t>
            </a:r>
            <a:r>
              <a:rPr lang="en-US" sz="2000" dirty="0" smtClean="0"/>
              <a:t> </a:t>
            </a:r>
            <a:r>
              <a:rPr lang="en-US" sz="2000" dirty="0" err="1" smtClean="0"/>
              <a:t>corak</a:t>
            </a:r>
            <a:r>
              <a:rPr lang="en-US" sz="2000" dirty="0" smtClean="0"/>
              <a:t>, </a:t>
            </a:r>
            <a:r>
              <a:rPr lang="en-US" sz="2000" dirty="0" err="1" smtClean="0"/>
              <a:t>nuansa</a:t>
            </a:r>
            <a:r>
              <a:rPr lang="en-US" sz="2000" dirty="0" smtClean="0"/>
              <a:t>, </a:t>
            </a:r>
            <a:r>
              <a:rPr lang="en-US" sz="2000" dirty="0" err="1" smtClean="0"/>
              <a:t>dan</a:t>
            </a:r>
            <a:r>
              <a:rPr lang="en-US" sz="2000" dirty="0" smtClean="0"/>
              <a:t> </a:t>
            </a:r>
            <a:r>
              <a:rPr lang="en-US" sz="2000" dirty="0" err="1" smtClean="0"/>
              <a:t>kekuatan</a:t>
            </a:r>
            <a:r>
              <a:rPr lang="en-US" sz="2000" dirty="0" smtClean="0"/>
              <a:t> yang </a:t>
            </a:r>
            <a:r>
              <a:rPr lang="en-US" sz="2000" dirty="0" err="1" smtClean="0"/>
              <a:t>berbeda-beda</a:t>
            </a:r>
            <a:r>
              <a:rPr lang="en-US" sz="2000" dirty="0" smtClean="0"/>
              <a:t>. </a:t>
            </a:r>
            <a:r>
              <a:rPr lang="en-US" sz="2000" dirty="0" err="1" smtClean="0"/>
              <a:t>Berhati­-hatilah</a:t>
            </a:r>
            <a:r>
              <a:rPr lang="en-US" sz="2000" dirty="0" smtClean="0"/>
              <a:t> </a:t>
            </a:r>
            <a:r>
              <a:rPr lang="en-US" sz="2000" dirty="0" err="1" smtClean="0"/>
              <a:t>dengan</a:t>
            </a:r>
            <a:r>
              <a:rPr lang="en-US" sz="2000" dirty="0" smtClean="0"/>
              <a:t> </a:t>
            </a:r>
            <a:r>
              <a:rPr lang="en-US" sz="2000" dirty="0" err="1" smtClean="0"/>
              <a:t>sinonim</a:t>
            </a:r>
            <a:r>
              <a:rPr lang="en-US" sz="2000" dirty="0" smtClean="0"/>
              <a:t> </a:t>
            </a:r>
            <a:r>
              <a:rPr lang="en-US" sz="2000" dirty="0" err="1" smtClean="0"/>
              <a:t>kata</a:t>
            </a:r>
            <a:r>
              <a:rPr lang="en-US" sz="2000" dirty="0" smtClean="0"/>
              <a:t> </a:t>
            </a:r>
            <a:r>
              <a:rPr lang="en-US" sz="2000" dirty="0" err="1" smtClean="0"/>
              <a:t>karena</a:t>
            </a:r>
            <a:r>
              <a:rPr lang="en-US" sz="2000" dirty="0" smtClean="0"/>
              <a:t> </a:t>
            </a:r>
            <a:r>
              <a:rPr lang="en-US" sz="2000" dirty="0" err="1" smtClean="0"/>
              <a:t>tjdak</a:t>
            </a:r>
            <a:r>
              <a:rPr lang="en-US" sz="2000" dirty="0" smtClean="0"/>
              <a:t> </a:t>
            </a:r>
            <a:r>
              <a:rPr lang="en-US" sz="2000" dirty="0" err="1" smtClean="0"/>
              <a:t>semua</a:t>
            </a:r>
            <a:r>
              <a:rPr lang="en-US" sz="2000" dirty="0" smtClean="0"/>
              <a:t> </a:t>
            </a:r>
            <a:r>
              <a:rPr lang="en-US" sz="2000" dirty="0" err="1" smtClean="0"/>
              <a:t>kata</a:t>
            </a:r>
            <a:r>
              <a:rPr lang="en-US" sz="2000" dirty="0" smtClean="0"/>
              <a:t> </a:t>
            </a:r>
            <a:r>
              <a:rPr lang="en-US" sz="2000" dirty="0" err="1" smtClean="0"/>
              <a:t>sama</a:t>
            </a:r>
            <a:r>
              <a:rPr lang="en-US" sz="2000" dirty="0" smtClean="0"/>
              <a:t> </a:t>
            </a:r>
            <a:r>
              <a:rPr lang="en-US" sz="2000" dirty="0" err="1" smtClean="0"/>
              <a:t>artinya</a:t>
            </a:r>
            <a:r>
              <a:rPr lang="en-US" sz="2000" dirty="0" smtClean="0"/>
              <a:t>, </a:t>
            </a:r>
            <a:r>
              <a:rPr lang="en-US" sz="2000" dirty="0" err="1" smtClean="0"/>
              <a:t>rneskipun</a:t>
            </a:r>
            <a:r>
              <a:rPr lang="en-US" sz="2000" dirty="0" smtClean="0"/>
              <a:t> </a:t>
            </a:r>
            <a:r>
              <a:rPr lang="en-US" sz="2000" dirty="0" err="1" smtClean="0"/>
              <a:t>mirip</a:t>
            </a:r>
            <a:r>
              <a:rPr lang="en-US" sz="2000" dirty="0" smtClean="0"/>
              <a:t>, </a:t>
            </a:r>
            <a:r>
              <a:rPr lang="en-US" sz="2000" dirty="0" err="1" smtClean="0"/>
              <a:t>misalnya</a:t>
            </a:r>
            <a:r>
              <a:rPr lang="en-US" sz="2000" dirty="0" smtClean="0"/>
              <a:t> </a:t>
            </a:r>
            <a:r>
              <a:rPr lang="en-US" sz="2000" i="1" dirty="0" err="1" smtClean="0"/>
              <a:t>gaji</a:t>
            </a:r>
            <a:r>
              <a:rPr lang="en-US" sz="2000" i="1" dirty="0" smtClean="0"/>
              <a:t>, </a:t>
            </a:r>
            <a:r>
              <a:rPr lang="en-US" sz="2000" i="1" dirty="0" err="1" smtClean="0"/>
              <a:t>upah</a:t>
            </a:r>
            <a:r>
              <a:rPr lang="en-US" sz="2000" i="1" dirty="0" smtClean="0"/>
              <a:t>, honor, </a:t>
            </a:r>
            <a:r>
              <a:rPr lang="en-US" sz="2000" i="1" dirty="0" err="1" smtClean="0"/>
              <a:t>bayaran</a:t>
            </a:r>
            <a:r>
              <a:rPr lang="en-US" sz="2000" i="1" dirty="0" smtClean="0"/>
              <a:t>. </a:t>
            </a:r>
            <a:r>
              <a:rPr lang="en-US" sz="2000" dirty="0" err="1" smtClean="0"/>
              <a:t>Jika</a:t>
            </a:r>
            <a:r>
              <a:rPr lang="en-US" sz="2000" dirty="0" smtClean="0"/>
              <a:t> </a:t>
            </a:r>
            <a:r>
              <a:rPr lang="en-US" sz="2000" dirty="0" err="1" smtClean="0"/>
              <a:t>jumlah</a:t>
            </a:r>
            <a:r>
              <a:rPr lang="en-US" sz="2000" dirty="0" smtClean="0"/>
              <a:t> </a:t>
            </a:r>
            <a:r>
              <a:rPr lang="en-US" sz="2000" dirty="0" err="1" smtClean="0"/>
              <a:t>kosakata</a:t>
            </a:r>
            <a:r>
              <a:rPr lang="en-US" sz="2000" dirty="0" smtClean="0"/>
              <a:t> </a:t>
            </a:r>
            <a:r>
              <a:rPr lang="en-US" sz="2000" dirty="0" err="1" smtClean="0"/>
              <a:t>seseorang</a:t>
            </a:r>
            <a:r>
              <a:rPr lang="en-US" sz="2000" dirty="0" smtClean="0"/>
              <a:t> </a:t>
            </a:r>
            <a:r>
              <a:rPr lang="en-US" sz="2000" dirty="0" err="1" smtClean="0"/>
              <a:t>berkembang</a:t>
            </a:r>
            <a:r>
              <a:rPr lang="en-US" sz="2000" dirty="0" smtClean="0"/>
              <a:t>, </a:t>
            </a:r>
            <a:r>
              <a:rPr lang="en-US" sz="2000" dirty="0" err="1" smtClean="0"/>
              <a:t>ia</a:t>
            </a:r>
            <a:r>
              <a:rPr lang="en-US" sz="2000" dirty="0" smtClean="0"/>
              <a:t> </a:t>
            </a:r>
            <a:r>
              <a:rPr lang="en-US" sz="2000" dirty="0" err="1" smtClean="0"/>
              <a:t>tidak</a:t>
            </a:r>
            <a:r>
              <a:rPr lang="en-US" sz="2000" dirty="0" smtClean="0"/>
              <a:t> </a:t>
            </a:r>
            <a:r>
              <a:rPr lang="en-US" sz="2000" dirty="0" err="1" smtClean="0"/>
              <a:t>akan</a:t>
            </a:r>
            <a:r>
              <a:rPr lang="en-US" sz="2000" dirty="0" smtClean="0"/>
              <a:t> </a:t>
            </a:r>
            <a:r>
              <a:rPr lang="en-US" sz="2000" dirty="0" err="1" smtClean="0"/>
              <a:t>mengalami</a:t>
            </a:r>
            <a:r>
              <a:rPr lang="en-US" sz="2000" dirty="0" smtClean="0"/>
              <a:t> </a:t>
            </a:r>
            <a:r>
              <a:rPr lang="en-US" sz="2000" dirty="0" err="1" smtClean="0"/>
              <a:t>kesulitan</a:t>
            </a:r>
            <a:r>
              <a:rPr lang="en-US" sz="2000" dirty="0" smtClean="0"/>
              <a:t> </a:t>
            </a:r>
            <a:r>
              <a:rPr lang="en-US" sz="2000" dirty="0" err="1" smtClean="0"/>
              <a:t>untuk</a:t>
            </a:r>
            <a:r>
              <a:rPr lang="en-US" sz="2000" dirty="0" smtClean="0"/>
              <a:t> </a:t>
            </a:r>
            <a:r>
              <a:rPr lang="en-US" sz="2000" dirty="0" err="1" smtClean="0"/>
              <a:t>memilih</a:t>
            </a:r>
            <a:r>
              <a:rPr lang="en-US" sz="2000" dirty="0" smtClean="0"/>
              <a:t> </a:t>
            </a:r>
            <a:r>
              <a:rPr lang="en-US" sz="2000" dirty="0" err="1" smtClean="0"/>
              <a:t>kata</a:t>
            </a:r>
            <a:r>
              <a:rPr lang="en-US" sz="2000" dirty="0" smtClean="0"/>
              <a:t> yang </a:t>
            </a:r>
            <a:r>
              <a:rPr lang="en-US" sz="2000" dirty="0" err="1" smtClean="0"/>
              <a:t>tepat</a:t>
            </a:r>
            <a:r>
              <a:rPr lang="en-US" sz="2000" dirty="0" smtClean="0"/>
              <a:t> </a:t>
            </a:r>
            <a:r>
              <a:rPr lang="en-US" sz="2000" dirty="0" err="1" smtClean="0"/>
              <a:t>bagi</a:t>
            </a:r>
            <a:r>
              <a:rPr lang="en-US" sz="2000" dirty="0" smtClean="0"/>
              <a:t> </a:t>
            </a:r>
            <a:r>
              <a:rPr lang="en-US" sz="2000" dirty="0" err="1" smtClean="0"/>
              <a:t>tulisannya</a:t>
            </a:r>
            <a:r>
              <a:rPr lang="en-US" sz="2000" dirty="0" smtClean="0"/>
              <a:t>. </a:t>
            </a:r>
          </a:p>
          <a:p>
            <a:pPr algn="just" eaLnBrk="1" hangingPunct="1">
              <a:defRPr/>
            </a:pPr>
            <a:r>
              <a:rPr lang="en-US" sz="2000" dirty="0" smtClean="0"/>
              <a:t>	</a:t>
            </a:r>
            <a:r>
              <a:rPr lang="en-US" sz="2000" dirty="0" err="1" smtClean="0"/>
              <a:t>Kamus</a:t>
            </a:r>
            <a:r>
              <a:rPr lang="en-US" sz="2000" dirty="0" smtClean="0"/>
              <a:t> </a:t>
            </a:r>
            <a:r>
              <a:rPr lang="en-US" sz="2000" dirty="0" err="1" smtClean="0"/>
              <a:t>umum</a:t>
            </a:r>
            <a:r>
              <a:rPr lang="en-US" sz="2000" dirty="0" smtClean="0"/>
              <a:t>, </a:t>
            </a:r>
            <a:r>
              <a:rPr lang="en-US" sz="2000" dirty="0" err="1" smtClean="0"/>
              <a:t>kamus</a:t>
            </a:r>
            <a:r>
              <a:rPr lang="en-US" sz="2000" dirty="0" smtClean="0"/>
              <a:t> </a:t>
            </a:r>
            <a:r>
              <a:rPr lang="en-US" sz="2000" dirty="0" err="1" smtClean="0"/>
              <a:t>sinonim</a:t>
            </a:r>
            <a:r>
              <a:rPr lang="en-US" sz="2000" dirty="0" smtClean="0"/>
              <a:t>, </a:t>
            </a:r>
            <a:r>
              <a:rPr lang="en-US" sz="2000" dirty="0" err="1" smtClean="0"/>
              <a:t>kamus</a:t>
            </a:r>
            <a:r>
              <a:rPr lang="en-US" sz="2000" dirty="0" smtClean="0"/>
              <a:t> </a:t>
            </a:r>
            <a:r>
              <a:rPr lang="en-US" sz="2000" dirty="0" err="1" smtClean="0"/>
              <a:t>bahasa</a:t>
            </a:r>
            <a:r>
              <a:rPr lang="en-US" sz="2000" dirty="0" smtClean="0"/>
              <a:t> </a:t>
            </a:r>
            <a:r>
              <a:rPr lang="en-US" sz="2000" dirty="0" err="1" smtClean="0"/>
              <a:t>asing</a:t>
            </a:r>
            <a:r>
              <a:rPr lang="en-US" sz="2000" dirty="0" smtClean="0"/>
              <a:t>, </a:t>
            </a:r>
            <a:r>
              <a:rPr lang="en-US" sz="2000" dirty="0" err="1" smtClean="0"/>
              <a:t>kamus</a:t>
            </a:r>
            <a:r>
              <a:rPr lang="en-US" sz="2000" dirty="0" smtClean="0"/>
              <a:t> </a:t>
            </a:r>
            <a:r>
              <a:rPr lang="en-US" sz="2000" dirty="0" err="1" smtClean="0"/>
              <a:t>tesaurus</a:t>
            </a:r>
            <a:r>
              <a:rPr lang="en-US" sz="2000" dirty="0" smtClean="0"/>
              <a:t> </a:t>
            </a:r>
            <a:r>
              <a:rPr lang="en-US" sz="2000" dirty="0" err="1" smtClean="0"/>
              <a:t>harus</a:t>
            </a:r>
            <a:r>
              <a:rPr lang="en-US" sz="2000" dirty="0" smtClean="0"/>
              <a:t> </a:t>
            </a:r>
            <a:r>
              <a:rPr lang="en-US" sz="2000" dirty="0" err="1" smtClean="0"/>
              <a:t>selalu</a:t>
            </a:r>
            <a:r>
              <a:rPr lang="en-US" sz="2000" dirty="0" smtClean="0"/>
              <a:t> </a:t>
            </a:r>
            <a:r>
              <a:rPr lang="en-US" sz="2000" dirty="0" err="1" smtClean="0"/>
              <a:t>tersedia</a:t>
            </a:r>
            <a:r>
              <a:rPr lang="en-US" sz="2000" dirty="0" smtClean="0"/>
              <a:t>. </a:t>
            </a:r>
            <a:r>
              <a:rPr lang="en-US" sz="2000" dirty="0" err="1" smtClean="0"/>
              <a:t>Kamus-kamus</a:t>
            </a:r>
            <a:r>
              <a:rPr lang="en-US" sz="2000" dirty="0" smtClean="0"/>
              <a:t> </a:t>
            </a:r>
            <a:r>
              <a:rPr lang="en-US" sz="2000" dirty="0" err="1" smtClean="0"/>
              <a:t>tersebut</a:t>
            </a:r>
            <a:r>
              <a:rPr lang="en-US" sz="2000" dirty="0" smtClean="0"/>
              <a:t> </a:t>
            </a:r>
            <a:r>
              <a:rPr lang="en-US" sz="2000" dirty="0" err="1" smtClean="0"/>
              <a:t>akan</a:t>
            </a:r>
            <a:r>
              <a:rPr lang="en-US" sz="2000" dirty="0" smtClean="0"/>
              <a:t> </a:t>
            </a:r>
            <a:r>
              <a:rPr lang="en-US" sz="2000" dirty="0" err="1" smtClean="0"/>
              <a:t>membantu</a:t>
            </a:r>
            <a:r>
              <a:rPr lang="en-US" sz="2000" dirty="0" smtClean="0"/>
              <a:t> </a:t>
            </a:r>
            <a:r>
              <a:rPr lang="en-US" sz="2000" dirty="0" err="1" smtClean="0"/>
              <a:t>kita</a:t>
            </a:r>
            <a:r>
              <a:rPr lang="en-US" sz="2000" dirty="0" smtClean="0"/>
              <a:t> </a:t>
            </a:r>
            <a:r>
              <a:rPr lang="en-US" sz="2000" dirty="0" err="1" smtClean="0"/>
              <a:t>untuk</a:t>
            </a:r>
            <a:r>
              <a:rPr lang="en-US" sz="2000" dirty="0" smtClean="0"/>
              <a:t> </a:t>
            </a:r>
            <a:r>
              <a:rPr lang="en-US" sz="2000" dirty="0" err="1" smtClean="0"/>
              <a:t>mengembangkan</a:t>
            </a:r>
            <a:r>
              <a:rPr lang="en-US" sz="2000" dirty="0" smtClean="0"/>
              <a:t> </a:t>
            </a:r>
            <a:r>
              <a:rPr lang="en-US" sz="2000" dirty="0" err="1" smtClean="0"/>
              <a:t>kekuatan</a:t>
            </a:r>
            <a:r>
              <a:rPr lang="en-US" sz="2000" dirty="0" smtClean="0"/>
              <a:t>, </a:t>
            </a:r>
            <a:r>
              <a:rPr lang="en-US" sz="2000" dirty="0" err="1" smtClean="0"/>
              <a:t>ketelitian</a:t>
            </a:r>
            <a:r>
              <a:rPr lang="en-US" sz="2000" dirty="0" smtClean="0"/>
              <a:t> </a:t>
            </a:r>
            <a:r>
              <a:rPr lang="en-US" sz="2000" dirty="0" err="1" smtClean="0"/>
              <a:t>memilih</a:t>
            </a:r>
            <a:r>
              <a:rPr lang="en-US" sz="2000" dirty="0" smtClean="0"/>
              <a:t>, </a:t>
            </a:r>
            <a:r>
              <a:rPr lang="en-US" sz="2000" dirty="0" err="1" smtClean="0"/>
              <a:t>dan</a:t>
            </a:r>
            <a:r>
              <a:rPr lang="en-US" sz="2000" dirty="0" smtClean="0"/>
              <a:t> </a:t>
            </a:r>
            <a:r>
              <a:rPr lang="en-US" sz="2000" dirty="0" err="1" smtClean="0"/>
              <a:t>ahli</a:t>
            </a:r>
            <a:r>
              <a:rPr lang="en-US" sz="2000" dirty="0" smtClean="0"/>
              <a:t> </a:t>
            </a:r>
            <a:r>
              <a:rPr lang="en-US" sz="2000" dirty="0" err="1" smtClean="0"/>
              <a:t>dalam</a:t>
            </a:r>
            <a:r>
              <a:rPr lang="en-US" sz="2000" dirty="0" smtClean="0"/>
              <a:t> </a:t>
            </a:r>
            <a:r>
              <a:rPr lang="en-US" sz="2000" dirty="0" err="1" smtClean="0"/>
              <a:t>memilih</a:t>
            </a:r>
            <a:r>
              <a:rPr lang="en-US" sz="2000" dirty="0" smtClean="0"/>
              <a:t> </a:t>
            </a:r>
            <a:r>
              <a:rPr lang="en-US" sz="2000" dirty="0" err="1" smtClean="0"/>
              <a:t>kata</a:t>
            </a:r>
            <a:r>
              <a:rPr lang="en-US" sz="2000" dirty="0" smtClean="0"/>
              <a:t> yang </a:t>
            </a:r>
            <a:r>
              <a:rPr lang="en-US" sz="2000" dirty="0" err="1" smtClean="0"/>
              <a:t>akan</a:t>
            </a:r>
            <a:r>
              <a:rPr lang="en-US" sz="2000" dirty="0" smtClean="0"/>
              <a:t> </a:t>
            </a:r>
            <a:r>
              <a:rPr lang="en-US" sz="2000" dirty="0" err="1" smtClean="0"/>
              <a:t>menghasilkan</a:t>
            </a:r>
            <a:r>
              <a:rPr lang="en-US" sz="2000" dirty="0" smtClean="0"/>
              <a:t> </a:t>
            </a:r>
            <a:r>
              <a:rPr lang="en-US" sz="2000" dirty="0" err="1" smtClean="0"/>
              <a:t>tulisan</a:t>
            </a:r>
            <a:r>
              <a:rPr lang="en-US" sz="2000" dirty="0" smtClean="0"/>
              <a:t> yang </a:t>
            </a:r>
            <a:r>
              <a:rPr lang="en-US" sz="2000" dirty="0" err="1" smtClean="0"/>
              <a:t>hidup</a:t>
            </a:r>
            <a:r>
              <a:rPr lang="en-US" sz="2000" dirty="0" smtClean="0"/>
              <a:t>. </a:t>
            </a:r>
          </a:p>
          <a:p>
            <a:pPr algn="just" eaLnBrk="1" hangingPunct="1">
              <a:defRPr/>
            </a:pPr>
            <a:r>
              <a:rPr lang="en-US" sz="2000" dirty="0" smtClean="0"/>
              <a:t>	</a:t>
            </a:r>
            <a:r>
              <a:rPr lang="en-US" sz="2000" dirty="0" err="1" smtClean="0"/>
              <a:t>Pada</a:t>
            </a:r>
            <a:r>
              <a:rPr lang="en-US" sz="2000" dirty="0" smtClean="0"/>
              <a:t> </a:t>
            </a:r>
            <a:r>
              <a:rPr lang="en-US" sz="2000" dirty="0" err="1" smtClean="0"/>
              <a:t>saat</a:t>
            </a:r>
            <a:r>
              <a:rPr lang="en-US" sz="2000" dirty="0" smtClean="0"/>
              <a:t> </a:t>
            </a:r>
            <a:r>
              <a:rPr lang="en-US" sz="2000" dirty="0" err="1" smtClean="0"/>
              <a:t>menulis</a:t>
            </a:r>
            <a:r>
              <a:rPr lang="en-US" sz="2000" dirty="0" smtClean="0"/>
              <a:t>, </a:t>
            </a:r>
            <a:r>
              <a:rPr lang="en-US" sz="2000" dirty="0" err="1" smtClean="0"/>
              <a:t>penulis</a:t>
            </a:r>
            <a:r>
              <a:rPr lang="en-US" sz="2000" dirty="0" smtClean="0"/>
              <a:t> </a:t>
            </a:r>
            <a:r>
              <a:rPr lang="en-US" sz="2000" dirty="0" err="1" smtClean="0"/>
              <a:t>harus</a:t>
            </a:r>
            <a:r>
              <a:rPr lang="en-US" sz="2000" dirty="0" smtClean="0"/>
              <a:t> </a:t>
            </a:r>
            <a:r>
              <a:rPr lang="en-US" sz="2000" dirty="0" err="1" smtClean="0"/>
              <a:t>berhati-hati</a:t>
            </a:r>
            <a:r>
              <a:rPr lang="en-US" sz="2000" dirty="0" smtClean="0"/>
              <a:t> </a:t>
            </a:r>
            <a:r>
              <a:rPr lang="en-US" sz="2000" dirty="0" err="1" smtClean="0"/>
              <a:t>terhadap</a:t>
            </a:r>
            <a:r>
              <a:rPr lang="en-US" sz="2000" dirty="0" smtClean="0"/>
              <a:t> </a:t>
            </a:r>
            <a:r>
              <a:rPr lang="en-US" sz="2000" dirty="0" err="1" smtClean="0"/>
              <a:t>kata-kata</a:t>
            </a:r>
            <a:r>
              <a:rPr lang="en-US" sz="2000" dirty="0" smtClean="0"/>
              <a:t> yang </a:t>
            </a:r>
            <a:r>
              <a:rPr lang="en-US" sz="2000" dirty="0" err="1" smtClean="0"/>
              <a:t>penulisannya</a:t>
            </a:r>
            <a:r>
              <a:rPr lang="en-US" sz="2000" dirty="0" smtClean="0"/>
              <a:t> </a:t>
            </a:r>
            <a:r>
              <a:rPr lang="en-US" sz="2000" dirty="0" err="1" smtClean="0"/>
              <a:t>mirip</a:t>
            </a:r>
            <a:r>
              <a:rPr lang="en-US" sz="2000" dirty="0" smtClean="0"/>
              <a:t>, </a:t>
            </a:r>
            <a:r>
              <a:rPr lang="en-US" sz="2000" dirty="0" err="1" smtClean="0"/>
              <a:t>namun</a:t>
            </a:r>
            <a:r>
              <a:rPr lang="en-US" sz="2000" dirty="0" smtClean="0"/>
              <a:t> </a:t>
            </a:r>
            <a:r>
              <a:rPr lang="en-US" sz="2000" dirty="0" err="1" smtClean="0"/>
              <a:t>memiliki</a:t>
            </a:r>
            <a:r>
              <a:rPr lang="en-US" sz="2000" dirty="0" smtClean="0"/>
              <a:t> </a:t>
            </a:r>
            <a:r>
              <a:rPr lang="en-US" sz="2000" dirty="0" err="1" smtClean="0"/>
              <a:t>arti</a:t>
            </a:r>
            <a:r>
              <a:rPr lang="en-US" sz="2000" dirty="0" smtClean="0"/>
              <a:t> yang </a:t>
            </a:r>
            <a:r>
              <a:rPr lang="en-US" sz="2000" dirty="0" err="1" smtClean="0"/>
              <a:t>sangat</a:t>
            </a:r>
            <a:r>
              <a:rPr lang="en-US" sz="2000" dirty="0" smtClean="0"/>
              <a:t> </a:t>
            </a:r>
            <a:r>
              <a:rPr lang="en-US" sz="2000" dirty="0" err="1" smtClean="0"/>
              <a:t>berbeda</a:t>
            </a:r>
            <a:r>
              <a:rPr lang="en-US" sz="2000" dirty="0" smtClean="0"/>
              <a:t>, </a:t>
            </a:r>
            <a:r>
              <a:rPr lang="en-US" sz="2000" dirty="0" err="1" smtClean="0"/>
              <a:t>misalnya</a:t>
            </a:r>
            <a:r>
              <a:rPr lang="en-US" sz="2000" dirty="0" smtClean="0"/>
              <a:t> </a:t>
            </a:r>
            <a:r>
              <a:rPr lang="en-US" sz="2000" i="1" dirty="0" err="1" smtClean="0"/>
              <a:t>gaji</a:t>
            </a:r>
            <a:r>
              <a:rPr lang="en-US" sz="2000" i="1" dirty="0" smtClean="0"/>
              <a:t> </a:t>
            </a:r>
            <a:r>
              <a:rPr lang="en-US" sz="2000" dirty="0" err="1" smtClean="0"/>
              <a:t>dan</a:t>
            </a:r>
            <a:r>
              <a:rPr lang="en-US" sz="2000" dirty="0" smtClean="0"/>
              <a:t> </a:t>
            </a:r>
            <a:r>
              <a:rPr lang="en-US" sz="2000" i="1" dirty="0" err="1" smtClean="0"/>
              <a:t>gajih</a:t>
            </a:r>
            <a:r>
              <a:rPr lang="en-US" sz="2000" i="1" dirty="0" smtClean="0"/>
              <a:t>; </a:t>
            </a:r>
            <a:r>
              <a:rPr lang="en-US" sz="2000" i="1" dirty="0" err="1" smtClean="0"/>
              <a:t>Kebayoran</a:t>
            </a:r>
            <a:r>
              <a:rPr lang="en-US" sz="2000" i="1" dirty="0" smtClean="0"/>
              <a:t> </a:t>
            </a:r>
            <a:r>
              <a:rPr lang="en-US" sz="2000" dirty="0" err="1" smtClean="0"/>
              <a:t>dan</a:t>
            </a:r>
            <a:r>
              <a:rPr lang="en-US" sz="2000" dirty="0" smtClean="0"/>
              <a:t> </a:t>
            </a:r>
            <a:r>
              <a:rPr lang="en-US" sz="2000" i="1" dirty="0" err="1" smtClean="0"/>
              <a:t>Kemayoran</a:t>
            </a:r>
            <a:r>
              <a:rPr lang="en-US" sz="2000" i="1" dirty="0" smtClean="0"/>
              <a:t>: </a:t>
            </a:r>
            <a:r>
              <a:rPr lang="en-US" sz="2000" i="1" dirty="0" err="1" smtClean="0"/>
              <a:t>timpa</a:t>
            </a:r>
            <a:r>
              <a:rPr lang="en-US" sz="2000" i="1" dirty="0" smtClean="0"/>
              <a:t> </a:t>
            </a:r>
            <a:r>
              <a:rPr lang="en-US" sz="2000" dirty="0" err="1" smtClean="0"/>
              <a:t>dan</a:t>
            </a:r>
            <a:r>
              <a:rPr lang="en-US" sz="2000" dirty="0" smtClean="0"/>
              <a:t> </a:t>
            </a:r>
            <a:r>
              <a:rPr lang="en-US" sz="2000" i="1" dirty="0" err="1" smtClean="0"/>
              <a:t>tempa</a:t>
            </a:r>
            <a:r>
              <a:rPr lang="en-US" sz="2000" i="1" dirty="0" smtClean="0"/>
              <a:t>. </a:t>
            </a:r>
            <a:r>
              <a:rPr lang="en-US" sz="2000" dirty="0" err="1" smtClean="0"/>
              <a:t>Sebaiknya</a:t>
            </a:r>
            <a:r>
              <a:rPr lang="en-US" sz="2000" dirty="0" smtClean="0"/>
              <a:t>, </a:t>
            </a:r>
            <a:r>
              <a:rPr lang="en-US" sz="2000" dirty="0" err="1" smtClean="0"/>
              <a:t>penulis</a:t>
            </a:r>
            <a:r>
              <a:rPr lang="en-US" sz="2000" dirty="0" smtClean="0"/>
              <a:t> </a:t>
            </a:r>
            <a:r>
              <a:rPr lang="en-US" sz="2000" dirty="0" err="1" smtClean="0"/>
              <a:t>memiliki</a:t>
            </a:r>
            <a:r>
              <a:rPr lang="en-US" sz="2000" dirty="0" smtClean="0"/>
              <a:t> </a:t>
            </a:r>
            <a:r>
              <a:rPr lang="en-US" sz="2000" dirty="0" err="1" smtClean="0"/>
              <a:t>pengetahuan</a:t>
            </a:r>
            <a:r>
              <a:rPr lang="en-US" sz="2000" dirty="0" smtClean="0"/>
              <a:t> </a:t>
            </a:r>
            <a:r>
              <a:rPr lang="en-US" sz="2000" dirty="0" err="1" smtClean="0"/>
              <a:t>mengenai</a:t>
            </a:r>
            <a:r>
              <a:rPr lang="en-US" sz="2000" dirty="0" smtClean="0"/>
              <a:t> </a:t>
            </a:r>
            <a:r>
              <a:rPr lang="en-US" sz="2000" dirty="0" err="1" smtClean="0"/>
              <a:t>kata-kata</a:t>
            </a:r>
            <a:r>
              <a:rPr lang="en-US" sz="2000" dirty="0" smtClean="0"/>
              <a:t> yang </a:t>
            </a:r>
            <a:r>
              <a:rPr lang="en-US" sz="2000" dirty="0" err="1" smtClean="0"/>
              <a:t>digunakan</a:t>
            </a:r>
            <a:r>
              <a:rPr lang="en-US" sz="2000" dirty="0" smtClean="0"/>
              <a:t> </a:t>
            </a:r>
            <a:r>
              <a:rPr lang="en-US" sz="2000" dirty="0" err="1" smtClean="0"/>
              <a:t>dalam</a:t>
            </a:r>
            <a:r>
              <a:rPr lang="en-US" sz="2000" dirty="0" smtClean="0"/>
              <a:t> </a:t>
            </a:r>
            <a:r>
              <a:rPr lang="en-US" sz="2000" dirty="0" err="1" smtClean="0"/>
              <a:t>ragam</a:t>
            </a:r>
            <a:r>
              <a:rPr lang="en-US" sz="2000" dirty="0" smtClean="0"/>
              <a:t> formal </a:t>
            </a:r>
            <a:r>
              <a:rPr lang="en-US" sz="2000" dirty="0" err="1" smtClean="0"/>
              <a:t>atau</a:t>
            </a:r>
            <a:r>
              <a:rPr lang="en-US" sz="2000" dirty="0" smtClean="0"/>
              <a:t> </a:t>
            </a:r>
            <a:r>
              <a:rPr lang="en-US" sz="2000" dirty="0" err="1" smtClean="0"/>
              <a:t>ragam</a:t>
            </a:r>
            <a:r>
              <a:rPr lang="en-US" sz="2000" dirty="0" smtClean="0"/>
              <a:t> </a:t>
            </a:r>
            <a:r>
              <a:rPr lang="en-US" sz="2000" dirty="0" err="1" smtClean="0"/>
              <a:t>nonformal</a:t>
            </a:r>
            <a:r>
              <a:rPr lang="en-US" sz="2000" dirty="0" smtClean="0"/>
              <a:t>, </a:t>
            </a:r>
            <a:r>
              <a:rPr lang="en-US" sz="2000" dirty="0" err="1" smtClean="0"/>
              <a:t>misalnya</a:t>
            </a:r>
            <a:r>
              <a:rPr lang="en-US" sz="2000" dirty="0" smtClean="0"/>
              <a:t> </a:t>
            </a:r>
            <a:r>
              <a:rPr lang="en-US" sz="2000" i="1" dirty="0" err="1" smtClean="0"/>
              <a:t>cuma</a:t>
            </a:r>
            <a:r>
              <a:rPr lang="en-US" sz="2000" i="1" dirty="0" smtClean="0"/>
              <a:t>, </a:t>
            </a:r>
            <a:r>
              <a:rPr lang="en-US" sz="2000" i="1" dirty="0" err="1" smtClean="0"/>
              <a:t>cuman</a:t>
            </a:r>
            <a:r>
              <a:rPr lang="en-US" sz="2000" i="1" dirty="0" smtClean="0"/>
              <a:t>, </a:t>
            </a:r>
            <a:r>
              <a:rPr lang="en-US" sz="2000" dirty="0" err="1" smtClean="0"/>
              <a:t>dan</a:t>
            </a:r>
            <a:r>
              <a:rPr lang="en-US" sz="2000" dirty="0" smtClean="0"/>
              <a:t> </a:t>
            </a:r>
            <a:r>
              <a:rPr lang="en-US" sz="2000" i="1" dirty="0" err="1" smtClean="0"/>
              <a:t>hanya</a:t>
            </a:r>
            <a:r>
              <a:rPr lang="en-US" sz="2000" i="1" dirty="0" smtClean="0"/>
              <a:t>; </a:t>
            </a:r>
            <a:r>
              <a:rPr lang="en-US" sz="2000" i="1" dirty="0" err="1" smtClean="0"/>
              <a:t>bikin</a:t>
            </a:r>
            <a:r>
              <a:rPr lang="en-US" sz="2000" i="1" dirty="0" smtClean="0"/>
              <a:t> </a:t>
            </a:r>
            <a:r>
              <a:rPr lang="en-US" sz="2000" dirty="0" err="1" smtClean="0"/>
              <a:t>dan</a:t>
            </a:r>
            <a:r>
              <a:rPr lang="en-US" sz="2000" dirty="0" smtClean="0"/>
              <a:t> </a:t>
            </a:r>
            <a:r>
              <a:rPr lang="en-US" sz="2000" i="1" dirty="0" err="1" smtClean="0"/>
              <a:t>buat</a:t>
            </a:r>
            <a:r>
              <a:rPr lang="en-US" sz="2000" i="1" dirty="0" smtClean="0"/>
              <a:t>; </a:t>
            </a:r>
            <a:r>
              <a:rPr lang="en-US" sz="2000" i="1" dirty="0" err="1" smtClean="0"/>
              <a:t>bisa</a:t>
            </a:r>
            <a:r>
              <a:rPr lang="en-US" sz="2000" i="1" dirty="0" smtClean="0"/>
              <a:t> </a:t>
            </a:r>
            <a:r>
              <a:rPr lang="en-US" sz="2000" dirty="0" err="1" smtClean="0"/>
              <a:t>dan</a:t>
            </a:r>
            <a:r>
              <a:rPr lang="en-US" sz="2000" dirty="0" smtClean="0"/>
              <a:t> </a:t>
            </a:r>
            <a:r>
              <a:rPr lang="en-US" sz="2000" i="1" dirty="0" err="1" smtClean="0"/>
              <a:t>dapat</a:t>
            </a:r>
            <a:r>
              <a:rPr lang="en-US" sz="2000" i="1" dirty="0" smtClean="0"/>
              <a:t>; </a:t>
            </a:r>
            <a:r>
              <a:rPr lang="en-US" sz="2000" i="1" dirty="0" err="1" smtClean="0"/>
              <a:t>koran</a:t>
            </a:r>
            <a:r>
              <a:rPr lang="en-US" sz="2000" i="1" dirty="0" smtClean="0"/>
              <a:t> </a:t>
            </a:r>
            <a:r>
              <a:rPr lang="en-US" sz="2000" dirty="0" err="1" smtClean="0"/>
              <a:t>dan</a:t>
            </a:r>
            <a:r>
              <a:rPr lang="en-US" sz="2000" dirty="0" smtClean="0"/>
              <a:t> </a:t>
            </a:r>
            <a:r>
              <a:rPr lang="en-US" sz="2000" i="1" dirty="0" err="1" smtClean="0"/>
              <a:t>surat</a:t>
            </a:r>
            <a:r>
              <a:rPr lang="en-US" sz="2000" i="1" dirty="0" smtClean="0"/>
              <a:t> </a:t>
            </a:r>
            <a:r>
              <a:rPr lang="en-US" sz="2000" i="1" dirty="0" err="1" smtClean="0"/>
              <a:t>kabar</a:t>
            </a:r>
            <a:r>
              <a:rPr lang="en-US" sz="2000" i="1" dirty="0" smtClean="0"/>
              <a:t>. </a:t>
            </a:r>
            <a:r>
              <a:rPr lang="en-US" sz="2000" dirty="0" err="1" smtClean="0"/>
              <a:t>Selain</a:t>
            </a:r>
            <a:r>
              <a:rPr lang="en-US" sz="2000" dirty="0" smtClean="0"/>
              <a:t> </a:t>
            </a:r>
            <a:r>
              <a:rPr lang="en-US" sz="2000" dirty="0" err="1" smtClean="0"/>
              <a:t>itu</a:t>
            </a:r>
            <a:r>
              <a:rPr lang="en-US" sz="2000" dirty="0" smtClean="0"/>
              <a:t>, </a:t>
            </a:r>
            <a:r>
              <a:rPr lang="en-US" sz="2000" dirty="0" err="1" smtClean="0"/>
              <a:t>berkaitan</a:t>
            </a:r>
            <a:r>
              <a:rPr lang="en-US" sz="2000" dirty="0" smtClean="0"/>
              <a:t> </a:t>
            </a:r>
            <a:r>
              <a:rPr lang="en-US" sz="2000" dirty="0" err="1" smtClean="0"/>
              <a:t>dengan</a:t>
            </a:r>
            <a:r>
              <a:rPr lang="en-US" sz="2000" dirty="0" smtClean="0"/>
              <a:t> </a:t>
            </a:r>
            <a:r>
              <a:rPr lang="en-US" sz="2000" dirty="0" err="1" smtClean="0"/>
              <a:t>laras</a:t>
            </a:r>
            <a:r>
              <a:rPr lang="en-US" sz="2000" dirty="0" smtClean="0"/>
              <a:t> </a:t>
            </a:r>
            <a:r>
              <a:rPr lang="en-US" sz="2000" dirty="0" err="1" smtClean="0"/>
              <a:t>ilmiah</a:t>
            </a:r>
            <a:r>
              <a:rPr lang="en-US" sz="2000" dirty="0" smtClean="0"/>
              <a:t> </a:t>
            </a:r>
            <a:r>
              <a:rPr lang="en-US" sz="2000" dirty="0" err="1" smtClean="0"/>
              <a:t>maupun</a:t>
            </a:r>
            <a:r>
              <a:rPr lang="en-US" sz="2000" dirty="0" smtClean="0"/>
              <a:t> </a:t>
            </a:r>
            <a:r>
              <a:rPr lang="en-US" sz="2000" dirty="0" err="1" smtClean="0"/>
              <a:t>ilmiah</a:t>
            </a:r>
            <a:r>
              <a:rPr lang="en-US" sz="2000" dirty="0" smtClean="0"/>
              <a:t> </a:t>
            </a:r>
            <a:r>
              <a:rPr lang="en-US" sz="2000" dirty="0" err="1" smtClean="0"/>
              <a:t>populer</a:t>
            </a:r>
            <a:r>
              <a:rPr lang="en-US" sz="2000" dirty="0" smtClean="0"/>
              <a:t>, </a:t>
            </a:r>
            <a:r>
              <a:rPr lang="en-US" sz="2000" dirty="0" err="1" smtClean="0"/>
              <a:t>penulis</a:t>
            </a:r>
            <a:r>
              <a:rPr lang="en-US" sz="2000" dirty="0" smtClean="0"/>
              <a:t> </a:t>
            </a:r>
            <a:r>
              <a:rPr lang="en-US" sz="2000" dirty="0" err="1" smtClean="0"/>
              <a:t>harus</a:t>
            </a:r>
            <a:r>
              <a:rPr lang="en-US" sz="2000" dirty="0" smtClean="0"/>
              <a:t> </a:t>
            </a:r>
            <a:r>
              <a:rPr lang="en-US" sz="2000" dirty="0" err="1" smtClean="0"/>
              <a:t>mengetahui</a:t>
            </a:r>
            <a:r>
              <a:rPr lang="en-US" sz="2000" dirty="0" smtClean="0"/>
              <a:t> </a:t>
            </a:r>
            <a:r>
              <a:rPr lang="en-US" sz="2000" dirty="0" err="1" smtClean="0"/>
              <a:t>kata</a:t>
            </a:r>
            <a:r>
              <a:rPr lang="en-US" sz="2000" dirty="0" smtClean="0"/>
              <a:t> yang </a:t>
            </a:r>
            <a:r>
              <a:rPr lang="en-US" sz="2000" dirty="0" err="1" smtClean="0"/>
              <a:t>menjadi</a:t>
            </a:r>
            <a:r>
              <a:rPr lang="en-US" sz="2000" dirty="0" smtClean="0"/>
              <a:t> </a:t>
            </a:r>
            <a:r>
              <a:rPr lang="en-US" sz="2000" dirty="0" err="1" smtClean="0"/>
              <a:t>istilah</a:t>
            </a:r>
            <a:r>
              <a:rPr lang="en-US" sz="2000" dirty="0" smtClean="0"/>
              <a:t> </a:t>
            </a:r>
            <a:r>
              <a:rPr lang="en-US" sz="2000" dirty="0" err="1" smtClean="0"/>
              <a:t>dan</a:t>
            </a:r>
            <a:r>
              <a:rPr lang="en-US" sz="2000" dirty="0" smtClean="0"/>
              <a:t> yang </a:t>
            </a:r>
            <a:r>
              <a:rPr lang="en-US" sz="2000" dirty="0" err="1" smtClean="0"/>
              <a:t>bukan</a:t>
            </a:r>
            <a:r>
              <a:rPr lang="en-US" sz="2000" dirty="0" smtClean="0"/>
              <a:t> </a:t>
            </a:r>
            <a:r>
              <a:rPr lang="en-US" sz="2000" dirty="0" err="1" smtClean="0"/>
              <a:t>istilah</a:t>
            </a:r>
            <a:r>
              <a:rPr lang="en-US" sz="2000" dirty="0" smtClean="0"/>
              <a:t>. </a:t>
            </a:r>
          </a:p>
          <a:p>
            <a:pPr marL="228600" indent="-228600" algn="just" eaLnBrk="1" hangingPunct="1">
              <a:tabLst>
                <a:tab pos="228600" algn="l"/>
              </a:tabLst>
              <a:defRPr/>
            </a:pPr>
            <a:endParaRPr lang="sv-SE" sz="2000" dirty="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p:cTn id="7" dur="1000" fill="hold"/>
                                        <p:tgtEl>
                                          <p:spTgt spid="13314">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331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31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3314">
                                            <p:txEl>
                                              <p:pRg st="1" end="1"/>
                                            </p:txEl>
                                          </p:spTgt>
                                        </p:tgtEl>
                                        <p:attrNameLst>
                                          <p:attrName>style.visibility</p:attrName>
                                        </p:attrNameLst>
                                      </p:cBhvr>
                                      <p:to>
                                        <p:strVal val="visible"/>
                                      </p:to>
                                    </p:set>
                                    <p:anim calcmode="lin" valueType="num">
                                      <p:cBhvr>
                                        <p:cTn id="14" dur="1000" fill="hold"/>
                                        <p:tgtEl>
                                          <p:spTgt spid="13314">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13314">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331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3314">
                                            <p:txEl>
                                              <p:pRg st="2" end="2"/>
                                            </p:txEl>
                                          </p:spTgt>
                                        </p:tgtEl>
                                        <p:attrNameLst>
                                          <p:attrName>style.visibility</p:attrName>
                                        </p:attrNameLst>
                                      </p:cBhvr>
                                      <p:to>
                                        <p:strVal val="visible"/>
                                      </p:to>
                                    </p:set>
                                    <p:anim calcmode="lin" valueType="num">
                                      <p:cBhvr>
                                        <p:cTn id="21" dur="1000" fill="hold"/>
                                        <p:tgtEl>
                                          <p:spTgt spid="13314">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3314">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33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itle 4"/>
          <p:cNvSpPr>
            <a:spLocks noGrp="1"/>
          </p:cNvSpPr>
          <p:nvPr>
            <p:ph type="title"/>
          </p:nvPr>
        </p:nvSpPr>
        <p:spPr>
          <a:xfrm>
            <a:off x="533400" y="0"/>
            <a:ext cx="8153400" cy="990600"/>
          </a:xfrm>
        </p:spPr>
        <p:txBody>
          <a:bodyPr/>
          <a:lstStyle/>
          <a:p>
            <a:pPr algn="l" eaLnBrk="1" hangingPunct="1"/>
            <a:r>
              <a:rPr lang="en-US" sz="2000" smtClean="0">
                <a:solidFill>
                  <a:schemeClr val="tx1"/>
                </a:solidFill>
              </a:rPr>
              <a:t>Perhatikan perbedaan antara penyajian yang bersifat ilmiah dan yang bersifat ilmiah populer berikut ini. </a:t>
            </a:r>
            <a:br>
              <a:rPr lang="en-US" sz="2000" smtClean="0">
                <a:solidFill>
                  <a:schemeClr val="tx1"/>
                </a:solidFill>
              </a:rPr>
            </a:br>
            <a:endParaRPr lang="en-US" sz="2000" smtClean="0"/>
          </a:p>
        </p:txBody>
      </p:sp>
      <p:sp>
        <p:nvSpPr>
          <p:cNvPr id="3075" name="Rectangle 3"/>
          <p:cNvSpPr>
            <a:spLocks noGrp="1" noChangeArrowheads="1"/>
          </p:cNvSpPr>
          <p:nvPr>
            <p:ph sz="half" idx="1"/>
          </p:nvPr>
        </p:nvSpPr>
        <p:spPr/>
        <p:txBody>
          <a:bodyPr/>
          <a:lstStyle/>
          <a:p>
            <a:pPr algn="ctr" eaLnBrk="1" hangingPunct="1">
              <a:buFontTx/>
              <a:buNone/>
            </a:pPr>
            <a:r>
              <a:rPr lang="en-US" sz="2000" smtClean="0"/>
              <a:t>PERGANTIAN KELAMIN DAN CARA BETERNAK BELUT</a:t>
            </a:r>
          </a:p>
          <a:p>
            <a:pPr eaLnBrk="1" hangingPunct="1">
              <a:buFontTx/>
              <a:buNone/>
            </a:pPr>
            <a:r>
              <a:rPr lang="en-US" sz="2000" smtClean="0"/>
              <a:t> </a:t>
            </a:r>
          </a:p>
          <a:p>
            <a:pPr algn="just" eaLnBrk="1" hangingPunct="1">
              <a:buFontTx/>
              <a:buNone/>
            </a:pPr>
            <a:r>
              <a:rPr lang="en-US" sz="2000" smtClean="0"/>
              <a:t>Ikan belut mempunyai cara hidup</a:t>
            </a:r>
          </a:p>
          <a:p>
            <a:pPr algn="just" eaLnBrk="1" hangingPunct="1">
              <a:buFontTx/>
              <a:buNone/>
            </a:pPr>
            <a:r>
              <a:rPr lang="en-US" sz="2000" smtClean="0"/>
              <a:t>yang unik. Di awal kehidupannya, </a:t>
            </a:r>
          </a:p>
          <a:p>
            <a:pPr eaLnBrk="1" hangingPunct="1">
              <a:buFontTx/>
              <a:buNone/>
            </a:pPr>
            <a:r>
              <a:rPr lang="en-US" sz="2000" smtClean="0"/>
              <a:t>belut berkelamin betina. Jika </a:t>
            </a:r>
          </a:p>
          <a:p>
            <a:pPr algn="just" eaLnBrk="1" hangingPunct="1">
              <a:buFontTx/>
              <a:buNone/>
            </a:pPr>
            <a:r>
              <a:rPr lang="en-US" sz="2000" smtClean="0"/>
              <a:t>sudah berusia lebih tua, belut </a:t>
            </a:r>
          </a:p>
          <a:p>
            <a:pPr algn="just" eaLnBrk="1" hangingPunct="1">
              <a:buFontTx/>
              <a:buNone/>
            </a:pPr>
            <a:r>
              <a:rPr lang="en-US" sz="2000" smtClean="0"/>
              <a:t>akan berganti kelamin menjadi </a:t>
            </a:r>
          </a:p>
          <a:p>
            <a:pPr algn="just" eaLnBrk="1" hangingPunct="1">
              <a:buFontTx/>
              <a:buNone/>
            </a:pPr>
            <a:r>
              <a:rPr lang="en-US" sz="2000" smtClean="0"/>
              <a:t>jantan. Dalam tulisan be</a:t>
            </a:r>
            <a:r>
              <a:rPr lang="id-ID" sz="2000" smtClean="0"/>
              <a:t>r</a:t>
            </a:r>
            <a:r>
              <a:rPr lang="en-US" sz="2000" smtClean="0"/>
              <a:t>ikut ini, </a:t>
            </a:r>
          </a:p>
          <a:p>
            <a:pPr algn="just" eaLnBrk="1" hangingPunct="1">
              <a:buFontTx/>
              <a:buNone/>
            </a:pPr>
            <a:r>
              <a:rPr lang="en-US" sz="2000" smtClean="0"/>
              <a:t>akan dikemukakan tingkah laku </a:t>
            </a:r>
          </a:p>
          <a:p>
            <a:pPr algn="just" eaLnBrk="1" hangingPunct="1">
              <a:buFontTx/>
              <a:buNone/>
            </a:pPr>
            <a:r>
              <a:rPr lang="en-US" sz="2000" smtClean="0"/>
              <a:t>belut dalam perkawinan dan cara </a:t>
            </a:r>
          </a:p>
          <a:p>
            <a:pPr algn="just" eaLnBrk="1" hangingPunct="1">
              <a:buFontTx/>
              <a:buNone/>
            </a:pPr>
            <a:r>
              <a:rPr lang="en-US" sz="2000" smtClean="0"/>
              <a:t>beternak belut di kolam air tawar.</a:t>
            </a:r>
          </a:p>
        </p:txBody>
      </p:sp>
      <p:sp>
        <p:nvSpPr>
          <p:cNvPr id="13316" name="Content Placeholder 5"/>
          <p:cNvSpPr>
            <a:spLocks noGrp="1"/>
          </p:cNvSpPr>
          <p:nvPr>
            <p:ph sz="half" idx="2"/>
          </p:nvPr>
        </p:nvSpPr>
        <p:spPr>
          <a:xfrm>
            <a:off x="4572000" y="838200"/>
            <a:ext cx="4038600" cy="4525963"/>
          </a:xfrm>
        </p:spPr>
        <p:txBody>
          <a:bodyPr/>
          <a:lstStyle/>
          <a:p>
            <a:pPr eaLnBrk="1" hangingPunct="1">
              <a:buFontTx/>
              <a:buNone/>
            </a:pPr>
            <a:r>
              <a:rPr lang="en-US" sz="2000" smtClean="0"/>
              <a:t>SKANDAL SEKS KAUM BELUT</a:t>
            </a:r>
          </a:p>
          <a:p>
            <a:pPr eaLnBrk="1" hangingPunct="1">
              <a:buFontTx/>
              <a:buNone/>
            </a:pPr>
            <a:r>
              <a:rPr lang="en-US" sz="2000" smtClean="0"/>
              <a:t>Sebagai ikan buas yang suka ber-</a:t>
            </a:r>
          </a:p>
          <a:p>
            <a:pPr eaLnBrk="1" hangingPunct="1">
              <a:buFontTx/>
              <a:buNone/>
            </a:pPr>
            <a:r>
              <a:rPr lang="en-US" sz="2000" smtClean="0"/>
              <a:t>“lindung” dalam sarang penya-</a:t>
            </a:r>
          </a:p>
          <a:p>
            <a:pPr eaLnBrk="1" hangingPunct="1">
              <a:buFontTx/>
              <a:buNone/>
            </a:pPr>
            <a:r>
              <a:rPr lang="en-US" sz="2000" smtClean="0"/>
              <a:t>munnya, lindung atau belut me-</a:t>
            </a:r>
          </a:p>
          <a:p>
            <a:pPr eaLnBrk="1" hangingPunct="1">
              <a:buFontTx/>
              <a:buNone/>
            </a:pPr>
            <a:r>
              <a:rPr lang="en-US" sz="2000" smtClean="0"/>
              <a:t>narik perhatian karena “skan-</a:t>
            </a:r>
          </a:p>
          <a:p>
            <a:pPr eaLnBrk="1" hangingPunct="1">
              <a:buFontTx/>
              <a:buNone/>
            </a:pPr>
            <a:r>
              <a:rPr lang="en-US" sz="2000" smtClean="0"/>
              <a:t>dal seks”-nya. Kalau masih muda</a:t>
            </a:r>
          </a:p>
          <a:p>
            <a:pPr eaLnBrk="1" hangingPunct="1">
              <a:buFontTx/>
              <a:buNone/>
            </a:pPr>
            <a:r>
              <a:rPr lang="en-US" sz="2000" smtClean="0"/>
              <a:t>belut menikmati hidup sebagai </a:t>
            </a:r>
          </a:p>
          <a:p>
            <a:pPr eaLnBrk="1" hangingPunct="1">
              <a:buFontTx/>
              <a:buNone/>
            </a:pPr>
            <a:r>
              <a:rPr lang="en-US" sz="2000" smtClean="0"/>
              <a:t>juwita belut betina. Setelah tua</a:t>
            </a:r>
          </a:p>
          <a:p>
            <a:pPr eaLnBrk="1" hangingPunct="1">
              <a:buFontTx/>
              <a:buNone/>
            </a:pPr>
            <a:r>
              <a:rPr lang="en-US" sz="2000" smtClean="0"/>
              <a:t>mereka berganti kelamin menik-</a:t>
            </a:r>
          </a:p>
          <a:p>
            <a:pPr eaLnBrk="1" hangingPunct="1">
              <a:buFontTx/>
              <a:buNone/>
            </a:pPr>
            <a:r>
              <a:rPr lang="en-US" sz="2000" smtClean="0"/>
              <a:t>mati surga dunia untuk kedua kali</a:t>
            </a:r>
          </a:p>
          <a:p>
            <a:pPr eaLnBrk="1" hangingPunct="1">
              <a:buFontTx/>
              <a:buNone/>
            </a:pPr>
            <a:r>
              <a:rPr lang="en-US" sz="2000" smtClean="0"/>
              <a:t>sebagai Don Juan belut jantan. </a:t>
            </a:r>
          </a:p>
          <a:p>
            <a:pPr eaLnBrk="1" hangingPunct="1">
              <a:buFontTx/>
              <a:buNone/>
            </a:pPr>
            <a:r>
              <a:rPr lang="en-US" sz="2000" smtClean="0"/>
              <a:t>Tingkah lakunya yang aneh</a:t>
            </a:r>
          </a:p>
          <a:p>
            <a:pPr eaLnBrk="1" hangingPunct="1">
              <a:buFontTx/>
              <a:buNone/>
            </a:pPr>
            <a:r>
              <a:rPr lang="en-US" sz="2000" smtClean="0"/>
              <a:t>dalam perkawinan menarik untuk</a:t>
            </a:r>
          </a:p>
          <a:p>
            <a:pPr eaLnBrk="1" hangingPunct="1">
              <a:buFontTx/>
              <a:buNone/>
            </a:pPr>
            <a:r>
              <a:rPr lang="en-US" sz="2000" smtClean="0"/>
              <a:t>disimak, sekaligus juga</a:t>
            </a:r>
          </a:p>
          <a:p>
            <a:pPr eaLnBrk="1" hangingPunct="1">
              <a:buFontTx/>
              <a:buNone/>
            </a:pPr>
            <a:r>
              <a:rPr lang="en-US" sz="2000" smtClean="0"/>
              <a:t>pengetahuan bagaimana cara</a:t>
            </a:r>
          </a:p>
          <a:p>
            <a:pPr eaLnBrk="1" hangingPunct="1">
              <a:buFontTx/>
              <a:buNone/>
            </a:pPr>
            <a:r>
              <a:rPr lang="en-US" sz="2000" smtClean="0"/>
              <a:t>beternak belut di kolam air tawar. </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075">
                                            <p:txEl>
                                              <p:pRg st="4" end="4"/>
                                            </p:txEl>
                                          </p:spTgt>
                                        </p:tgtEl>
                                        <p:attrNameLst>
                                          <p:attrName>style.visibility</p:attrName>
                                        </p:attrNameLst>
                                      </p:cBhvr>
                                      <p:to>
                                        <p:strVal val="visible"/>
                                      </p:to>
                                    </p:set>
                                    <p:animEffect transition="in" filter="fade">
                                      <p:cBhvr>
                                        <p:cTn id="35" dur="1000"/>
                                        <p:tgtEl>
                                          <p:spTgt spid="3075">
                                            <p:txEl>
                                              <p:pRg st="4" end="4"/>
                                            </p:txEl>
                                          </p:spTgt>
                                        </p:tgtEl>
                                      </p:cBhvr>
                                    </p:animEffect>
                                    <p:anim calcmode="lin" valueType="num">
                                      <p:cBhvr>
                                        <p:cTn id="36"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07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075">
                                            <p:txEl>
                                              <p:pRg st="5" end="5"/>
                                            </p:txEl>
                                          </p:spTgt>
                                        </p:tgtEl>
                                        <p:attrNameLst>
                                          <p:attrName>style.visibility</p:attrName>
                                        </p:attrNameLst>
                                      </p:cBhvr>
                                      <p:to>
                                        <p:strVal val="visible"/>
                                      </p:to>
                                    </p:set>
                                    <p:animEffect transition="in" filter="fade">
                                      <p:cBhvr>
                                        <p:cTn id="42" dur="1000"/>
                                        <p:tgtEl>
                                          <p:spTgt spid="3075">
                                            <p:txEl>
                                              <p:pRg st="5" end="5"/>
                                            </p:txEl>
                                          </p:spTgt>
                                        </p:tgtEl>
                                      </p:cBhvr>
                                    </p:animEffect>
                                    <p:anim calcmode="lin" valueType="num">
                                      <p:cBhvr>
                                        <p:cTn id="43"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07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075">
                                            <p:txEl>
                                              <p:pRg st="6" end="6"/>
                                            </p:txEl>
                                          </p:spTgt>
                                        </p:tgtEl>
                                        <p:attrNameLst>
                                          <p:attrName>style.visibility</p:attrName>
                                        </p:attrNameLst>
                                      </p:cBhvr>
                                      <p:to>
                                        <p:strVal val="visible"/>
                                      </p:to>
                                    </p:set>
                                    <p:animEffect transition="in" filter="fade">
                                      <p:cBhvr>
                                        <p:cTn id="49" dur="1000"/>
                                        <p:tgtEl>
                                          <p:spTgt spid="3075">
                                            <p:txEl>
                                              <p:pRg st="6" end="6"/>
                                            </p:txEl>
                                          </p:spTgt>
                                        </p:tgtEl>
                                      </p:cBhvr>
                                    </p:animEffect>
                                    <p:anim calcmode="lin" valueType="num">
                                      <p:cBhvr>
                                        <p:cTn id="50"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0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3075">
                                            <p:txEl>
                                              <p:pRg st="7" end="7"/>
                                            </p:txEl>
                                          </p:spTgt>
                                        </p:tgtEl>
                                        <p:attrNameLst>
                                          <p:attrName>style.visibility</p:attrName>
                                        </p:attrNameLst>
                                      </p:cBhvr>
                                      <p:to>
                                        <p:strVal val="visible"/>
                                      </p:to>
                                    </p:set>
                                    <p:animEffect transition="in" filter="fade">
                                      <p:cBhvr>
                                        <p:cTn id="56" dur="1000"/>
                                        <p:tgtEl>
                                          <p:spTgt spid="3075">
                                            <p:txEl>
                                              <p:pRg st="7" end="7"/>
                                            </p:txEl>
                                          </p:spTgt>
                                        </p:tgtEl>
                                      </p:cBhvr>
                                    </p:animEffect>
                                    <p:anim calcmode="lin" valueType="num">
                                      <p:cBhvr>
                                        <p:cTn id="57"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07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3075">
                                            <p:txEl>
                                              <p:pRg st="8" end="8"/>
                                            </p:txEl>
                                          </p:spTgt>
                                        </p:tgtEl>
                                        <p:attrNameLst>
                                          <p:attrName>style.visibility</p:attrName>
                                        </p:attrNameLst>
                                      </p:cBhvr>
                                      <p:to>
                                        <p:strVal val="visible"/>
                                      </p:to>
                                    </p:set>
                                    <p:animEffect transition="in" filter="fade">
                                      <p:cBhvr>
                                        <p:cTn id="63" dur="1000"/>
                                        <p:tgtEl>
                                          <p:spTgt spid="3075">
                                            <p:txEl>
                                              <p:pRg st="8" end="8"/>
                                            </p:txEl>
                                          </p:spTgt>
                                        </p:tgtEl>
                                      </p:cBhvr>
                                    </p:animEffect>
                                    <p:anim calcmode="lin" valueType="num">
                                      <p:cBhvr>
                                        <p:cTn id="64"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07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3075">
                                            <p:txEl>
                                              <p:pRg st="9" end="9"/>
                                            </p:txEl>
                                          </p:spTgt>
                                        </p:tgtEl>
                                        <p:attrNameLst>
                                          <p:attrName>style.visibility</p:attrName>
                                        </p:attrNameLst>
                                      </p:cBhvr>
                                      <p:to>
                                        <p:strVal val="visible"/>
                                      </p:to>
                                    </p:set>
                                    <p:animEffect transition="in" filter="fade">
                                      <p:cBhvr>
                                        <p:cTn id="70" dur="1000"/>
                                        <p:tgtEl>
                                          <p:spTgt spid="3075">
                                            <p:txEl>
                                              <p:pRg st="9" end="9"/>
                                            </p:txEl>
                                          </p:spTgt>
                                        </p:tgtEl>
                                      </p:cBhvr>
                                    </p:animEffect>
                                    <p:anim calcmode="lin" valueType="num">
                                      <p:cBhvr>
                                        <p:cTn id="71" dur="1000" fill="hold"/>
                                        <p:tgtEl>
                                          <p:spTgt spid="307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07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3075">
                                            <p:txEl>
                                              <p:pRg st="10" end="10"/>
                                            </p:txEl>
                                          </p:spTgt>
                                        </p:tgtEl>
                                        <p:attrNameLst>
                                          <p:attrName>style.visibility</p:attrName>
                                        </p:attrNameLst>
                                      </p:cBhvr>
                                      <p:to>
                                        <p:strVal val="visible"/>
                                      </p:to>
                                    </p:set>
                                    <p:animEffect transition="in" filter="fade">
                                      <p:cBhvr>
                                        <p:cTn id="77" dur="1000"/>
                                        <p:tgtEl>
                                          <p:spTgt spid="3075">
                                            <p:txEl>
                                              <p:pRg st="10" end="10"/>
                                            </p:txEl>
                                          </p:spTgt>
                                        </p:tgtEl>
                                      </p:cBhvr>
                                    </p:animEffect>
                                    <p:anim calcmode="lin" valueType="num">
                                      <p:cBhvr>
                                        <p:cTn id="78" dur="1000" fill="hold"/>
                                        <p:tgtEl>
                                          <p:spTgt spid="3075">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07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9"/>
          <p:cNvSpPr>
            <a:spLocks noGrp="1"/>
          </p:cNvSpPr>
          <p:nvPr>
            <p:ph type="title"/>
          </p:nvPr>
        </p:nvSpPr>
        <p:spPr/>
        <p:txBody>
          <a:bodyPr/>
          <a:lstStyle/>
          <a:p>
            <a:pPr eaLnBrk="1" hangingPunct="1"/>
            <a:r>
              <a:rPr lang="en-US" smtClean="0">
                <a:solidFill>
                  <a:schemeClr val="tx1"/>
                </a:solidFill>
              </a:rPr>
              <a:t>GAS METHANE</a:t>
            </a:r>
            <a:endParaRPr lang="en-US" smtClean="0"/>
          </a:p>
        </p:txBody>
      </p:sp>
      <p:sp>
        <p:nvSpPr>
          <p:cNvPr id="4099" name="Rectangle 3"/>
          <p:cNvSpPr>
            <a:spLocks noGrp="1" noChangeArrowheads="1"/>
          </p:cNvSpPr>
          <p:nvPr>
            <p:ph idx="1"/>
          </p:nvPr>
        </p:nvSpPr>
        <p:spPr/>
        <p:txBody>
          <a:bodyPr/>
          <a:lstStyle/>
          <a:p>
            <a:pPr eaLnBrk="1" hangingPunct="1">
              <a:buFontTx/>
              <a:buNone/>
            </a:pPr>
            <a:r>
              <a:rPr lang="en-US" sz="2000" smtClean="0"/>
              <a:t>		Methane mumi merupakan gas yang tidak berwarna dan tidak berbau. Biasanya gas yang dihasilkan dengan proses pencemaran anaerob atau disebut sebagai biogas mengandung menthane antara 50 dan 70%. Biogas terbakar dengan nyala api berwama biru, dan mempunyai nilai panas berkisar kira-kira 500-700 Btu/ft³ jika biogas tersebut mengandung methane 50-70%. </a:t>
            </a:r>
          </a:p>
          <a:p>
            <a:pPr eaLnBrk="1" hangingPunct="1">
              <a:buFontTx/>
              <a:buNone/>
            </a:pPr>
            <a:r>
              <a:rPr lang="en-US" sz="2000" smtClean="0"/>
              <a:t>		Biogas itu dapat digunakan secara langsung sebagai gas pembakar untuk keperluan memasak, lampu penerangan, dan pendinginan, atau sebagai bahan bakar untuk menggerakkan mesin dengan perbandingan kompresi 8:1 atau lebih besar.</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stCondLst>
                                            <p:cond delay="0"/>
                                          </p:stCondLst>
                                        </p:cTn>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1000">
                                          <p:stCondLst>
                                            <p:cond delay="0"/>
                                          </p:stCondLst>
                                        </p:cTn>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7"/>
          <p:cNvSpPr>
            <a:spLocks noGrp="1"/>
          </p:cNvSpPr>
          <p:nvPr>
            <p:ph type="title"/>
          </p:nvPr>
        </p:nvSpPr>
        <p:spPr>
          <a:xfrm>
            <a:off x="457200" y="-228600"/>
            <a:ext cx="8229600" cy="1417638"/>
          </a:xfrm>
        </p:spPr>
        <p:txBody>
          <a:bodyPr/>
          <a:lstStyle/>
          <a:p>
            <a:pPr eaLnBrk="1" hangingPunct="1"/>
            <a:r>
              <a:rPr lang="en-US" smtClean="0">
                <a:solidFill>
                  <a:schemeClr val="tx1"/>
                </a:solidFill>
              </a:rPr>
              <a:t>GAS METANA DAN CO2</a:t>
            </a:r>
            <a:endParaRPr lang="en-US" smtClean="0"/>
          </a:p>
        </p:txBody>
      </p:sp>
      <p:sp>
        <p:nvSpPr>
          <p:cNvPr id="15363" name="Rectangle 3"/>
          <p:cNvSpPr>
            <a:spLocks noGrp="1" noChangeArrowheads="1"/>
          </p:cNvSpPr>
          <p:nvPr>
            <p:ph idx="1"/>
          </p:nvPr>
        </p:nvSpPr>
        <p:spPr>
          <a:xfrm>
            <a:off x="457200" y="914400"/>
            <a:ext cx="8229600" cy="5211763"/>
          </a:xfrm>
        </p:spPr>
        <p:txBody>
          <a:bodyPr/>
          <a:lstStyle/>
          <a:p>
            <a:pPr eaLnBrk="1" hangingPunct="1">
              <a:buFontTx/>
              <a:buNone/>
            </a:pPr>
            <a:r>
              <a:rPr lang="en-US" sz="2000" smtClean="0"/>
              <a:t>		Untuk memperoleh gas bio dari kotoran manusia memang diperlukan teknologi tertentu, dalam hal ini meliputi peralatan berupa </a:t>
            </a:r>
            <a:r>
              <a:rPr lang="en-US" sz="2000" i="1" smtClean="0"/>
              <a:t>digester </a:t>
            </a:r>
            <a:r>
              <a:rPr lang="en-US" sz="2000" smtClean="0"/>
              <a:t>dan bak penampung limbah yang keduanya terbuat dari beton. </a:t>
            </a:r>
            <a:r>
              <a:rPr lang="en-US" sz="2000" i="1" smtClean="0"/>
              <a:t>Septic tank </a:t>
            </a:r>
            <a:r>
              <a:rPr lang="en-US" sz="2000" smtClean="0"/>
              <a:t>dari lubang wc tidak diperlukan lagi karena sudah digantikan tugasnya oleh </a:t>
            </a:r>
            <a:r>
              <a:rPr lang="en-US" sz="2000" i="1" smtClean="0"/>
              <a:t>digester </a:t>
            </a:r>
            <a:r>
              <a:rPr lang="en-US" sz="2000" smtClean="0"/>
              <a:t>yang sebetulnya </a:t>
            </a:r>
            <a:r>
              <a:rPr lang="en-US" sz="2000" i="1" smtClean="0"/>
              <a:t>septic tank </a:t>
            </a:r>
            <a:r>
              <a:rPr lang="en-US" sz="2000" smtClean="0"/>
              <a:t>juga. Hanya, bak berkapasitas ± 10m</a:t>
            </a:r>
            <a:r>
              <a:rPr lang="en-US" sz="2000" baseline="30000" smtClean="0"/>
              <a:t>3</a:t>
            </a:r>
            <a:r>
              <a:rPr lang="en-US" sz="2000" smtClean="0"/>
              <a:t> ini dirancang kedap udara. Maksudnya demi kelangsungan hidup bakteri anaerob yang tugasnya membusukkan kumpulan tinja di dalamnya (setidaknya ada 10 macam bakteri pembusuk). Ampasnya yang berupa kotoran “matang” dialirkan dengan sistem tertentu lewat saluran pelimpah menuju ke bak penampung limbah.</a:t>
            </a:r>
          </a:p>
          <a:p>
            <a:pPr eaLnBrk="1" hangingPunct="1">
              <a:buFontTx/>
              <a:buNone/>
            </a:pPr>
            <a:r>
              <a:rPr lang="en-US" sz="2000" smtClean="0"/>
              <a:t>		Proses pembusukan oleh bakteri itu menghasilkan 60% gas metana (CH</a:t>
            </a:r>
            <a:r>
              <a:rPr lang="en-US" sz="2000" baseline="-25000" smtClean="0"/>
              <a:t>4</a:t>
            </a:r>
            <a:r>
              <a:rPr lang="en-US" sz="2000" smtClean="0"/>
              <a:t>) dan 40% karbondioksida (C0</a:t>
            </a:r>
            <a:r>
              <a:rPr lang="en-US" sz="2000" baseline="-25000" smtClean="0"/>
              <a:t>2</a:t>
            </a:r>
            <a:r>
              <a:rPr lang="en-US" sz="2000" smtClean="0"/>
              <a:t>) yang daya bakarnya tidak terlalu kalah dengan gas alam ataupun gas butana (C</a:t>
            </a:r>
            <a:r>
              <a:rPr lang="en-US" sz="2000" baseline="-25000" smtClean="0"/>
              <a:t>4</a:t>
            </a:r>
            <a:r>
              <a:rPr lang="en-US" sz="2000" smtClean="0"/>
              <a:t>H</a:t>
            </a:r>
            <a:r>
              <a:rPr lang="en-US" sz="2000" baseline="-25000" smtClean="0"/>
              <a:t>10</a:t>
            </a:r>
            <a:r>
              <a:rPr lang="en-US" sz="2000" smtClean="0"/>
              <a:t>), yang sehari-hari dikenal para ibu sebagai elpiji. Daya bakar yang dicerminkan dengan nilai kalor (panas) - tiap 1 m</a:t>
            </a:r>
            <a:r>
              <a:rPr lang="en-US" sz="2000" baseline="30000" smtClean="0"/>
              <a:t>3</a:t>
            </a:r>
            <a:r>
              <a:rPr lang="en-US" sz="2000" smtClean="0"/>
              <a:t> gas bio ini setara dengan 0,4 kg elpiji. Efisiensi pembakaran keduanya pun hampir sama.</a:t>
            </a:r>
            <a:endParaRPr lang="en-US" sz="2000" b="1" i="1" smtClean="0"/>
          </a:p>
          <a:p>
            <a:pPr algn="just" eaLnBrk="1" hangingPunct="1">
              <a:buFont typeface="Symbol" pitchFamily="18" charset="2"/>
              <a:buChar char=""/>
            </a:pPr>
            <a:endParaRPr lang="en-US" sz="2000" b="1" i="1" smtClean="0"/>
          </a:p>
          <a:p>
            <a:pPr algn="just" eaLnBrk="1" hangingPunct="1">
              <a:buFont typeface="Symbol" pitchFamily="18" charset="2"/>
              <a:buChar char=""/>
            </a:pPr>
            <a:endParaRPr lang="en-US" sz="2000" b="1" smtClean="0"/>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l" eaLnBrk="1" hangingPunct="1">
              <a:defRPr/>
            </a:pPr>
            <a:r>
              <a:rPr lang="en-US" sz="2000" dirty="0" err="1" smtClean="0"/>
              <a:t>Berikut</a:t>
            </a:r>
            <a:r>
              <a:rPr lang="en-US" sz="2000" dirty="0" smtClean="0"/>
              <a:t> </a:t>
            </a:r>
            <a:r>
              <a:rPr lang="en-US" sz="2000" dirty="0" err="1" smtClean="0"/>
              <a:t>ini</a:t>
            </a:r>
            <a:r>
              <a:rPr lang="en-US" sz="2000" dirty="0" smtClean="0"/>
              <a:t> </a:t>
            </a:r>
            <a:r>
              <a:rPr lang="en-US" sz="2000" dirty="0" err="1" smtClean="0"/>
              <a:t>disajikan</a:t>
            </a:r>
            <a:r>
              <a:rPr lang="en-US" sz="2000" dirty="0" smtClean="0"/>
              <a:t> </a:t>
            </a:r>
            <a:r>
              <a:rPr lang="en-US" sz="2000" dirty="0" err="1" smtClean="0"/>
              <a:t>tabel</a:t>
            </a:r>
            <a:r>
              <a:rPr lang="en-US" sz="2000" dirty="0" smtClean="0"/>
              <a:t> </a:t>
            </a:r>
            <a:r>
              <a:rPr lang="en-US" sz="2000" dirty="0" err="1" smtClean="0"/>
              <a:t>berisikan</a:t>
            </a:r>
            <a:r>
              <a:rPr lang="en-US" sz="2000" dirty="0" smtClean="0"/>
              <a:t> </a:t>
            </a:r>
            <a:r>
              <a:rPr lang="en-US" sz="2000" dirty="0" err="1" smtClean="0"/>
              <a:t>beberapa</a:t>
            </a:r>
            <a:r>
              <a:rPr lang="en-US" sz="2000" dirty="0" smtClean="0"/>
              <a:t> </a:t>
            </a:r>
            <a:r>
              <a:rPr lang="en-US" sz="2000" dirty="0" err="1" smtClean="0"/>
              <a:t>kemungkinan</a:t>
            </a:r>
            <a:r>
              <a:rPr lang="en-US" sz="2000" dirty="0" smtClean="0"/>
              <a:t> </a:t>
            </a:r>
            <a:r>
              <a:rPr lang="en-US" sz="2000" dirty="0" err="1" smtClean="0"/>
              <a:t>dalam</a:t>
            </a:r>
            <a:r>
              <a:rPr lang="en-US" sz="2000" dirty="0" smtClean="0"/>
              <a:t> </a:t>
            </a:r>
            <a:r>
              <a:rPr lang="en-US" sz="2000" dirty="0" err="1" smtClean="0"/>
              <a:t>penggunaan</a:t>
            </a:r>
            <a:r>
              <a:rPr lang="en-US" sz="2000" dirty="0" smtClean="0"/>
              <a:t> </a:t>
            </a:r>
            <a:r>
              <a:rPr lang="en-US" sz="2000" dirty="0" err="1" smtClean="0"/>
              <a:t>kata</a:t>
            </a:r>
            <a:r>
              <a:rPr lang="en-US" sz="2000" dirty="0" smtClean="0"/>
              <a:t> yang </a:t>
            </a:r>
            <a:r>
              <a:rPr lang="en-US" sz="2000" dirty="0" err="1" smtClean="0"/>
              <a:t>salah</a:t>
            </a:r>
            <a:r>
              <a:rPr lang="en-US" sz="2000" dirty="0" smtClean="0"/>
              <a:t> </a:t>
            </a:r>
            <a:r>
              <a:rPr lang="en-US" sz="2000" dirty="0" err="1" smtClean="0"/>
              <a:t>dan</a:t>
            </a:r>
            <a:r>
              <a:rPr lang="en-US" sz="2000" dirty="0" smtClean="0"/>
              <a:t> </a:t>
            </a:r>
            <a:r>
              <a:rPr lang="en-US" sz="2000" dirty="0" err="1" smtClean="0"/>
              <a:t>benar</a:t>
            </a:r>
            <a:r>
              <a:rPr lang="en-US" sz="2000" dirty="0" smtClean="0"/>
              <a:t>,</a:t>
            </a:r>
            <a:r>
              <a:rPr lang="id-ID" sz="2000" dirty="0" smtClean="0"/>
              <a:t> serta </a:t>
            </a:r>
            <a:r>
              <a:rPr lang="en-US" sz="2000" dirty="0" smtClean="0"/>
              <a:t> </a:t>
            </a:r>
            <a:r>
              <a:rPr lang="en-US" sz="2000" dirty="0" err="1" smtClean="0"/>
              <a:t>lugas</a:t>
            </a:r>
            <a:r>
              <a:rPr lang="en-US" sz="2000" dirty="0" smtClean="0"/>
              <a:t> </a:t>
            </a:r>
            <a:r>
              <a:rPr lang="en-US" sz="2000" dirty="0" err="1" smtClean="0"/>
              <a:t>dan</a:t>
            </a:r>
            <a:r>
              <a:rPr lang="en-US" sz="2000" dirty="0" smtClean="0"/>
              <a:t> </a:t>
            </a:r>
            <a:r>
              <a:rPr lang="en-US" sz="2000" dirty="0" err="1" smtClean="0"/>
              <a:t>tidak</a:t>
            </a:r>
            <a:r>
              <a:rPr lang="en-US" sz="2000" dirty="0" smtClean="0"/>
              <a:t> </a:t>
            </a:r>
            <a:r>
              <a:rPr lang="en-US" sz="2000" dirty="0" err="1" smtClean="0"/>
              <a:t>lugas</a:t>
            </a:r>
            <a:r>
              <a:rPr lang="id-ID" sz="2000" dirty="0" smtClean="0"/>
              <a:t>.</a:t>
            </a:r>
            <a:r>
              <a:rPr lang="en-US" sz="2000" dirty="0" smtClean="0"/>
              <a:t/>
            </a:r>
            <a:br>
              <a:rPr lang="en-US" sz="2000" dirty="0" smtClean="0"/>
            </a:br>
            <a:endParaRPr lang="en-US" sz="2000" dirty="0" smtClean="0">
              <a:latin typeface="+mn-lt"/>
            </a:endParaRPr>
          </a:p>
        </p:txBody>
      </p:sp>
      <p:sp>
        <p:nvSpPr>
          <p:cNvPr id="16387" name="Text Placeholder 7"/>
          <p:cNvSpPr>
            <a:spLocks noGrp="1"/>
          </p:cNvSpPr>
          <p:nvPr>
            <p:ph type="body" idx="1"/>
          </p:nvPr>
        </p:nvSpPr>
        <p:spPr>
          <a:xfrm>
            <a:off x="457200" y="1219200"/>
            <a:ext cx="4038600" cy="533400"/>
          </a:xfrm>
        </p:spPr>
        <p:txBody>
          <a:bodyPr/>
          <a:lstStyle/>
          <a:p>
            <a:pPr algn="ctr" eaLnBrk="1" hangingPunct="1"/>
            <a:r>
              <a:rPr lang="en-US" smtClean="0"/>
              <a:t>SALAH</a:t>
            </a:r>
          </a:p>
        </p:txBody>
      </p:sp>
      <p:sp>
        <p:nvSpPr>
          <p:cNvPr id="16388" name="Content Placeholder 8"/>
          <p:cNvSpPr>
            <a:spLocks noGrp="1"/>
          </p:cNvSpPr>
          <p:nvPr>
            <p:ph sz="half" idx="2"/>
          </p:nvPr>
        </p:nvSpPr>
        <p:spPr>
          <a:xfrm>
            <a:off x="457200" y="1828800"/>
            <a:ext cx="4040188" cy="3951288"/>
          </a:xfrm>
        </p:spPr>
        <p:txBody>
          <a:bodyPr/>
          <a:lstStyle/>
          <a:p>
            <a:pPr eaLnBrk="1" hangingPunct="1"/>
            <a:r>
              <a:rPr lang="en-US" smtClean="0"/>
              <a:t>Sesuai</a:t>
            </a:r>
          </a:p>
          <a:p>
            <a:pPr eaLnBrk="1" hangingPunct="1"/>
            <a:r>
              <a:rPr lang="en-US" smtClean="0"/>
              <a:t>Terdiri </a:t>
            </a:r>
          </a:p>
          <a:p>
            <a:pPr eaLnBrk="1" hangingPunct="1"/>
            <a:endParaRPr lang="en-US" smtClean="0"/>
          </a:p>
          <a:p>
            <a:pPr eaLnBrk="1" hangingPunct="1"/>
            <a:r>
              <a:rPr lang="en-US" smtClean="0"/>
              <a:t>Berbeda dengan</a:t>
            </a:r>
          </a:p>
          <a:p>
            <a:pPr eaLnBrk="1" hangingPunct="1"/>
            <a:r>
              <a:rPr lang="en-US" smtClean="0"/>
              <a:t>Berhubung</a:t>
            </a:r>
          </a:p>
          <a:p>
            <a:pPr eaLnBrk="1" hangingPunct="1"/>
            <a:r>
              <a:rPr lang="en-US" smtClean="0"/>
              <a:t>Disebabkan karena</a:t>
            </a:r>
          </a:p>
          <a:p>
            <a:pPr eaLnBrk="1" hangingPunct="1"/>
            <a:r>
              <a:rPr lang="en-US" smtClean="0"/>
              <a:t>Tergantung dari</a:t>
            </a:r>
          </a:p>
          <a:p>
            <a:pPr eaLnBrk="1" hangingPunct="1"/>
            <a:r>
              <a:rPr lang="en-US" smtClean="0"/>
              <a:t>Tergantung kepada</a:t>
            </a:r>
          </a:p>
          <a:p>
            <a:pPr eaLnBrk="1" hangingPunct="1"/>
            <a:endParaRPr lang="en-US" smtClean="0"/>
          </a:p>
        </p:txBody>
      </p:sp>
      <p:sp>
        <p:nvSpPr>
          <p:cNvPr id="16389" name="Text Placeholder 9"/>
          <p:cNvSpPr>
            <a:spLocks noGrp="1"/>
          </p:cNvSpPr>
          <p:nvPr>
            <p:ph type="body" sz="quarter" idx="3"/>
          </p:nvPr>
        </p:nvSpPr>
        <p:spPr>
          <a:xfrm>
            <a:off x="4645025" y="1295400"/>
            <a:ext cx="4041775" cy="457200"/>
          </a:xfrm>
        </p:spPr>
        <p:txBody>
          <a:bodyPr/>
          <a:lstStyle/>
          <a:p>
            <a:pPr algn="ctr" eaLnBrk="1" hangingPunct="1"/>
            <a:r>
              <a:rPr lang="en-US" smtClean="0"/>
              <a:t>BENAR</a:t>
            </a:r>
          </a:p>
        </p:txBody>
      </p:sp>
      <p:sp>
        <p:nvSpPr>
          <p:cNvPr id="16390" name="Content Placeholder 10"/>
          <p:cNvSpPr>
            <a:spLocks noGrp="1"/>
          </p:cNvSpPr>
          <p:nvPr>
            <p:ph sz="quarter" idx="4"/>
          </p:nvPr>
        </p:nvSpPr>
        <p:spPr>
          <a:xfrm>
            <a:off x="4572000" y="1828800"/>
            <a:ext cx="4041775" cy="3951288"/>
          </a:xfrm>
        </p:spPr>
        <p:txBody>
          <a:bodyPr/>
          <a:lstStyle/>
          <a:p>
            <a:pPr eaLnBrk="1" hangingPunct="1"/>
            <a:r>
              <a:rPr lang="en-US" smtClean="0"/>
              <a:t>Sesuai dengan</a:t>
            </a:r>
          </a:p>
          <a:p>
            <a:pPr eaLnBrk="1" hangingPunct="1"/>
            <a:r>
              <a:rPr lang="en-US" smtClean="0"/>
              <a:t>Terdiri atas</a:t>
            </a:r>
          </a:p>
          <a:p>
            <a:pPr eaLnBrk="1" hangingPunct="1"/>
            <a:r>
              <a:rPr lang="en-US" smtClean="0"/>
              <a:t>Terdiri dari</a:t>
            </a:r>
          </a:p>
          <a:p>
            <a:pPr eaLnBrk="1" hangingPunct="1"/>
            <a:r>
              <a:rPr lang="en-US" smtClean="0"/>
              <a:t>Berbeda dari</a:t>
            </a:r>
          </a:p>
          <a:p>
            <a:pPr eaLnBrk="1" hangingPunct="1"/>
            <a:r>
              <a:rPr lang="en-US" smtClean="0"/>
              <a:t>Berhubung dengan</a:t>
            </a:r>
          </a:p>
          <a:p>
            <a:pPr eaLnBrk="1" hangingPunct="1"/>
            <a:r>
              <a:rPr lang="en-US" smtClean="0"/>
              <a:t>Disebabkan oleh</a:t>
            </a:r>
          </a:p>
          <a:p>
            <a:pPr eaLnBrk="1" hangingPunct="1"/>
            <a:r>
              <a:rPr lang="en-US" smtClean="0"/>
              <a:t>Bergantung pada</a:t>
            </a:r>
          </a:p>
          <a:p>
            <a:pPr eaLnBrk="1" hangingPunct="1"/>
            <a:r>
              <a:rPr lang="en-US" smtClean="0"/>
              <a:t>Tergantung akan</a:t>
            </a:r>
          </a:p>
          <a:p>
            <a:pPr eaLnBrk="1" hangingPunct="1"/>
            <a:endParaRPr lang="en-US" smtClean="0"/>
          </a:p>
        </p:txBody>
      </p:sp>
    </p:spTree>
  </p:cSld>
  <p:clrMapOvr>
    <a:masterClrMapping/>
  </p:clrMapOvr>
  <p:transition spd="slow">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lstStyle/>
          <a:p>
            <a:r>
              <a:rPr lang="en-US" sz="2400" smtClean="0"/>
              <a:t>TIDAK LUGAS </a:t>
            </a:r>
            <a:r>
              <a:rPr lang="en-US" sz="2400" smtClean="0">
                <a:sym typeface="Wingdings" pitchFamily="2" charset="2"/>
              </a:rPr>
              <a:t>                                   LUGAS</a:t>
            </a:r>
            <a:endParaRPr lang="en-US" sz="2400" smtClean="0"/>
          </a:p>
        </p:txBody>
      </p:sp>
      <p:sp>
        <p:nvSpPr>
          <p:cNvPr id="17411" name="Rectangle 3"/>
          <p:cNvSpPr>
            <a:spLocks noGrp="1" noChangeArrowheads="1"/>
          </p:cNvSpPr>
          <p:nvPr>
            <p:ph sz="half" idx="1"/>
          </p:nvPr>
        </p:nvSpPr>
        <p:spPr/>
        <p:txBody>
          <a:bodyPr/>
          <a:lstStyle/>
          <a:p>
            <a:r>
              <a:rPr lang="en-US" sz="2000" smtClean="0"/>
              <a:t>Sepanjang pengetahuan saya</a:t>
            </a:r>
          </a:p>
          <a:p>
            <a:r>
              <a:rPr lang="en-US" sz="2000" smtClean="0"/>
              <a:t>Mengadakan pendekatan</a:t>
            </a:r>
          </a:p>
          <a:p>
            <a:r>
              <a:rPr lang="en-US" sz="2000" smtClean="0"/>
              <a:t>Setelah diberi penjelasan</a:t>
            </a:r>
          </a:p>
          <a:p>
            <a:r>
              <a:rPr lang="en-US" sz="2000" smtClean="0"/>
              <a:t>Melakukan pengrusakan terhadap</a:t>
            </a:r>
          </a:p>
          <a:p>
            <a:r>
              <a:rPr lang="en-US" sz="2000" smtClean="0"/>
              <a:t>Untuk memungkinkan kami memberi  penilaian</a:t>
            </a:r>
          </a:p>
          <a:p>
            <a:r>
              <a:rPr lang="en-US" sz="2000" smtClean="0"/>
              <a:t>Melakukan penilaian atas</a:t>
            </a:r>
          </a:p>
          <a:p>
            <a:pPr algn="just" eaLnBrk="1" hangingPunct="1">
              <a:buFont typeface="Symbol" pitchFamily="18" charset="2"/>
              <a:buNone/>
            </a:pPr>
            <a:endParaRPr lang="en-US" sz="2000" b="1" smtClean="0"/>
          </a:p>
          <a:p>
            <a:pPr algn="just" eaLnBrk="1" hangingPunct="1">
              <a:buFont typeface="Symbol" pitchFamily="18" charset="2"/>
              <a:buNone/>
            </a:pPr>
            <a:endParaRPr lang="en-US" sz="2000" b="1" smtClean="0"/>
          </a:p>
          <a:p>
            <a:pPr algn="just" eaLnBrk="1" hangingPunct="1">
              <a:buFont typeface="Symbol" pitchFamily="18" charset="2"/>
              <a:buChar char=""/>
            </a:pPr>
            <a:endParaRPr lang="en-US" sz="2000" b="1" smtClean="0"/>
          </a:p>
          <a:p>
            <a:pPr eaLnBrk="1" hangingPunct="1">
              <a:buFontTx/>
              <a:buNone/>
            </a:pPr>
            <a:endParaRPr lang="en-US" sz="2000" smtClean="0"/>
          </a:p>
        </p:txBody>
      </p:sp>
      <p:sp>
        <p:nvSpPr>
          <p:cNvPr id="17412" name="Content Placeholder 3"/>
          <p:cNvSpPr>
            <a:spLocks noGrp="1"/>
          </p:cNvSpPr>
          <p:nvPr>
            <p:ph sz="half" idx="2"/>
          </p:nvPr>
        </p:nvSpPr>
        <p:spPr/>
        <p:txBody>
          <a:bodyPr/>
          <a:lstStyle/>
          <a:p>
            <a:r>
              <a:rPr lang="en-US" sz="2000" smtClean="0"/>
              <a:t>Setahu saya</a:t>
            </a:r>
          </a:p>
          <a:p>
            <a:r>
              <a:rPr lang="en-US" sz="2000" smtClean="0"/>
              <a:t>Mendekati</a:t>
            </a:r>
          </a:p>
          <a:p>
            <a:r>
              <a:rPr lang="en-US" sz="2000" smtClean="0"/>
              <a:t>Setelah dijelaskan</a:t>
            </a:r>
          </a:p>
          <a:p>
            <a:r>
              <a:rPr lang="en-US" sz="2000" smtClean="0"/>
              <a:t>Merusak</a:t>
            </a:r>
          </a:p>
          <a:p>
            <a:pPr>
              <a:buFontTx/>
              <a:buNone/>
            </a:pPr>
            <a:endParaRPr lang="en-US" sz="2000" smtClean="0"/>
          </a:p>
          <a:p>
            <a:r>
              <a:rPr lang="en-US" sz="2000" smtClean="0"/>
              <a:t>Agar kami dapat menilai</a:t>
            </a:r>
          </a:p>
          <a:p>
            <a:pPr>
              <a:buFontTx/>
              <a:buNone/>
            </a:pPr>
            <a:endParaRPr lang="en-US" sz="2000" smtClean="0"/>
          </a:p>
          <a:p>
            <a:r>
              <a:rPr lang="en-US" sz="2000" smtClean="0"/>
              <a:t>Meneliti</a:t>
            </a:r>
          </a:p>
          <a:p>
            <a:endParaRPr lang="en-US" smtClean="0"/>
          </a:p>
        </p:txBody>
      </p:sp>
    </p:spTree>
  </p:cSld>
  <p:clrMapOvr>
    <a:masterClrMapping/>
  </p:clrMapOvr>
  <p:transition spd="slow">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2"/>
          <p:cNvSpPr>
            <a:spLocks noGrp="1"/>
          </p:cNvSpPr>
          <p:nvPr>
            <p:ph type="title"/>
          </p:nvPr>
        </p:nvSpPr>
        <p:spPr>
          <a:xfrm>
            <a:off x="457200" y="274638"/>
            <a:ext cx="8229600" cy="639762"/>
          </a:xfrm>
        </p:spPr>
        <p:txBody>
          <a:bodyPr/>
          <a:lstStyle/>
          <a:p>
            <a:pPr algn="l"/>
            <a:r>
              <a:rPr lang="en-US" sz="2000" smtClean="0"/>
              <a:t>Berikut ini akan diuraikan beberapa contoh pemilihan kata.</a:t>
            </a:r>
            <a:br>
              <a:rPr lang="en-US" sz="2000" smtClean="0"/>
            </a:br>
            <a:endParaRPr lang="en-US" sz="2000" smtClean="0"/>
          </a:p>
        </p:txBody>
      </p:sp>
      <p:sp>
        <p:nvSpPr>
          <p:cNvPr id="18435" name="Rectangle 3"/>
          <p:cNvSpPr>
            <a:spLocks noGrp="1" noChangeArrowheads="1"/>
          </p:cNvSpPr>
          <p:nvPr>
            <p:ph idx="1"/>
          </p:nvPr>
        </p:nvSpPr>
        <p:spPr>
          <a:xfrm>
            <a:off x="457200" y="685800"/>
            <a:ext cx="8229600" cy="5440363"/>
          </a:xfrm>
        </p:spPr>
        <p:txBody>
          <a:bodyPr/>
          <a:lstStyle/>
          <a:p>
            <a:r>
              <a:rPr lang="en-US" sz="2000" smtClean="0"/>
              <a:t>Meskipun bersinomim, kata </a:t>
            </a:r>
            <a:r>
              <a:rPr lang="en-US" sz="2000" i="1" smtClean="0"/>
              <a:t>raya</a:t>
            </a:r>
            <a:r>
              <a:rPr lang="en-US" sz="2000" smtClean="0"/>
              <a:t>, </a:t>
            </a:r>
            <a:r>
              <a:rPr lang="en-US" sz="2000" i="1" smtClean="0"/>
              <a:t>besar</a:t>
            </a:r>
            <a:r>
              <a:rPr lang="en-US" sz="2000" smtClean="0"/>
              <a:t>, </a:t>
            </a:r>
            <a:r>
              <a:rPr lang="en-US" sz="2000" i="1" smtClean="0"/>
              <a:t>agung</a:t>
            </a:r>
            <a:r>
              <a:rPr lang="en-US" sz="2000" smtClean="0"/>
              <a:t>, dan </a:t>
            </a:r>
            <a:r>
              <a:rPr lang="en-US" sz="2000" i="1" smtClean="0"/>
              <a:t>akbar</a:t>
            </a:r>
            <a:r>
              <a:rPr lang="en-US" sz="2000" smtClean="0"/>
              <a:t> tidak dapat dipertukarkan.</a:t>
            </a:r>
          </a:p>
          <a:p>
            <a:pPr>
              <a:buFontTx/>
              <a:buNone/>
            </a:pPr>
            <a:r>
              <a:rPr lang="en-US" sz="2000" smtClean="0"/>
              <a:t>	Contoh: masjid raya, rumah besar, hakim agung, perhelatan akbar. </a:t>
            </a:r>
          </a:p>
          <a:p>
            <a:r>
              <a:rPr lang="en-US" sz="2000" smtClean="0"/>
              <a:t>Kata </a:t>
            </a:r>
            <a:r>
              <a:rPr lang="en-US" sz="2000" i="1" smtClean="0"/>
              <a:t>masing-masing</a:t>
            </a:r>
            <a:r>
              <a:rPr lang="en-US" sz="2000" smtClean="0"/>
              <a:t> dan </a:t>
            </a:r>
            <a:r>
              <a:rPr lang="en-US" sz="2000" i="1" smtClean="0"/>
              <a:t>tiap-tiap</a:t>
            </a:r>
            <a:r>
              <a:rPr lang="en-US" sz="2000" smtClean="0"/>
              <a:t> tidak sama dalam pemakaiannya. Kata </a:t>
            </a:r>
            <a:r>
              <a:rPr lang="en-US" sz="2000" i="1" smtClean="0"/>
              <a:t>masing-masing</a:t>
            </a:r>
            <a:r>
              <a:rPr lang="en-US" sz="2000" smtClean="0"/>
              <a:t> tidak boleh diikuti oleh kata benda, sedangkan kata </a:t>
            </a:r>
            <a:r>
              <a:rPr lang="en-US" sz="2000" i="1" smtClean="0"/>
              <a:t>tiap-tiap</a:t>
            </a:r>
            <a:r>
              <a:rPr lang="en-US" sz="2000" smtClean="0"/>
              <a:t> harus diikuti oleh kata benda.</a:t>
            </a:r>
          </a:p>
          <a:p>
            <a:pPr>
              <a:buFontTx/>
              <a:buNone/>
            </a:pPr>
            <a:r>
              <a:rPr lang="en-US" sz="2000" smtClean="0"/>
              <a:t>	Contoh:</a:t>
            </a:r>
          </a:p>
          <a:p>
            <a:pPr>
              <a:buFontTx/>
              <a:buNone/>
            </a:pPr>
            <a:r>
              <a:rPr lang="en-US" sz="2000" i="1" smtClean="0"/>
              <a:t>	Tiap-tiap</a:t>
            </a:r>
            <a:r>
              <a:rPr lang="en-US" sz="2000" smtClean="0"/>
              <a:t> kelompok terdiri atas sepuluh orang.</a:t>
            </a:r>
          </a:p>
          <a:p>
            <a:pPr>
              <a:buFontTx/>
              <a:buNone/>
            </a:pPr>
            <a:r>
              <a:rPr lang="en-US" sz="2000" i="1" smtClean="0"/>
              <a:t>	Masing-masing</a:t>
            </a:r>
            <a:r>
              <a:rPr lang="en-US" sz="2000" smtClean="0"/>
              <a:t> harus menyerahkan laporan penelitian. </a:t>
            </a:r>
          </a:p>
          <a:p>
            <a:r>
              <a:rPr lang="en-US" sz="2000" smtClean="0"/>
              <a:t>Pemakaian kata dan </a:t>
            </a:r>
            <a:r>
              <a:rPr lang="en-US" sz="2000" i="1" smtClean="0"/>
              <a:t>lain-lain </a:t>
            </a:r>
            <a:r>
              <a:rPr lang="en-US" sz="2000" smtClean="0"/>
              <a:t>harus dipertimbangkan secara cermat. Kata </a:t>
            </a:r>
            <a:r>
              <a:rPr lang="en-US" sz="2000" i="1" smtClean="0"/>
              <a:t>dan lain-lain</a:t>
            </a:r>
            <a:r>
              <a:rPr lang="en-US" sz="2000" smtClean="0"/>
              <a:t> sama kedudukannya dengan </a:t>
            </a:r>
            <a:r>
              <a:rPr lang="en-US" sz="2000" i="1" smtClean="0"/>
              <a:t>seperti</a:t>
            </a:r>
            <a:r>
              <a:rPr lang="en-US" sz="2000" smtClean="0"/>
              <a:t>, </a:t>
            </a:r>
            <a:r>
              <a:rPr lang="en-US" sz="2000" i="1" smtClean="0"/>
              <a:t>antara lain</a:t>
            </a:r>
            <a:r>
              <a:rPr lang="en-US" sz="2000" smtClean="0"/>
              <a:t>, dan </a:t>
            </a:r>
            <a:r>
              <a:rPr lang="en-US" sz="2000" i="1" smtClean="0"/>
              <a:t>misalnya</a:t>
            </a:r>
            <a:r>
              <a:rPr lang="en-US" sz="2000" smtClean="0"/>
              <a:t>.</a:t>
            </a:r>
          </a:p>
          <a:p>
            <a:r>
              <a:rPr lang="en-US" sz="2000" smtClean="0"/>
              <a:t>Contoh:</a:t>
            </a:r>
          </a:p>
          <a:p>
            <a:r>
              <a:rPr lang="en-US" sz="2000" smtClean="0"/>
              <a:t>Universitas Budi Luhur memiliki program studi </a:t>
            </a:r>
            <a:r>
              <a:rPr lang="en-US" sz="2000" i="1" smtClean="0"/>
              <a:t>seperti</a:t>
            </a:r>
            <a:r>
              <a:rPr lang="en-US" sz="2000" smtClean="0"/>
              <a:t> Komunikasi, Teknik Informatika, Sistem Informasi, Ekonomi Manajemen, Ekonomi Akuntansi, </a:t>
            </a:r>
            <a:r>
              <a:rPr lang="en-US" sz="2000" i="1" smtClean="0"/>
              <a:t>dan lain-lain</a:t>
            </a:r>
            <a:r>
              <a:rPr lang="en-US" sz="2000" smtClean="0"/>
              <a:t>. (salah)</a:t>
            </a:r>
          </a:p>
          <a:p>
            <a:pPr algn="just" eaLnBrk="1" hangingPunct="1">
              <a:buFont typeface="Symbol" pitchFamily="18" charset="2"/>
              <a:buNone/>
            </a:pPr>
            <a:endParaRPr lang="en-US" sz="2000" smtClean="0"/>
          </a:p>
          <a:p>
            <a:pPr algn="just" eaLnBrk="1" hangingPunct="1">
              <a:buFont typeface="Symbol" pitchFamily="18" charset="2"/>
              <a:buChar char=""/>
            </a:pPr>
            <a:endParaRPr lang="en-US" sz="2000" b="1" smtClean="0"/>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381000" y="304800"/>
            <a:ext cx="8382000" cy="5867400"/>
          </a:xfrm>
        </p:spPr>
        <p:txBody>
          <a:bodyPr/>
          <a:lstStyle/>
          <a:p>
            <a:pPr>
              <a:buFontTx/>
              <a:buNone/>
            </a:pPr>
            <a:r>
              <a:rPr lang="en-US" sz="2000" smtClean="0"/>
              <a:t> </a:t>
            </a:r>
          </a:p>
          <a:p>
            <a:r>
              <a:rPr lang="en-US" sz="2000" smtClean="0"/>
              <a:t>Pemakaian kata </a:t>
            </a:r>
            <a:r>
              <a:rPr lang="en-US" sz="2000" i="1" smtClean="0"/>
              <a:t>pukul</a:t>
            </a:r>
            <a:r>
              <a:rPr lang="en-US" sz="2000" smtClean="0"/>
              <a:t> dan </a:t>
            </a:r>
            <a:r>
              <a:rPr lang="en-US" sz="2000" i="1" smtClean="0"/>
              <a:t>jam </a:t>
            </a:r>
            <a:r>
              <a:rPr lang="en-US" sz="2000" smtClean="0"/>
              <a:t>harus dilakukan secara tepat. Kata </a:t>
            </a:r>
            <a:r>
              <a:rPr lang="en-US" sz="2000" i="1" smtClean="0"/>
              <a:t>pukul</a:t>
            </a:r>
            <a:r>
              <a:rPr lang="en-US" sz="2000" smtClean="0"/>
              <a:t> menunjukkan waktu, sedangkan kata </a:t>
            </a:r>
            <a:r>
              <a:rPr lang="en-US" sz="2000" i="1" smtClean="0"/>
              <a:t>jam</a:t>
            </a:r>
            <a:r>
              <a:rPr lang="en-US" sz="2000" smtClean="0"/>
              <a:t> menunjukkan jangka waktu. Contoh:</a:t>
            </a:r>
          </a:p>
          <a:p>
            <a:pPr>
              <a:buFontTx/>
              <a:buNone/>
            </a:pPr>
            <a:r>
              <a:rPr lang="en-US" sz="2000" smtClean="0"/>
              <a:t>	Perkulihan bahasa Indonesia berlangsung selama dua </a:t>
            </a:r>
            <a:r>
              <a:rPr lang="en-US" sz="2000" i="1" smtClean="0"/>
              <a:t>jam</a:t>
            </a:r>
            <a:r>
              <a:rPr lang="en-US" sz="2000" smtClean="0"/>
              <a:t>, yaitu dari </a:t>
            </a:r>
            <a:r>
              <a:rPr lang="en-US" sz="2000" i="1" smtClean="0"/>
              <a:t>pukul</a:t>
            </a:r>
            <a:r>
              <a:rPr lang="en-US" sz="2000" smtClean="0"/>
              <a:t> 08.00 s.d. 10.00. </a:t>
            </a:r>
          </a:p>
          <a:p>
            <a:r>
              <a:rPr lang="en-US" sz="2000" smtClean="0"/>
              <a:t>Kata </a:t>
            </a:r>
            <a:r>
              <a:rPr lang="en-US" sz="2000" i="1" smtClean="0"/>
              <a:t>sesuatu</a:t>
            </a:r>
            <a:r>
              <a:rPr lang="en-US" sz="2000" smtClean="0"/>
              <a:t> dan </a:t>
            </a:r>
            <a:r>
              <a:rPr lang="en-US" sz="2000" i="1" smtClean="0"/>
              <a:t>suatu</a:t>
            </a:r>
            <a:r>
              <a:rPr lang="en-US" sz="2000" smtClean="0"/>
              <a:t> tidak sama dalam pemakaiannya. Kata </a:t>
            </a:r>
            <a:r>
              <a:rPr lang="en-US" sz="2000" i="1" smtClean="0"/>
              <a:t>sesuatu</a:t>
            </a:r>
            <a:r>
              <a:rPr lang="en-US" sz="2000" smtClean="0"/>
              <a:t> tidak boleh diikuti oleh kata benda, sedangkan kata </a:t>
            </a:r>
            <a:r>
              <a:rPr lang="en-US" sz="2000" i="1" smtClean="0"/>
              <a:t>suatu</a:t>
            </a:r>
            <a:r>
              <a:rPr lang="en-US" sz="2000" smtClean="0"/>
              <a:t> harus diikuti oleh kata benda. Contoh:</a:t>
            </a:r>
          </a:p>
          <a:p>
            <a:pPr>
              <a:buFontTx/>
              <a:buNone/>
            </a:pPr>
            <a:r>
              <a:rPr lang="en-US" sz="2000" smtClean="0"/>
              <a:t>	Mereka datang tidak dengan tangan hampa, tetapi membawa </a:t>
            </a:r>
            <a:r>
              <a:rPr lang="en-US" sz="2000" i="1" smtClean="0"/>
              <a:t>sesuatu</a:t>
            </a:r>
            <a:r>
              <a:rPr lang="en-US" sz="2000" smtClean="0"/>
              <a:t>.</a:t>
            </a:r>
          </a:p>
          <a:p>
            <a:pPr>
              <a:buFontTx/>
              <a:buNone/>
            </a:pPr>
            <a:r>
              <a:rPr lang="en-US" sz="2000" smtClean="0"/>
              <a:t>	Mereka datang tidak dengan tangan hamba, tetapi membawa </a:t>
            </a:r>
            <a:r>
              <a:rPr lang="en-US" sz="2000" i="1" smtClean="0"/>
              <a:t>suatu</a:t>
            </a:r>
            <a:r>
              <a:rPr lang="en-US" sz="2000" smtClean="0"/>
              <a:t> bungkusan.</a:t>
            </a:r>
          </a:p>
          <a:p>
            <a:r>
              <a:rPr lang="en-US" sz="2000" smtClean="0"/>
              <a:t>Kata dari dan daripada tidak sama pemakaiannya. Kata </a:t>
            </a:r>
            <a:r>
              <a:rPr lang="en-US" sz="2000" i="1" smtClean="0"/>
              <a:t>dari</a:t>
            </a:r>
            <a:r>
              <a:rPr lang="en-US" sz="2000" smtClean="0"/>
              <a:t> dipakai untuk menunjukkan asal sesuatu, baik bahan maupun arah. Adapun kata </a:t>
            </a:r>
            <a:r>
              <a:rPr lang="en-US" sz="2000" i="1" smtClean="0"/>
              <a:t>daripada</a:t>
            </a:r>
            <a:r>
              <a:rPr lang="en-US" sz="2000" smtClean="0"/>
              <a:t> berfungsi membandingkan. Contoh:</a:t>
            </a:r>
          </a:p>
          <a:p>
            <a:pPr>
              <a:buFontTx/>
              <a:buNone/>
            </a:pPr>
            <a:r>
              <a:rPr lang="en-US" sz="2000" smtClean="0"/>
              <a:t>	Ia datang </a:t>
            </a:r>
            <a:r>
              <a:rPr lang="en-US" sz="2000" i="1" smtClean="0"/>
              <a:t>dari</a:t>
            </a:r>
            <a:r>
              <a:rPr lang="en-US" sz="2000" smtClean="0"/>
              <a:t> Bandung.</a:t>
            </a:r>
          </a:p>
          <a:p>
            <a:pPr>
              <a:buFontTx/>
              <a:buNone/>
            </a:pPr>
            <a:r>
              <a:rPr lang="en-US" sz="2000" smtClean="0"/>
              <a:t>	Cincin itu terbuat dari </a:t>
            </a:r>
            <a:r>
              <a:rPr lang="en-US" sz="2000" i="1" smtClean="0"/>
              <a:t>emas</a:t>
            </a:r>
            <a:r>
              <a:rPr lang="en-US" sz="2000" smtClean="0"/>
              <a:t> murni.</a:t>
            </a:r>
          </a:p>
          <a:p>
            <a:pPr>
              <a:buFontTx/>
              <a:buNone/>
            </a:pPr>
            <a:r>
              <a:rPr lang="en-US" sz="2000" smtClean="0"/>
              <a:t>	Indonesia lebih luas </a:t>
            </a:r>
            <a:r>
              <a:rPr lang="en-US" sz="2000" i="1" smtClean="0"/>
              <a:t>daripada</a:t>
            </a:r>
            <a:r>
              <a:rPr lang="en-US" sz="2000" smtClean="0"/>
              <a:t> Malaysia.</a:t>
            </a:r>
          </a:p>
        </p:txBody>
      </p:sp>
    </p:spTree>
  </p:cSld>
  <p:clrMapOvr>
    <a:masterClrMapping/>
  </p:clrMapOvr>
  <p:transition spd="slow">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81000" y="381000"/>
            <a:ext cx="8382000" cy="6096000"/>
          </a:xfrm>
        </p:spPr>
        <p:txBody>
          <a:bodyPr/>
          <a:lstStyle/>
          <a:p>
            <a:pPr>
              <a:buFontTx/>
              <a:buNone/>
            </a:pPr>
            <a:r>
              <a:rPr lang="en-US" sz="2000" smtClean="0"/>
              <a:t> </a:t>
            </a:r>
          </a:p>
          <a:p>
            <a:r>
              <a:rPr lang="en-US" sz="2000" smtClean="0"/>
              <a:t>Kata </a:t>
            </a:r>
            <a:r>
              <a:rPr lang="en-US" sz="2000" i="1" smtClean="0"/>
              <a:t>di mana </a:t>
            </a:r>
            <a:r>
              <a:rPr lang="en-US" sz="2000" smtClean="0"/>
              <a:t>tidak dapat dipakai dalam kalimat pernyataan. Kata </a:t>
            </a:r>
            <a:r>
              <a:rPr lang="en-US" sz="2000" i="1" smtClean="0"/>
              <a:t>di mana </a:t>
            </a:r>
            <a:r>
              <a:rPr lang="en-US" sz="2000" smtClean="0"/>
              <a:t>dalam kalimat pernyatan harus diubah menjadi </a:t>
            </a:r>
            <a:r>
              <a:rPr lang="en-US" sz="2000" i="1" smtClean="0"/>
              <a:t>yang</a:t>
            </a:r>
            <a:r>
              <a:rPr lang="en-US" sz="2000" smtClean="0"/>
              <a:t>, </a:t>
            </a:r>
            <a:r>
              <a:rPr lang="en-US" sz="2000" i="1" smtClean="0"/>
              <a:t>bahwa</a:t>
            </a:r>
            <a:r>
              <a:rPr lang="en-US" sz="2000" smtClean="0"/>
              <a:t>, </a:t>
            </a:r>
            <a:r>
              <a:rPr lang="en-US" sz="2000" i="1" smtClean="0"/>
              <a:t>tempat</a:t>
            </a:r>
            <a:r>
              <a:rPr lang="en-US" sz="2000" smtClean="0"/>
              <a:t>, dan sebagainya.</a:t>
            </a:r>
          </a:p>
          <a:p>
            <a:pPr>
              <a:buFontTx/>
              <a:buNone/>
            </a:pPr>
            <a:r>
              <a:rPr lang="en-US" sz="2000" smtClean="0"/>
              <a:t>	Contoh:</a:t>
            </a:r>
          </a:p>
          <a:p>
            <a:pPr>
              <a:buFontTx/>
              <a:buNone/>
            </a:pPr>
            <a:r>
              <a:rPr lang="en-US" sz="2000" smtClean="0"/>
              <a:t>	Akhirnya, saya kembali juga ke Bogor, kota </a:t>
            </a:r>
            <a:r>
              <a:rPr lang="en-US" sz="2000" i="1" smtClean="0"/>
              <a:t>di mana</a:t>
            </a:r>
            <a:r>
              <a:rPr lang="en-US" sz="2000" smtClean="0"/>
              <a:t> saya dilahirkan. (salah)</a:t>
            </a:r>
          </a:p>
          <a:p>
            <a:pPr>
              <a:buFontTx/>
              <a:buNone/>
            </a:pPr>
            <a:r>
              <a:rPr lang="en-US" sz="2000" i="1" smtClean="0"/>
              <a:t>	Di mana</a:t>
            </a:r>
            <a:r>
              <a:rPr lang="en-US" sz="2000" smtClean="0"/>
              <a:t> dia telah dinyatakan sebagai tersangka, itu saya ketahui dari Kapolsek Kebonjeruk. (salah)</a:t>
            </a:r>
          </a:p>
          <a:p>
            <a:pPr>
              <a:buFontTx/>
              <a:buNone/>
            </a:pPr>
            <a:r>
              <a:rPr lang="en-US" sz="2000" smtClean="0"/>
              <a:t>	Hingga saat ini, dia belum juga mengunjungi tempat </a:t>
            </a:r>
            <a:r>
              <a:rPr lang="en-US" sz="2000" i="1" smtClean="0"/>
              <a:t>di mana</a:t>
            </a:r>
            <a:r>
              <a:rPr lang="en-US" sz="2000" smtClean="0"/>
              <a:t> selalu menjadi impiannya. (salah)</a:t>
            </a:r>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stCondLst>
                                            <p:cond delay="0"/>
                                          </p:stCondLst>
                                        </p:cTn>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1000">
                                          <p:stCondLst>
                                            <p:cond delay="0"/>
                                          </p:stCondLst>
                                        </p:cTn>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1000">
                                          <p:stCondLst>
                                            <p:cond delay="0"/>
                                          </p:stCondLst>
                                        </p:cTn>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fade">
                                      <p:cBhvr>
                                        <p:cTn id="22" dur="1000">
                                          <p:stCondLst>
                                            <p:cond delay="0"/>
                                          </p:stCondLst>
                                        </p:cTn>
                                        <p:tgtEl>
                                          <p:spTgt spid="102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fade">
                                      <p:cBhvr>
                                        <p:cTn id="27" dur="1000">
                                          <p:stCondLst>
                                            <p:cond delay="0"/>
                                          </p:stCondLst>
                                        </p:cTn>
                                        <p:tgtEl>
                                          <p:spTgt spid="102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5" end="5"/>
                                            </p:txEl>
                                          </p:spTgt>
                                        </p:tgtEl>
                                        <p:attrNameLst>
                                          <p:attrName>style.visibility</p:attrName>
                                        </p:attrNameLst>
                                      </p:cBhvr>
                                      <p:to>
                                        <p:strVal val="visible"/>
                                      </p:to>
                                    </p:set>
                                    <p:animEffect transition="in" filter="fade">
                                      <p:cBhvr>
                                        <p:cTn id="32" dur="1000">
                                          <p:stCondLst>
                                            <p:cond delay="0"/>
                                          </p:stCondLst>
                                        </p:cTn>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body" idx="4294967295"/>
          </p:nvPr>
        </p:nvSpPr>
        <p:spPr>
          <a:xfrm>
            <a:off x="381000" y="381000"/>
            <a:ext cx="8382000" cy="5973763"/>
          </a:xfrm>
        </p:spPr>
        <p:txBody>
          <a:bodyPr/>
          <a:lstStyle/>
          <a:p>
            <a:pPr eaLnBrk="1" hangingPunct="1">
              <a:buFontTx/>
              <a:buNone/>
              <a:defRPr/>
            </a:pPr>
            <a:r>
              <a:rPr lang="en-US" sz="2000" b="1" dirty="0" smtClean="0"/>
              <a:t>PENGERTIAN KOSA</a:t>
            </a:r>
            <a:r>
              <a:rPr lang="id-ID" sz="2000" b="1" dirty="0" smtClean="0"/>
              <a:t>KA</a:t>
            </a:r>
            <a:r>
              <a:rPr lang="en-US" sz="2000" b="1" dirty="0" smtClean="0"/>
              <a:t>TA</a:t>
            </a:r>
            <a:endParaRPr lang="en-US" sz="2000" dirty="0" smtClean="0"/>
          </a:p>
          <a:p>
            <a:pPr eaLnBrk="1" hangingPunct="1">
              <a:buFontTx/>
              <a:buNone/>
              <a:defRPr/>
            </a:pPr>
            <a:endParaRPr lang="en-US" sz="2000" dirty="0" smtClean="0"/>
          </a:p>
          <a:p>
            <a:pPr eaLnBrk="1" hangingPunct="1">
              <a:buFontTx/>
              <a:buNone/>
              <a:defRPr/>
            </a:pPr>
            <a:r>
              <a:rPr lang="en-US" sz="2000" dirty="0" smtClean="0"/>
              <a:t>	</a:t>
            </a:r>
            <a:r>
              <a:rPr lang="en-US" sz="2000" dirty="0" err="1" smtClean="0"/>
              <a:t>Setiap</a:t>
            </a:r>
            <a:r>
              <a:rPr lang="en-US" sz="2000" dirty="0" smtClean="0"/>
              <a:t> </a:t>
            </a:r>
            <a:r>
              <a:rPr lang="en-US" sz="2000" dirty="0" err="1" smtClean="0"/>
              <a:t>bahasa</a:t>
            </a:r>
            <a:r>
              <a:rPr lang="en-US" sz="2000" dirty="0" smtClean="0"/>
              <a:t> </a:t>
            </a:r>
            <a:r>
              <a:rPr lang="en-US" sz="2000" dirty="0" err="1" smtClean="0"/>
              <a:t>memiliki</a:t>
            </a:r>
            <a:r>
              <a:rPr lang="en-US" sz="2000" dirty="0" smtClean="0"/>
              <a:t> </a:t>
            </a:r>
            <a:r>
              <a:rPr lang="en-US" sz="2000" dirty="0" err="1" smtClean="0"/>
              <a:t>perbendaharaan</a:t>
            </a:r>
            <a:r>
              <a:rPr lang="en-US" sz="2000" dirty="0" smtClean="0"/>
              <a:t> </a:t>
            </a:r>
            <a:r>
              <a:rPr lang="en-US" sz="2000" dirty="0" err="1" smtClean="0"/>
              <a:t>kata</a:t>
            </a:r>
            <a:r>
              <a:rPr lang="en-US" sz="2000" dirty="0" smtClean="0"/>
              <a:t> </a:t>
            </a:r>
            <a:r>
              <a:rPr lang="en-US" sz="2000" dirty="0" err="1" smtClean="0"/>
              <a:t>atau</a:t>
            </a:r>
            <a:r>
              <a:rPr lang="en-US" sz="2000" dirty="0" smtClean="0"/>
              <a:t> </a:t>
            </a:r>
            <a:r>
              <a:rPr lang="en-US" sz="2000" dirty="0" err="1" smtClean="0"/>
              <a:t>kosakata</a:t>
            </a:r>
            <a:r>
              <a:rPr lang="en-US" sz="2000" dirty="0" smtClean="0"/>
              <a:t> </a:t>
            </a:r>
            <a:r>
              <a:rPr lang="en-US" sz="2000" dirty="0" err="1" smtClean="0"/>
              <a:t>yaitu</a:t>
            </a:r>
            <a:r>
              <a:rPr lang="en-US" sz="2000" dirty="0" smtClean="0"/>
              <a:t> </a:t>
            </a:r>
            <a:r>
              <a:rPr lang="en-US" sz="2000" dirty="0" err="1" smtClean="0"/>
              <a:t>sejumlah</a:t>
            </a:r>
            <a:r>
              <a:rPr lang="en-US" sz="2000" dirty="0" smtClean="0"/>
              <a:t> </a:t>
            </a:r>
            <a:r>
              <a:rPr lang="en-US" sz="2000" dirty="0" err="1" smtClean="0"/>
              <a:t>kata</a:t>
            </a:r>
            <a:r>
              <a:rPr lang="en-US" sz="2000" dirty="0" smtClean="0"/>
              <a:t> yang </a:t>
            </a:r>
            <a:r>
              <a:rPr lang="en-US" sz="2000" dirty="0" err="1" smtClean="0"/>
              <a:t>digunakan</a:t>
            </a:r>
            <a:r>
              <a:rPr lang="en-US" sz="2000" dirty="0" smtClean="0"/>
              <a:t> </a:t>
            </a:r>
            <a:r>
              <a:rPr lang="en-US" sz="2000" dirty="0" err="1" smtClean="0"/>
              <a:t>oleh</a:t>
            </a:r>
            <a:r>
              <a:rPr lang="en-US" sz="2000" dirty="0" smtClean="0"/>
              <a:t> </a:t>
            </a:r>
            <a:r>
              <a:rPr lang="en-US" sz="2000" dirty="0" err="1" smtClean="0"/>
              <a:t>penuturnya</a:t>
            </a:r>
            <a:r>
              <a:rPr lang="en-US" sz="2000" dirty="0" smtClean="0"/>
              <a:t> </a:t>
            </a:r>
            <a:r>
              <a:rPr lang="en-US" sz="2000" dirty="0" err="1" smtClean="0"/>
              <a:t>untuk</a:t>
            </a:r>
            <a:r>
              <a:rPr lang="en-US" sz="2000" dirty="0" smtClean="0"/>
              <a:t> </a:t>
            </a:r>
            <a:r>
              <a:rPr lang="en-US" sz="2000" dirty="0" err="1" smtClean="0"/>
              <a:t>berkomunikasi</a:t>
            </a:r>
            <a:r>
              <a:rPr lang="en-US" sz="2000" dirty="0" smtClean="0"/>
              <a:t>, </a:t>
            </a:r>
            <a:r>
              <a:rPr lang="en-US" sz="2000" dirty="0" err="1" smtClean="0"/>
              <a:t>bekerja</a:t>
            </a:r>
            <a:r>
              <a:rPr lang="en-US" sz="2000" dirty="0" smtClean="0"/>
              <a:t> </a:t>
            </a:r>
            <a:r>
              <a:rPr lang="en-US" sz="2000" dirty="0" err="1" smtClean="0"/>
              <a:t>sama</a:t>
            </a:r>
            <a:r>
              <a:rPr lang="en-US" sz="2000" dirty="0" smtClean="0"/>
              <a:t>, </a:t>
            </a:r>
            <a:r>
              <a:rPr lang="en-US" sz="2000" dirty="0" err="1" smtClean="0"/>
              <a:t>dan</a:t>
            </a:r>
            <a:r>
              <a:rPr lang="en-US" sz="2000" dirty="0" smtClean="0"/>
              <a:t> </a:t>
            </a:r>
            <a:r>
              <a:rPr lang="en-US" sz="2000" dirty="0" err="1" smtClean="0"/>
              <a:t>mengidentifikasikan</a:t>
            </a:r>
            <a:r>
              <a:rPr lang="en-US" sz="2000" dirty="0" smtClean="0"/>
              <a:t> </a:t>
            </a:r>
            <a:r>
              <a:rPr lang="en-US" sz="2000" dirty="0" err="1" smtClean="0"/>
              <a:t>diri</a:t>
            </a:r>
            <a:r>
              <a:rPr lang="en-US" sz="2000" dirty="0" smtClean="0"/>
              <a:t>. </a:t>
            </a:r>
            <a:r>
              <a:rPr lang="en-US" sz="2000" dirty="0" err="1" smtClean="0"/>
              <a:t>Kosakata</a:t>
            </a:r>
            <a:r>
              <a:rPr lang="en-US" sz="2000" dirty="0" smtClean="0"/>
              <a:t> </a:t>
            </a:r>
            <a:r>
              <a:rPr lang="en-US" sz="2000" dirty="0" err="1" smtClean="0"/>
              <a:t>bersifat</a:t>
            </a:r>
            <a:r>
              <a:rPr lang="en-US" sz="2000" dirty="0" smtClean="0"/>
              <a:t> </a:t>
            </a:r>
            <a:r>
              <a:rPr lang="en-US" sz="2000" dirty="0" err="1" smtClean="0"/>
              <a:t>sangat</a:t>
            </a:r>
            <a:r>
              <a:rPr lang="en-US" sz="2000" dirty="0" smtClean="0"/>
              <a:t> </a:t>
            </a:r>
            <a:r>
              <a:rPr lang="en-US" sz="2000" dirty="0" err="1" smtClean="0"/>
              <a:t>dinamis</a:t>
            </a:r>
            <a:r>
              <a:rPr lang="en-US" sz="2000" dirty="0" smtClean="0"/>
              <a:t>. </a:t>
            </a:r>
            <a:r>
              <a:rPr lang="en-US" sz="2000" dirty="0" err="1" smtClean="0"/>
              <a:t>Kosakata</a:t>
            </a:r>
            <a:r>
              <a:rPr lang="en-US" sz="2000" dirty="0" smtClean="0"/>
              <a:t> </a:t>
            </a:r>
            <a:r>
              <a:rPr lang="en-US" sz="2000" dirty="0" err="1" smtClean="0"/>
              <a:t>suatu</a:t>
            </a:r>
            <a:r>
              <a:rPr lang="en-US" sz="2000" dirty="0" smtClean="0"/>
              <a:t> </a:t>
            </a:r>
            <a:r>
              <a:rPr lang="en-US" sz="2000" dirty="0" err="1" smtClean="0"/>
              <a:t>bahasa</a:t>
            </a:r>
            <a:r>
              <a:rPr lang="en-US" sz="2000" dirty="0" smtClean="0"/>
              <a:t> </a:t>
            </a:r>
            <a:r>
              <a:rPr lang="en-US" sz="2000" dirty="0" err="1" smtClean="0"/>
              <a:t>selalu</a:t>
            </a:r>
            <a:r>
              <a:rPr lang="en-US" sz="2000" dirty="0" smtClean="0"/>
              <a:t> </a:t>
            </a:r>
            <a:r>
              <a:rPr lang="en-US" sz="2000" dirty="0" err="1" smtClean="0"/>
              <a:t>berubah</a:t>
            </a:r>
            <a:r>
              <a:rPr lang="en-US" sz="2000" dirty="0" smtClean="0"/>
              <a:t>. </a:t>
            </a:r>
            <a:r>
              <a:rPr lang="en-US" sz="2000" dirty="0" err="1" smtClean="0"/>
              <a:t>Ada</a:t>
            </a:r>
            <a:r>
              <a:rPr lang="en-US" sz="2000" dirty="0" smtClean="0"/>
              <a:t> </a:t>
            </a:r>
            <a:r>
              <a:rPr lang="en-US" sz="2000" dirty="0" err="1" smtClean="0"/>
              <a:t>kata</a:t>
            </a:r>
            <a:r>
              <a:rPr lang="en-US" sz="2000" dirty="0" smtClean="0"/>
              <a:t> yang </a:t>
            </a:r>
            <a:r>
              <a:rPr lang="en-US" sz="2000" dirty="0" err="1" smtClean="0"/>
              <a:t>ditambahkan</a:t>
            </a:r>
            <a:r>
              <a:rPr lang="en-US" sz="2000" dirty="0" smtClean="0"/>
              <a:t> </a:t>
            </a:r>
            <a:r>
              <a:rPr lang="en-US" sz="2000" dirty="0" err="1" smtClean="0"/>
              <a:t>dan</a:t>
            </a:r>
            <a:r>
              <a:rPr lang="en-US" sz="2000" dirty="0" smtClean="0"/>
              <a:t> </a:t>
            </a:r>
            <a:r>
              <a:rPr lang="en-US" sz="2000" dirty="0" err="1" smtClean="0"/>
              <a:t>ada</a:t>
            </a:r>
            <a:r>
              <a:rPr lang="en-US" sz="2000" dirty="0" smtClean="0"/>
              <a:t> </a:t>
            </a:r>
            <a:r>
              <a:rPr lang="en-US" sz="2000" dirty="0" err="1" smtClean="0"/>
              <a:t>kata</a:t>
            </a:r>
            <a:r>
              <a:rPr lang="en-US" sz="2000" dirty="0" smtClean="0"/>
              <a:t> yang </a:t>
            </a:r>
            <a:r>
              <a:rPr lang="en-US" sz="2000" dirty="0" err="1" smtClean="0"/>
              <a:t>hilang</a:t>
            </a:r>
            <a:r>
              <a:rPr lang="en-US" sz="2000" dirty="0" smtClean="0"/>
              <a:t> </a:t>
            </a:r>
            <a:r>
              <a:rPr lang="en-US" sz="2000" dirty="0" err="1" smtClean="0"/>
              <a:t>atau</a:t>
            </a:r>
            <a:r>
              <a:rPr lang="en-US" sz="2000" dirty="0" smtClean="0"/>
              <a:t> </a:t>
            </a:r>
            <a:r>
              <a:rPr lang="en-US" sz="2000" dirty="0" err="1" smtClean="0"/>
              <a:t>tidak</a:t>
            </a:r>
            <a:r>
              <a:rPr lang="en-US" sz="2000" dirty="0" smtClean="0"/>
              <a:t> </a:t>
            </a:r>
            <a:r>
              <a:rPr lang="en-US" sz="2000" dirty="0" err="1" smtClean="0"/>
              <a:t>digunakan</a:t>
            </a:r>
            <a:r>
              <a:rPr lang="en-US" sz="2000" dirty="0" smtClean="0"/>
              <a:t> </a:t>
            </a:r>
            <a:r>
              <a:rPr lang="en-US" sz="2000" dirty="0" err="1" smtClean="0"/>
              <a:t>lagi</a:t>
            </a:r>
            <a:r>
              <a:rPr lang="en-US" sz="2000" dirty="0" smtClean="0"/>
              <a:t>. </a:t>
            </a:r>
          </a:p>
          <a:p>
            <a:pPr eaLnBrk="1" hangingPunct="1">
              <a:buFontTx/>
              <a:buNone/>
              <a:defRPr/>
            </a:pPr>
            <a:endParaRPr lang="en-US" sz="2000" dirty="0" smtClean="0"/>
          </a:p>
          <a:p>
            <a:pPr eaLnBrk="1" hangingPunct="1">
              <a:buFontTx/>
              <a:buNone/>
              <a:defRPr/>
            </a:pPr>
            <a:r>
              <a:rPr lang="en-US" sz="2000" dirty="0" smtClean="0"/>
              <a:t>	</a:t>
            </a:r>
            <a:r>
              <a:rPr lang="en-US" sz="2000" dirty="0" err="1" smtClean="0"/>
              <a:t>Kosakata</a:t>
            </a:r>
            <a:r>
              <a:rPr lang="en-US" sz="2000" dirty="0" smtClean="0"/>
              <a:t> </a:t>
            </a:r>
            <a:r>
              <a:rPr lang="en-US" sz="2000" dirty="0" err="1" smtClean="0"/>
              <a:t>dapat</a:t>
            </a:r>
            <a:r>
              <a:rPr lang="en-US" sz="2000" dirty="0" smtClean="0"/>
              <a:t> </a:t>
            </a:r>
            <a:r>
              <a:rPr lang="en-US" sz="2000" dirty="0" err="1" smtClean="0"/>
              <a:t>diartikan</a:t>
            </a:r>
            <a:r>
              <a:rPr lang="en-US" sz="2000" dirty="0" smtClean="0"/>
              <a:t> </a:t>
            </a:r>
            <a:r>
              <a:rPr lang="en-US" sz="2000" dirty="0" err="1" smtClean="0"/>
              <a:t>sebagai</a:t>
            </a:r>
            <a:r>
              <a:rPr lang="en-US" sz="2000" dirty="0" smtClean="0"/>
              <a:t> </a:t>
            </a:r>
            <a:r>
              <a:rPr lang="en-US" sz="2000" dirty="0" err="1" smtClean="0"/>
              <a:t>berikut</a:t>
            </a:r>
            <a:r>
              <a:rPr lang="en-US" sz="2000" dirty="0" smtClean="0"/>
              <a:t>. </a:t>
            </a:r>
          </a:p>
          <a:p>
            <a:pPr eaLnBrk="1" hangingPunct="1">
              <a:buFontTx/>
              <a:buNone/>
              <a:defRPr/>
            </a:pPr>
            <a:endParaRPr lang="en-US" sz="2000" dirty="0" smtClean="0"/>
          </a:p>
          <a:p>
            <a:pPr marL="457200" indent="-457200" eaLnBrk="1" hangingPunct="1">
              <a:buFontTx/>
              <a:buAutoNum type="alphaLcPeriod"/>
              <a:defRPr/>
            </a:pPr>
            <a:r>
              <a:rPr lang="en-US" sz="2000" dirty="0" err="1" smtClean="0"/>
              <a:t>Semua</a:t>
            </a:r>
            <a:r>
              <a:rPr lang="en-US" sz="2000" dirty="0" smtClean="0"/>
              <a:t> </a:t>
            </a:r>
            <a:r>
              <a:rPr lang="en-US" sz="2000" dirty="0" err="1" smtClean="0"/>
              <a:t>kata</a:t>
            </a:r>
            <a:r>
              <a:rPr lang="en-US" sz="2000" dirty="0" smtClean="0"/>
              <a:t> yang </a:t>
            </a:r>
            <a:r>
              <a:rPr lang="en-US" sz="2000" dirty="0" err="1" smtClean="0"/>
              <a:t>terdapat</a:t>
            </a:r>
            <a:r>
              <a:rPr lang="en-US" sz="2000" dirty="0" smtClean="0"/>
              <a:t> </a:t>
            </a:r>
            <a:r>
              <a:rPr lang="en-US" sz="2000" dirty="0" err="1" smtClean="0"/>
              <a:t>dalam</a:t>
            </a:r>
            <a:r>
              <a:rPr lang="en-US" sz="2000" dirty="0" smtClean="0"/>
              <a:t> </a:t>
            </a:r>
            <a:r>
              <a:rPr lang="en-US" sz="2000" dirty="0" err="1" smtClean="0"/>
              <a:t>sebuah</a:t>
            </a:r>
            <a:r>
              <a:rPr lang="en-US" sz="2000" dirty="0" smtClean="0"/>
              <a:t> </a:t>
            </a:r>
            <a:r>
              <a:rPr lang="en-US" sz="2000" dirty="0" err="1" smtClean="0"/>
              <a:t>bahasa</a:t>
            </a:r>
            <a:r>
              <a:rPr lang="en-US" sz="2000" dirty="0" smtClean="0"/>
              <a:t>. </a:t>
            </a:r>
          </a:p>
          <a:p>
            <a:pPr marL="457200" indent="-457200" eaLnBrk="1" hangingPunct="1">
              <a:buFontTx/>
              <a:buAutoNum type="alphaLcPeriod"/>
              <a:defRPr/>
            </a:pPr>
            <a:r>
              <a:rPr lang="en-US" sz="2000" dirty="0" err="1" smtClean="0"/>
              <a:t>Semua</a:t>
            </a:r>
            <a:r>
              <a:rPr lang="en-US" sz="2000" dirty="0" smtClean="0"/>
              <a:t> </a:t>
            </a:r>
            <a:r>
              <a:rPr lang="en-US" sz="2000" dirty="0" err="1" smtClean="0"/>
              <a:t>kata</a:t>
            </a:r>
            <a:r>
              <a:rPr lang="en-US" sz="2000" dirty="0" smtClean="0"/>
              <a:t> yang </a:t>
            </a:r>
            <a:r>
              <a:rPr lang="en-US" sz="2000" dirty="0" err="1" smtClean="0"/>
              <a:t>dikuasai</a:t>
            </a:r>
            <a:r>
              <a:rPr lang="en-US" sz="2000" dirty="0" smtClean="0"/>
              <a:t> </a:t>
            </a:r>
            <a:r>
              <a:rPr lang="en-US" sz="2000" dirty="0" err="1" smtClean="0"/>
              <a:t>oleh</a:t>
            </a:r>
            <a:r>
              <a:rPr lang="en-US" sz="2000" dirty="0" smtClean="0"/>
              <a:t> </a:t>
            </a:r>
            <a:r>
              <a:rPr lang="en-US" sz="2000" dirty="0" err="1" smtClean="0"/>
              <a:t>seseorang</a:t>
            </a:r>
            <a:r>
              <a:rPr lang="en-US" sz="2000" dirty="0" smtClean="0"/>
              <a:t> </a:t>
            </a:r>
            <a:r>
              <a:rPr lang="en-US" sz="2000" dirty="0" err="1" smtClean="0"/>
              <a:t>atau</a:t>
            </a:r>
            <a:r>
              <a:rPr lang="en-US" sz="2000" dirty="0" smtClean="0"/>
              <a:t> </a:t>
            </a:r>
            <a:r>
              <a:rPr lang="en-US" sz="2000" dirty="0" err="1" smtClean="0"/>
              <a:t>kata-kata</a:t>
            </a:r>
            <a:r>
              <a:rPr lang="en-US" sz="2000" dirty="0" smtClean="0"/>
              <a:t> yang </a:t>
            </a:r>
            <a:r>
              <a:rPr lang="en-US" sz="2000" dirty="0" err="1" smtClean="0"/>
              <a:t>digunakan</a:t>
            </a:r>
            <a:r>
              <a:rPr lang="en-US" sz="2000" dirty="0" smtClean="0"/>
              <a:t> </a:t>
            </a:r>
            <a:r>
              <a:rPr lang="en-US" sz="2000" dirty="0" err="1" smtClean="0"/>
              <a:t>oleh</a:t>
            </a:r>
            <a:r>
              <a:rPr lang="en-US" sz="2000" dirty="0" smtClean="0"/>
              <a:t> </a:t>
            </a:r>
            <a:r>
              <a:rPr lang="en-US" sz="2000" dirty="0" err="1" smtClean="0"/>
              <a:t>segolongan</a:t>
            </a:r>
            <a:r>
              <a:rPr lang="en-US" sz="2000" dirty="0" smtClean="0"/>
              <a:t> </a:t>
            </a:r>
            <a:r>
              <a:rPr lang="en-US" sz="2000" dirty="0" err="1" smtClean="0"/>
              <a:t>orang</a:t>
            </a:r>
            <a:r>
              <a:rPr lang="en-US" sz="2000" dirty="0" smtClean="0"/>
              <a:t> </a:t>
            </a:r>
            <a:r>
              <a:rPr lang="en-US" sz="2000" dirty="0" err="1" smtClean="0"/>
              <a:t>dari</a:t>
            </a:r>
            <a:r>
              <a:rPr lang="en-US" sz="2000" dirty="0" smtClean="0"/>
              <a:t> </a:t>
            </a:r>
            <a:r>
              <a:rPr lang="en-US" sz="2000" dirty="0" err="1" smtClean="0"/>
              <a:t>lingkungan</a:t>
            </a:r>
            <a:r>
              <a:rPr lang="en-US" sz="2000" dirty="0" smtClean="0"/>
              <a:t> yang </a:t>
            </a:r>
            <a:r>
              <a:rPr lang="en-US" sz="2000" dirty="0" err="1" smtClean="0"/>
              <a:t>sama</a:t>
            </a:r>
            <a:r>
              <a:rPr lang="en-US" sz="2000" dirty="0" smtClean="0"/>
              <a:t>.</a:t>
            </a:r>
          </a:p>
          <a:p>
            <a:pPr marL="457200" indent="-457200" eaLnBrk="1" hangingPunct="1">
              <a:buFontTx/>
              <a:buAutoNum type="alphaLcPeriod"/>
              <a:defRPr/>
            </a:pPr>
            <a:r>
              <a:rPr lang="en-US" sz="2000" dirty="0" err="1" smtClean="0"/>
              <a:t>Semua</a:t>
            </a:r>
            <a:r>
              <a:rPr lang="en-US" sz="2000" dirty="0" smtClean="0"/>
              <a:t> </a:t>
            </a:r>
            <a:r>
              <a:rPr lang="en-US" sz="2000" dirty="0" err="1" smtClean="0"/>
              <a:t>kata</a:t>
            </a:r>
            <a:r>
              <a:rPr lang="en-US" sz="2000" dirty="0" smtClean="0"/>
              <a:t> yang </a:t>
            </a:r>
            <a:r>
              <a:rPr lang="en-US" sz="2000" dirty="0" err="1" smtClean="0"/>
              <a:t>digunakan</a:t>
            </a:r>
            <a:r>
              <a:rPr lang="en-US" sz="2000" dirty="0" smtClean="0"/>
              <a:t> </a:t>
            </a:r>
            <a:r>
              <a:rPr lang="en-US" sz="2000" dirty="0" err="1" smtClean="0"/>
              <a:t>dalam</a:t>
            </a:r>
            <a:r>
              <a:rPr lang="en-US" sz="2000" dirty="0" smtClean="0"/>
              <a:t> </a:t>
            </a:r>
            <a:r>
              <a:rPr lang="en-US" sz="2000" dirty="0" err="1" smtClean="0"/>
              <a:t>satu</a:t>
            </a:r>
            <a:r>
              <a:rPr lang="en-US" sz="2000" dirty="0" smtClean="0"/>
              <a:t> </a:t>
            </a:r>
            <a:r>
              <a:rPr lang="en-US" sz="2000" dirty="0" err="1" smtClean="0"/>
              <a:t>bidang</a:t>
            </a:r>
            <a:r>
              <a:rPr lang="en-US" sz="2000" dirty="0" smtClean="0"/>
              <a:t> </a:t>
            </a:r>
            <a:r>
              <a:rPr lang="en-US" sz="2000" dirty="0" err="1" smtClean="0"/>
              <a:t>ilmu</a:t>
            </a:r>
            <a:r>
              <a:rPr lang="en-US" sz="2000" dirty="0" smtClean="0"/>
              <a:t> </a:t>
            </a:r>
            <a:r>
              <a:rPr lang="en-US" sz="2000" dirty="0" err="1" smtClean="0"/>
              <a:t>pengetahuan</a:t>
            </a:r>
            <a:r>
              <a:rPr lang="en-US" sz="2000" dirty="0" smtClean="0"/>
              <a:t>.</a:t>
            </a:r>
          </a:p>
          <a:p>
            <a:pPr marL="457200" indent="-457200" eaLnBrk="1" hangingPunct="1">
              <a:buFontTx/>
              <a:buAutoNum type="alphaLcPeriod"/>
              <a:defRPr/>
            </a:pPr>
            <a:r>
              <a:rPr lang="en-US" sz="2000" dirty="0" err="1" smtClean="0"/>
              <a:t>Daftar</a:t>
            </a:r>
            <a:r>
              <a:rPr lang="en-US" sz="2000" dirty="0" smtClean="0"/>
              <a:t> </a:t>
            </a:r>
            <a:r>
              <a:rPr lang="en-US" sz="2000" dirty="0" err="1" smtClean="0"/>
              <a:t>sejumlah</a:t>
            </a:r>
            <a:r>
              <a:rPr lang="en-US" sz="2000" dirty="0" smtClean="0"/>
              <a:t> </a:t>
            </a:r>
            <a:r>
              <a:rPr lang="en-US" sz="2000" dirty="0" err="1" smtClean="0"/>
              <a:t>kata</a:t>
            </a:r>
            <a:r>
              <a:rPr lang="en-US" sz="2000" dirty="0" smtClean="0"/>
              <a:t> </a:t>
            </a:r>
            <a:r>
              <a:rPr lang="en-US" sz="2000" dirty="0" err="1" smtClean="0"/>
              <a:t>dan</a:t>
            </a:r>
            <a:r>
              <a:rPr lang="en-US" sz="2000" dirty="0" smtClean="0"/>
              <a:t> </a:t>
            </a:r>
            <a:r>
              <a:rPr lang="en-US" sz="2000" dirty="0" err="1" smtClean="0"/>
              <a:t>frase</a:t>
            </a:r>
            <a:r>
              <a:rPr lang="en-US" sz="2000" dirty="0" smtClean="0"/>
              <a:t> </a:t>
            </a:r>
            <a:r>
              <a:rPr lang="en-US" sz="2000" dirty="0" err="1" smtClean="0"/>
              <a:t>dari</a:t>
            </a:r>
            <a:r>
              <a:rPr lang="en-US" sz="2000" dirty="0" smtClean="0"/>
              <a:t> </a:t>
            </a:r>
            <a:r>
              <a:rPr lang="en-US" sz="2000" dirty="0" err="1" smtClean="0"/>
              <a:t>suatu</a:t>
            </a:r>
            <a:r>
              <a:rPr lang="en-US" sz="2000" dirty="0" smtClean="0"/>
              <a:t> </a:t>
            </a:r>
            <a:r>
              <a:rPr lang="en-US" sz="2000" dirty="0" err="1" smtClean="0"/>
              <a:t>bahasa</a:t>
            </a:r>
            <a:r>
              <a:rPr lang="en-US" sz="2000" dirty="0" smtClean="0"/>
              <a:t> yang </a:t>
            </a:r>
            <a:r>
              <a:rPr lang="en-US" sz="2000" dirty="0" err="1" smtClean="0"/>
              <a:t>disusun</a:t>
            </a:r>
            <a:r>
              <a:rPr lang="en-US" sz="2000" dirty="0" smtClean="0"/>
              <a:t> </a:t>
            </a:r>
            <a:r>
              <a:rPr lang="en-US" sz="2000" dirty="0" err="1" smtClean="0"/>
              <a:t>secara</a:t>
            </a:r>
            <a:r>
              <a:rPr lang="en-US" sz="2000" dirty="0" smtClean="0"/>
              <a:t> </a:t>
            </a:r>
            <a:r>
              <a:rPr lang="en-US" sz="2000" dirty="0" err="1" smtClean="0"/>
              <a:t>alfabetis</a:t>
            </a:r>
            <a:r>
              <a:rPr lang="en-US" sz="2000" dirty="0" smtClean="0"/>
              <a:t> </a:t>
            </a:r>
            <a:r>
              <a:rPr lang="en-US" sz="2000" dirty="0" err="1" smtClean="0"/>
              <a:t>disertai</a:t>
            </a:r>
            <a:r>
              <a:rPr lang="en-US" sz="2000" dirty="0" smtClean="0"/>
              <a:t> </a:t>
            </a:r>
            <a:r>
              <a:rPr lang="en-US" sz="2000" dirty="0" err="1" smtClean="0"/>
              <a:t>batasan</a:t>
            </a:r>
            <a:r>
              <a:rPr lang="en-US" sz="2000" dirty="0" smtClean="0"/>
              <a:t> </a:t>
            </a:r>
            <a:r>
              <a:rPr lang="en-US" sz="2000" dirty="0" err="1" smtClean="0"/>
              <a:t>dan</a:t>
            </a:r>
            <a:r>
              <a:rPr lang="en-US" sz="2000" dirty="0" smtClean="0"/>
              <a:t> </a:t>
            </a:r>
            <a:r>
              <a:rPr lang="en-US" sz="2000" dirty="0" err="1" smtClean="0"/>
              <a:t>keterangannya</a:t>
            </a:r>
            <a:r>
              <a:rPr lang="en-US" sz="2000" dirty="0" smtClean="0"/>
              <a:t>. </a:t>
            </a:r>
          </a:p>
          <a:p>
            <a:pPr algn="ctr" eaLnBrk="1" hangingPunct="1">
              <a:buFontTx/>
              <a:buNone/>
              <a:defRPr/>
            </a:pPr>
            <a:endParaRPr lang="en-US" sz="2000" dirty="0" smtClean="0">
              <a:effectLst>
                <a:outerShdw blurRad="38100" dist="38100" dir="2700000" algn="tl">
                  <a:srgbClr val="000000"/>
                </a:outerShdw>
              </a:effectLst>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4754">
                                            <p:txEl>
                                              <p:pRg st="0" end="0"/>
                                            </p:txEl>
                                          </p:spTgt>
                                        </p:tgtEl>
                                        <p:attrNameLst>
                                          <p:attrName>style.visibility</p:attrName>
                                        </p:attrNameLst>
                                      </p:cBhvr>
                                      <p:to>
                                        <p:strVal val="visible"/>
                                      </p:to>
                                    </p:set>
                                    <p:animEffect transition="in" filter="fade">
                                      <p:cBhvr>
                                        <p:cTn id="7" dur="1000"/>
                                        <p:tgtEl>
                                          <p:spTgt spid="74754">
                                            <p:txEl>
                                              <p:pRg st="0" end="0"/>
                                            </p:txEl>
                                          </p:spTgt>
                                        </p:tgtEl>
                                      </p:cBhvr>
                                    </p:animEffect>
                                    <p:anim calcmode="lin" valueType="num">
                                      <p:cBhvr>
                                        <p:cTn id="8" dur="1000" fill="hold"/>
                                        <p:tgtEl>
                                          <p:spTgt spid="74754">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7475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475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4754">
                                            <p:txEl>
                                              <p:pRg st="2" end="2"/>
                                            </p:txEl>
                                          </p:spTgt>
                                        </p:tgtEl>
                                        <p:attrNameLst>
                                          <p:attrName>style.visibility</p:attrName>
                                        </p:attrNameLst>
                                      </p:cBhvr>
                                      <p:to>
                                        <p:strVal val="visible"/>
                                      </p:to>
                                    </p:set>
                                    <p:animEffect transition="in" filter="fade">
                                      <p:cBhvr>
                                        <p:cTn id="15" dur="1000"/>
                                        <p:tgtEl>
                                          <p:spTgt spid="74754">
                                            <p:txEl>
                                              <p:pRg st="2" end="2"/>
                                            </p:txEl>
                                          </p:spTgt>
                                        </p:tgtEl>
                                      </p:cBhvr>
                                    </p:animEffect>
                                    <p:anim calcmode="lin" valueType="num">
                                      <p:cBhvr>
                                        <p:cTn id="16" dur="1000" fill="hold"/>
                                        <p:tgtEl>
                                          <p:spTgt spid="74754">
                                            <p:txEl>
                                              <p:pRg st="2" end="2"/>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4754">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475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4754">
                                            <p:txEl>
                                              <p:pRg st="4" end="4"/>
                                            </p:txEl>
                                          </p:spTgt>
                                        </p:tgtEl>
                                        <p:attrNameLst>
                                          <p:attrName>style.visibility</p:attrName>
                                        </p:attrNameLst>
                                      </p:cBhvr>
                                      <p:to>
                                        <p:strVal val="visible"/>
                                      </p:to>
                                    </p:set>
                                    <p:animEffect transition="in" filter="fade">
                                      <p:cBhvr>
                                        <p:cTn id="23" dur="1000"/>
                                        <p:tgtEl>
                                          <p:spTgt spid="74754">
                                            <p:txEl>
                                              <p:pRg st="4" end="4"/>
                                            </p:txEl>
                                          </p:spTgt>
                                        </p:tgtEl>
                                      </p:cBhvr>
                                    </p:animEffect>
                                    <p:anim calcmode="lin" valueType="num">
                                      <p:cBhvr>
                                        <p:cTn id="24" dur="1000" fill="hold"/>
                                        <p:tgtEl>
                                          <p:spTgt spid="74754">
                                            <p:txEl>
                                              <p:pRg st="4" end="4"/>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74754">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7475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4754">
                                            <p:txEl>
                                              <p:pRg st="6" end="6"/>
                                            </p:txEl>
                                          </p:spTgt>
                                        </p:tgtEl>
                                        <p:attrNameLst>
                                          <p:attrName>style.visibility</p:attrName>
                                        </p:attrNameLst>
                                      </p:cBhvr>
                                      <p:to>
                                        <p:strVal val="visible"/>
                                      </p:to>
                                    </p:set>
                                    <p:animEffect transition="in" filter="fade">
                                      <p:cBhvr>
                                        <p:cTn id="31" dur="1000"/>
                                        <p:tgtEl>
                                          <p:spTgt spid="74754">
                                            <p:txEl>
                                              <p:pRg st="6" end="6"/>
                                            </p:txEl>
                                          </p:spTgt>
                                        </p:tgtEl>
                                      </p:cBhvr>
                                    </p:animEffect>
                                    <p:anim calcmode="lin" valueType="num">
                                      <p:cBhvr>
                                        <p:cTn id="32" dur="1000" fill="hold"/>
                                        <p:tgtEl>
                                          <p:spTgt spid="74754">
                                            <p:txEl>
                                              <p:pRg st="6" end="6"/>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74754">
                                            <p:txEl>
                                              <p:pRg st="6" end="6"/>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74754">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74754">
                                            <p:txEl>
                                              <p:pRg st="7" end="7"/>
                                            </p:txEl>
                                          </p:spTgt>
                                        </p:tgtEl>
                                        <p:attrNameLst>
                                          <p:attrName>style.visibility</p:attrName>
                                        </p:attrNameLst>
                                      </p:cBhvr>
                                      <p:to>
                                        <p:strVal val="visible"/>
                                      </p:to>
                                    </p:set>
                                    <p:animEffect transition="in" filter="fade">
                                      <p:cBhvr>
                                        <p:cTn id="39" dur="1000"/>
                                        <p:tgtEl>
                                          <p:spTgt spid="74754">
                                            <p:txEl>
                                              <p:pRg st="7" end="7"/>
                                            </p:txEl>
                                          </p:spTgt>
                                        </p:tgtEl>
                                      </p:cBhvr>
                                    </p:animEffect>
                                    <p:anim calcmode="lin" valueType="num">
                                      <p:cBhvr>
                                        <p:cTn id="40" dur="1000" fill="hold"/>
                                        <p:tgtEl>
                                          <p:spTgt spid="74754">
                                            <p:txEl>
                                              <p:pRg st="7" end="7"/>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74754">
                                            <p:txEl>
                                              <p:pRg st="7" end="7"/>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74754">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74754">
                                            <p:txEl>
                                              <p:pRg st="8" end="8"/>
                                            </p:txEl>
                                          </p:spTgt>
                                        </p:tgtEl>
                                        <p:attrNameLst>
                                          <p:attrName>style.visibility</p:attrName>
                                        </p:attrNameLst>
                                      </p:cBhvr>
                                      <p:to>
                                        <p:strVal val="visible"/>
                                      </p:to>
                                    </p:set>
                                    <p:animEffect transition="in" filter="fade">
                                      <p:cBhvr>
                                        <p:cTn id="47" dur="1000"/>
                                        <p:tgtEl>
                                          <p:spTgt spid="74754">
                                            <p:txEl>
                                              <p:pRg st="8" end="8"/>
                                            </p:txEl>
                                          </p:spTgt>
                                        </p:tgtEl>
                                      </p:cBhvr>
                                    </p:animEffect>
                                    <p:anim calcmode="lin" valueType="num">
                                      <p:cBhvr>
                                        <p:cTn id="48" dur="1000" fill="hold"/>
                                        <p:tgtEl>
                                          <p:spTgt spid="74754">
                                            <p:txEl>
                                              <p:pRg st="8" end="8"/>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74754">
                                            <p:txEl>
                                              <p:pRg st="8" end="8"/>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74754">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74754">
                                            <p:txEl>
                                              <p:pRg st="9" end="9"/>
                                            </p:txEl>
                                          </p:spTgt>
                                        </p:tgtEl>
                                        <p:attrNameLst>
                                          <p:attrName>style.visibility</p:attrName>
                                        </p:attrNameLst>
                                      </p:cBhvr>
                                      <p:to>
                                        <p:strVal val="visible"/>
                                      </p:to>
                                    </p:set>
                                    <p:animEffect transition="in" filter="fade">
                                      <p:cBhvr>
                                        <p:cTn id="55" dur="1000"/>
                                        <p:tgtEl>
                                          <p:spTgt spid="74754">
                                            <p:txEl>
                                              <p:pRg st="9" end="9"/>
                                            </p:txEl>
                                          </p:spTgt>
                                        </p:tgtEl>
                                      </p:cBhvr>
                                    </p:animEffect>
                                    <p:anim calcmode="lin" valueType="num">
                                      <p:cBhvr>
                                        <p:cTn id="56" dur="1000" fill="hold"/>
                                        <p:tgtEl>
                                          <p:spTgt spid="74754">
                                            <p:txEl>
                                              <p:pRg st="9" end="9"/>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74754">
                                            <p:txEl>
                                              <p:pRg st="9" end="9"/>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74754">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334963"/>
          </a:xfrm>
        </p:spPr>
        <p:txBody>
          <a:bodyPr/>
          <a:lstStyle/>
          <a:p>
            <a:pPr algn="l">
              <a:defRPr/>
            </a:pPr>
            <a:r>
              <a:rPr lang="en-US" sz="2000" dirty="0" smtClean="0">
                <a:latin typeface="+mn-lt"/>
              </a:rPr>
              <a:t> </a:t>
            </a:r>
            <a:r>
              <a:rPr lang="en-US" sz="2000" b="1" dirty="0" err="1" smtClean="0">
                <a:latin typeface="+mn-lt"/>
              </a:rPr>
              <a:t>Tuliskan</a:t>
            </a:r>
            <a:r>
              <a:rPr lang="en-US" sz="2000" b="1" dirty="0" smtClean="0">
                <a:latin typeface="+mn-lt"/>
              </a:rPr>
              <a:t> </a:t>
            </a:r>
            <a:r>
              <a:rPr lang="en-US" sz="2000" b="1" dirty="0" err="1" smtClean="0">
                <a:latin typeface="+mn-lt"/>
              </a:rPr>
              <a:t>kembali</a:t>
            </a:r>
            <a:r>
              <a:rPr lang="en-US" sz="2000" b="1" dirty="0" smtClean="0">
                <a:latin typeface="+mn-lt"/>
              </a:rPr>
              <a:t> </a:t>
            </a:r>
            <a:r>
              <a:rPr lang="en-US" sz="2000" b="1" dirty="0" err="1" smtClean="0">
                <a:latin typeface="+mn-lt"/>
              </a:rPr>
              <a:t>kalimat</a:t>
            </a:r>
            <a:r>
              <a:rPr lang="en-US" sz="2000" b="1" dirty="0" smtClean="0">
                <a:latin typeface="+mn-lt"/>
              </a:rPr>
              <a:t> </a:t>
            </a:r>
            <a:r>
              <a:rPr lang="en-US" sz="2000" b="1" dirty="0" err="1" smtClean="0">
                <a:latin typeface="+mn-lt"/>
              </a:rPr>
              <a:t>berikut</a:t>
            </a:r>
            <a:r>
              <a:rPr lang="en-US" sz="2000" b="1" dirty="0" smtClean="0">
                <a:latin typeface="+mn-lt"/>
              </a:rPr>
              <a:t> </a:t>
            </a:r>
            <a:r>
              <a:rPr lang="en-US" sz="2000" b="1" dirty="0" err="1" smtClean="0">
                <a:latin typeface="+mn-lt"/>
              </a:rPr>
              <a:t>dengan</a:t>
            </a:r>
            <a:r>
              <a:rPr lang="en-US" sz="2000" b="1" dirty="0" smtClean="0">
                <a:latin typeface="+mn-lt"/>
              </a:rPr>
              <a:t> </a:t>
            </a:r>
            <a:r>
              <a:rPr lang="en-US" sz="2000" b="1" dirty="0" err="1" smtClean="0">
                <a:latin typeface="+mn-lt"/>
              </a:rPr>
              <a:t>membetulkan</a:t>
            </a:r>
            <a:r>
              <a:rPr lang="en-US" sz="2000" b="1" dirty="0" smtClean="0">
                <a:latin typeface="+mn-lt"/>
              </a:rPr>
              <a:t> </a:t>
            </a:r>
            <a:r>
              <a:rPr lang="en-US" sz="2000" b="1" dirty="0" err="1" smtClean="0">
                <a:latin typeface="+mn-lt"/>
              </a:rPr>
              <a:t>kesalahan</a:t>
            </a:r>
            <a:r>
              <a:rPr lang="en-US" sz="2000" b="1" dirty="0" smtClean="0">
                <a:latin typeface="+mn-lt"/>
              </a:rPr>
              <a:t> yang </a:t>
            </a:r>
            <a:r>
              <a:rPr lang="en-US" sz="2000" b="1" dirty="0" err="1" smtClean="0">
                <a:latin typeface="+mn-lt"/>
              </a:rPr>
              <a:t>ada</a:t>
            </a:r>
            <a:r>
              <a:rPr lang="en-US" sz="2000" b="1" dirty="0" smtClean="0">
                <a:latin typeface="+mn-lt"/>
              </a:rPr>
              <a:t>.</a:t>
            </a:r>
            <a:r>
              <a:rPr lang="en-US" sz="2000" dirty="0" smtClean="0">
                <a:latin typeface="+mn-lt"/>
              </a:rPr>
              <a:t/>
            </a:r>
            <a:br>
              <a:rPr lang="en-US" sz="2000" dirty="0" smtClean="0">
                <a:latin typeface="+mn-lt"/>
              </a:rPr>
            </a:br>
            <a:r>
              <a:rPr lang="en-US" dirty="0" smtClean="0"/>
              <a:t/>
            </a:r>
            <a:br>
              <a:rPr lang="en-US" dirty="0" smtClean="0"/>
            </a:br>
            <a:endParaRPr lang="en-US" sz="2000" dirty="0">
              <a:latin typeface="+mn-lt"/>
            </a:endParaRPr>
          </a:p>
        </p:txBody>
      </p:sp>
      <p:sp>
        <p:nvSpPr>
          <p:cNvPr id="21507" name="Content Placeholder 4"/>
          <p:cNvSpPr>
            <a:spLocks noGrp="1"/>
          </p:cNvSpPr>
          <p:nvPr>
            <p:ph idx="1"/>
          </p:nvPr>
        </p:nvSpPr>
        <p:spPr>
          <a:xfrm>
            <a:off x="457200" y="533400"/>
            <a:ext cx="8229600" cy="5592763"/>
          </a:xfrm>
        </p:spPr>
        <p:txBody>
          <a:bodyPr/>
          <a:lstStyle/>
          <a:p>
            <a:pPr algn="just">
              <a:buFontTx/>
              <a:buAutoNum type="arabicPeriod"/>
            </a:pPr>
            <a:r>
              <a:rPr lang="en-US" sz="1800" smtClean="0"/>
              <a:t>Saat ini ada banyak perangkat lunak pengolah kata yang digunakan, antara lain Corel Word Perfect, Lotus Word Pro, Notepad, WordPad, Microsoft Word, Page Maker, StarOffice Writer, AbyWord, dan lain-lain.</a:t>
            </a:r>
          </a:p>
          <a:p>
            <a:pPr algn="just">
              <a:buFontTx/>
              <a:buAutoNum type="arabicPeriod"/>
            </a:pPr>
            <a:r>
              <a:rPr lang="en-US" sz="1800" smtClean="0"/>
              <a:t>Buku kerja Excel terdiri dari beberapa lembaran kerja.</a:t>
            </a:r>
          </a:p>
          <a:p>
            <a:pPr algn="just">
              <a:buFontTx/>
              <a:buAutoNum type="arabicPeriod"/>
            </a:pPr>
            <a:r>
              <a:rPr lang="en-US" sz="1800" smtClean="0"/>
              <a:t>Ketika menyampaikan hasil temuannya, ia samasekali tidak menyangka kalau temuannya akan memberi manfaat yang begitu besar bagi kemajuan teknologi di Tanah Air.</a:t>
            </a:r>
          </a:p>
          <a:p>
            <a:pPr algn="just">
              <a:buFontTx/>
              <a:buAutoNum type="arabicPeriod"/>
            </a:pPr>
            <a:r>
              <a:rPr lang="en-US" sz="1800" smtClean="0"/>
              <a:t>Pertemuan para pakar teknologi dilakukan sesuai rencana semula.</a:t>
            </a:r>
          </a:p>
          <a:p>
            <a:pPr algn="just">
              <a:buFontTx/>
              <a:buAutoNum type="arabicPeriod"/>
            </a:pPr>
            <a:r>
              <a:rPr lang="en-US" sz="1800" smtClean="0"/>
              <a:t>Masing-masing anggota dalam kelompok itu telah menyetujui usulan yang disampaikan ketua penyelenggara.</a:t>
            </a:r>
          </a:p>
          <a:p>
            <a:pPr algn="just">
              <a:buFontTx/>
              <a:buAutoNum type="arabicPeriod"/>
            </a:pPr>
            <a:r>
              <a:rPr lang="en-US" sz="1800" smtClean="0"/>
              <a:t>Keberhasilan pelaksanaan pekerjaan itu amat tergantung pada fasilitas dan sumber daya manusia.</a:t>
            </a:r>
          </a:p>
          <a:p>
            <a:pPr algn="just">
              <a:buFontTx/>
              <a:buAutoNum type="arabicPeriod"/>
            </a:pPr>
            <a:r>
              <a:rPr lang="en-US" sz="1800" smtClean="0"/>
              <a:t>Pembentukan protein dan asam nukleat daripada bahan bakunya sangat berbeda dengan pembentukan polisakarida dan lipid. </a:t>
            </a:r>
          </a:p>
          <a:p>
            <a:pPr algn="just">
              <a:buFontTx/>
              <a:buAutoNum type="arabicPeriod"/>
            </a:pPr>
            <a:r>
              <a:rPr lang="en-US" sz="1800" smtClean="0"/>
              <a:t>Glukosa, galaktosa, dan fruktosa adalah merupakan contoh-contoh daripada gula tunggal atau monosakarida.</a:t>
            </a:r>
          </a:p>
          <a:p>
            <a:pPr algn="just">
              <a:buFontTx/>
              <a:buAutoNum type="arabicPeriod"/>
            </a:pPr>
            <a:r>
              <a:rPr lang="en-US" sz="1800" smtClean="0"/>
              <a:t>Jadi, molekul ini mengandung informasi-informasi yang kadang-kadang khas bagi organisme dimana sintetis itu terjadi.</a:t>
            </a:r>
          </a:p>
          <a:p>
            <a:pPr algn="just">
              <a:buFontTx/>
              <a:buAutoNum type="arabicPeriod"/>
            </a:pPr>
            <a:r>
              <a:rPr lang="en-US" sz="1800" smtClean="0"/>
              <a:t>Menurut para ahli-ahli kimia mengatakan bahwa osmosis adalah difusi dari tiap-tiap pelarut melalui  sesuatu selaput yang </a:t>
            </a:r>
            <a:r>
              <a:rPr lang="en-US" sz="1800" i="1" smtClean="0"/>
              <a:t>permeable</a:t>
            </a:r>
            <a:r>
              <a:rPr lang="en-US" sz="1800" smtClean="0"/>
              <a:t> secara diferensial.</a:t>
            </a:r>
          </a:p>
          <a:p>
            <a:pPr algn="just">
              <a:buFontTx/>
              <a:buNone/>
            </a:pPr>
            <a:r>
              <a:rPr lang="en-US" sz="1800" smtClean="0"/>
              <a:t> </a:t>
            </a:r>
          </a:p>
          <a:p>
            <a:pPr algn="just"/>
            <a:endParaRPr lang="en-US" sz="1800" smtClean="0"/>
          </a:p>
        </p:txBody>
      </p:sp>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body" idx="4294967295"/>
          </p:nvPr>
        </p:nvSpPr>
        <p:spPr>
          <a:xfrm>
            <a:off x="457200" y="457200"/>
            <a:ext cx="8229600" cy="5943600"/>
          </a:xfrm>
        </p:spPr>
        <p:txBody>
          <a:bodyPr/>
          <a:lstStyle/>
          <a:p>
            <a:pPr eaLnBrk="1" hangingPunct="1">
              <a:buFontTx/>
              <a:buNone/>
              <a:defRPr/>
            </a:pPr>
            <a:r>
              <a:rPr lang="en-US" sz="2000" dirty="0" smtClean="0"/>
              <a:t>		</a:t>
            </a:r>
            <a:r>
              <a:rPr lang="en-US" sz="2000" dirty="0" err="1" smtClean="0"/>
              <a:t>Sebuah</a:t>
            </a:r>
            <a:r>
              <a:rPr lang="en-US" sz="2000" dirty="0" smtClean="0"/>
              <a:t> </a:t>
            </a:r>
            <a:r>
              <a:rPr lang="en-US" sz="2000" dirty="0" err="1" smtClean="0"/>
              <a:t>laras</a:t>
            </a:r>
            <a:r>
              <a:rPr lang="en-US" sz="2000" dirty="0" smtClean="0"/>
              <a:t> </a:t>
            </a:r>
            <a:r>
              <a:rPr lang="en-US" sz="2000" dirty="0" err="1" smtClean="0"/>
              <a:t>bahasa</a:t>
            </a:r>
            <a:r>
              <a:rPr lang="en-US" sz="2000" dirty="0" smtClean="0"/>
              <a:t> </a:t>
            </a:r>
            <a:r>
              <a:rPr lang="en-US" sz="2000" dirty="0" err="1" smtClean="0"/>
              <a:t>amat</a:t>
            </a:r>
            <a:r>
              <a:rPr lang="en-US" sz="2000" dirty="0" smtClean="0"/>
              <a:t> </a:t>
            </a:r>
            <a:r>
              <a:rPr lang="en-US" sz="2000" dirty="0" err="1" smtClean="0"/>
              <a:t>ditentukan</a:t>
            </a:r>
            <a:r>
              <a:rPr lang="en-US" sz="2000" dirty="0" smtClean="0"/>
              <a:t> </a:t>
            </a:r>
            <a:r>
              <a:rPr lang="en-US" sz="2000" dirty="0" err="1" smtClean="0"/>
              <a:t>oleh</a:t>
            </a:r>
            <a:r>
              <a:rPr lang="en-US" sz="2000" dirty="0" smtClean="0"/>
              <a:t> </a:t>
            </a:r>
            <a:r>
              <a:rPr lang="en-US" sz="2000" dirty="0" err="1" smtClean="0"/>
              <a:t>pilihan</a:t>
            </a:r>
            <a:r>
              <a:rPr lang="en-US" sz="2000" dirty="0" smtClean="0"/>
              <a:t> </a:t>
            </a:r>
            <a:r>
              <a:rPr lang="en-US" sz="2000" dirty="0" err="1" smtClean="0"/>
              <a:t>katanya</a:t>
            </a:r>
            <a:r>
              <a:rPr lang="en-US" sz="2000" dirty="0" smtClean="0"/>
              <a:t>, </a:t>
            </a:r>
            <a:r>
              <a:rPr lang="en-US" sz="2000" dirty="0" err="1" smtClean="0"/>
              <a:t>apalagi</a:t>
            </a:r>
            <a:r>
              <a:rPr lang="en-US" sz="2000" dirty="0" smtClean="0"/>
              <a:t> </a:t>
            </a:r>
            <a:r>
              <a:rPr lang="en-US" sz="2000" dirty="0" err="1" smtClean="0"/>
              <a:t>jika</a:t>
            </a:r>
            <a:r>
              <a:rPr lang="en-US" sz="2000" dirty="0" smtClean="0"/>
              <a:t> </a:t>
            </a:r>
            <a:r>
              <a:rPr lang="en-US" sz="2000" dirty="0" err="1" smtClean="0"/>
              <a:t>berkaitan</a:t>
            </a:r>
            <a:r>
              <a:rPr lang="en-US" sz="2000" dirty="0" smtClean="0"/>
              <a:t> </a:t>
            </a:r>
            <a:r>
              <a:rPr lang="en-US" sz="2000" dirty="0" err="1" smtClean="0"/>
              <a:t>dengan</a:t>
            </a:r>
            <a:r>
              <a:rPr lang="en-US" sz="2000" dirty="0" smtClean="0"/>
              <a:t> </a:t>
            </a:r>
            <a:r>
              <a:rPr lang="en-US" sz="2000" dirty="0" err="1" smtClean="0"/>
              <a:t>bidang</a:t>
            </a:r>
            <a:r>
              <a:rPr lang="en-US" sz="2000" dirty="0" smtClean="0"/>
              <a:t> </a:t>
            </a:r>
            <a:r>
              <a:rPr lang="en-US" sz="2000" dirty="0" err="1" smtClean="0"/>
              <a:t>ilmu</a:t>
            </a:r>
            <a:r>
              <a:rPr lang="en-US" sz="2000" dirty="0" smtClean="0"/>
              <a:t> </a:t>
            </a:r>
            <a:r>
              <a:rPr lang="en-US" sz="2000" dirty="0" err="1" smtClean="0"/>
              <a:t>tertentu</a:t>
            </a:r>
            <a:r>
              <a:rPr lang="en-US" sz="2000" dirty="0" smtClean="0"/>
              <a:t>. </a:t>
            </a:r>
            <a:r>
              <a:rPr lang="en-US" sz="2000" dirty="0" err="1" smtClean="0"/>
              <a:t>Oleh</a:t>
            </a:r>
            <a:r>
              <a:rPr lang="en-US" sz="2000" dirty="0" smtClean="0"/>
              <a:t> </a:t>
            </a:r>
            <a:r>
              <a:rPr lang="en-US" sz="2000" dirty="0" err="1" smtClean="0"/>
              <a:t>karena</a:t>
            </a:r>
            <a:r>
              <a:rPr lang="en-US" sz="2000" dirty="0" smtClean="0"/>
              <a:t> </a:t>
            </a:r>
            <a:r>
              <a:rPr lang="en-US" sz="2000" dirty="0" err="1" smtClean="0"/>
              <a:t>itu</a:t>
            </a:r>
            <a:r>
              <a:rPr lang="en-US" sz="2000" dirty="0" smtClean="0"/>
              <a:t>, </a:t>
            </a:r>
            <a:r>
              <a:rPr lang="en-US" sz="2000" dirty="0" err="1" smtClean="0"/>
              <a:t>dalam</a:t>
            </a:r>
            <a:r>
              <a:rPr lang="en-US" sz="2000" dirty="0" smtClean="0"/>
              <a:t> </a:t>
            </a:r>
            <a:r>
              <a:rPr lang="en-US" sz="2000" dirty="0" err="1" smtClean="0"/>
              <a:t>hal</a:t>
            </a:r>
            <a:r>
              <a:rPr lang="en-US" sz="2000" dirty="0" smtClean="0"/>
              <a:t> </a:t>
            </a:r>
            <a:r>
              <a:rPr lang="en-US" sz="2000" dirty="0" err="1" smtClean="0"/>
              <a:t>pilihan</a:t>
            </a:r>
            <a:r>
              <a:rPr lang="en-US" sz="2000" dirty="0" smtClean="0"/>
              <a:t> </a:t>
            </a:r>
            <a:r>
              <a:rPr lang="en-US" sz="2000" dirty="0" err="1" smtClean="0"/>
              <a:t>kata</a:t>
            </a:r>
            <a:r>
              <a:rPr lang="en-US" sz="2000" dirty="0" smtClean="0"/>
              <a:t>, </a:t>
            </a:r>
            <a:r>
              <a:rPr lang="en-US" sz="2000" dirty="0" err="1" smtClean="0"/>
              <a:t>kita</a:t>
            </a:r>
            <a:r>
              <a:rPr lang="en-US" sz="2000" dirty="0" smtClean="0"/>
              <a:t> </a:t>
            </a:r>
            <a:r>
              <a:rPr lang="en-US" sz="2000" dirty="0" err="1" smtClean="0"/>
              <a:t>harus</a:t>
            </a:r>
            <a:r>
              <a:rPr lang="en-US" sz="2000" dirty="0" smtClean="0"/>
              <a:t> </a:t>
            </a:r>
            <a:r>
              <a:rPr lang="en-US" sz="2000" dirty="0" err="1" smtClean="0"/>
              <a:t>memikirkan</a:t>
            </a:r>
            <a:r>
              <a:rPr lang="en-US" sz="2000" dirty="0" smtClean="0"/>
              <a:t> </a:t>
            </a:r>
            <a:r>
              <a:rPr lang="en-US" sz="2000" dirty="0" err="1" smtClean="0"/>
              <a:t>siapakah</a:t>
            </a:r>
            <a:r>
              <a:rPr lang="en-US" sz="2000" dirty="0" smtClean="0"/>
              <a:t> yang </a:t>
            </a:r>
            <a:r>
              <a:rPr lang="en-US" sz="2000" dirty="0" err="1" smtClean="0"/>
              <a:t>menjadi</a:t>
            </a:r>
            <a:r>
              <a:rPr lang="en-US" sz="2000" dirty="0" smtClean="0"/>
              <a:t> </a:t>
            </a:r>
            <a:r>
              <a:rPr lang="en-US" sz="2000" dirty="0" err="1" smtClean="0"/>
              <a:t>pembaca</a:t>
            </a:r>
            <a:r>
              <a:rPr lang="en-US" sz="2000" dirty="0" smtClean="0"/>
              <a:t>. </a:t>
            </a:r>
            <a:r>
              <a:rPr lang="en-US" sz="2000" dirty="0" err="1" smtClean="0"/>
              <a:t>Dengan</a:t>
            </a:r>
            <a:r>
              <a:rPr lang="en-US" sz="2000" dirty="0" smtClean="0"/>
              <a:t> </a:t>
            </a:r>
            <a:r>
              <a:rPr lang="en-US" sz="2000" dirty="0" err="1" smtClean="0"/>
              <a:t>demikian</a:t>
            </a:r>
            <a:r>
              <a:rPr lang="en-US" sz="2000" dirty="0" smtClean="0"/>
              <a:t> pula, </a:t>
            </a:r>
            <a:r>
              <a:rPr lang="en-US" sz="2000" dirty="0" err="1" smtClean="0"/>
              <a:t>kita</a:t>
            </a:r>
            <a:r>
              <a:rPr lang="en-US" sz="2000" dirty="0" smtClean="0"/>
              <a:t> </a:t>
            </a:r>
            <a:r>
              <a:rPr lang="en-US" sz="2000" dirty="0" err="1" smtClean="0"/>
              <a:t>harus</a:t>
            </a:r>
            <a:r>
              <a:rPr lang="en-US" sz="2000" dirty="0" smtClean="0"/>
              <a:t> </a:t>
            </a:r>
            <a:r>
              <a:rPr lang="en-US" sz="2000" dirty="0" err="1" smtClean="0"/>
              <a:t>konsisten</a:t>
            </a:r>
            <a:r>
              <a:rPr lang="en-US" sz="2000" dirty="0" smtClean="0"/>
              <a:t> </a:t>
            </a:r>
            <a:r>
              <a:rPr lang="en-US" sz="2000" dirty="0" err="1" smtClean="0"/>
              <a:t>pada</a:t>
            </a:r>
            <a:r>
              <a:rPr lang="en-US" sz="2000" dirty="0" smtClean="0"/>
              <a:t> </a:t>
            </a:r>
            <a:r>
              <a:rPr lang="en-US" sz="2000" dirty="0" err="1" smtClean="0"/>
              <a:t>sikap</a:t>
            </a:r>
            <a:r>
              <a:rPr lang="en-US" sz="2000" dirty="0" smtClean="0"/>
              <a:t> yang </a:t>
            </a:r>
            <a:r>
              <a:rPr lang="en-US" sz="2000" dirty="0" err="1" smtClean="0"/>
              <a:t>kita</a:t>
            </a:r>
            <a:r>
              <a:rPr lang="en-US" sz="2000" dirty="0" smtClean="0"/>
              <a:t> </a:t>
            </a:r>
            <a:r>
              <a:rPr lang="en-US" sz="2000" dirty="0" err="1" smtClean="0"/>
              <a:t>pilih</a:t>
            </a:r>
            <a:r>
              <a:rPr lang="en-US" sz="2000" dirty="0" smtClean="0"/>
              <a:t>. </a:t>
            </a:r>
          </a:p>
          <a:p>
            <a:pPr eaLnBrk="1" hangingPunct="1">
              <a:buFontTx/>
              <a:buNone/>
              <a:defRPr/>
            </a:pPr>
            <a:endParaRPr lang="en-US" sz="2000" dirty="0" smtClean="0"/>
          </a:p>
          <a:p>
            <a:pPr eaLnBrk="1" hangingPunct="1">
              <a:buFontTx/>
              <a:buNone/>
              <a:defRPr/>
            </a:pPr>
            <a:r>
              <a:rPr lang="en-US" sz="2000" dirty="0" smtClean="0"/>
              <a:t>		</a:t>
            </a:r>
            <a:r>
              <a:rPr lang="en-US" sz="2000" dirty="0" err="1" smtClean="0"/>
              <a:t>Perlu</a:t>
            </a:r>
            <a:r>
              <a:rPr lang="en-US" sz="2000" dirty="0" smtClean="0"/>
              <a:t> </a:t>
            </a:r>
            <a:r>
              <a:rPr lang="en-US" sz="2000" dirty="0" err="1" smtClean="0"/>
              <a:t>diperhatikan</a:t>
            </a:r>
            <a:r>
              <a:rPr lang="en-US" sz="2000" dirty="0" smtClean="0"/>
              <a:t> </a:t>
            </a:r>
            <a:r>
              <a:rPr lang="en-US" sz="2000" dirty="0" err="1" smtClean="0"/>
              <a:t>bahwa</a:t>
            </a:r>
            <a:r>
              <a:rPr lang="en-US" sz="2000" dirty="0" smtClean="0"/>
              <a:t> </a:t>
            </a:r>
            <a:r>
              <a:rPr lang="en-US" sz="2000" dirty="0" err="1" smtClean="0"/>
              <a:t>pembaca</a:t>
            </a:r>
            <a:r>
              <a:rPr lang="en-US" sz="2000" dirty="0" smtClean="0"/>
              <a:t> </a:t>
            </a:r>
            <a:r>
              <a:rPr lang="en-US" sz="2000" dirty="0" err="1" smtClean="0"/>
              <a:t>berasal</a:t>
            </a:r>
            <a:r>
              <a:rPr lang="en-US" sz="2000" dirty="0" smtClean="0"/>
              <a:t> </a:t>
            </a:r>
            <a:r>
              <a:rPr lang="en-US" sz="2000" dirty="0" err="1" smtClean="0"/>
              <a:t>komunitas</a:t>
            </a:r>
            <a:r>
              <a:rPr lang="en-US" sz="2000" dirty="0" smtClean="0"/>
              <a:t> </a:t>
            </a:r>
            <a:r>
              <a:rPr lang="en-US" sz="2000" dirty="0" err="1" smtClean="0"/>
              <a:t>tertentu</a:t>
            </a:r>
            <a:r>
              <a:rPr lang="en-US" sz="2000" dirty="0" smtClean="0"/>
              <a:t>. </a:t>
            </a:r>
            <a:r>
              <a:rPr lang="en-US" sz="2000" dirty="0" err="1" smtClean="0"/>
              <a:t>Untuk</a:t>
            </a:r>
            <a:r>
              <a:rPr lang="en-US" sz="2000" dirty="0" smtClean="0"/>
              <a:t> </a:t>
            </a:r>
            <a:r>
              <a:rPr lang="en-US" sz="2000" dirty="0" err="1" smtClean="0"/>
              <a:t>dapat</a:t>
            </a:r>
            <a:r>
              <a:rPr lang="en-US" sz="2000" dirty="0" smtClean="0"/>
              <a:t> </a:t>
            </a:r>
            <a:r>
              <a:rPr lang="en-US" sz="2000" dirty="0" err="1" smtClean="0"/>
              <a:t>mengikuti</a:t>
            </a:r>
            <a:r>
              <a:rPr lang="en-US" sz="2000" dirty="0" smtClean="0"/>
              <a:t> </a:t>
            </a:r>
            <a:r>
              <a:rPr lang="en-US" sz="2000" dirty="0" err="1" smtClean="0"/>
              <a:t>dan</a:t>
            </a:r>
            <a:r>
              <a:rPr lang="en-US" sz="2000" dirty="0" smtClean="0"/>
              <a:t> </a:t>
            </a:r>
            <a:r>
              <a:rPr lang="en-US" sz="2000" dirty="0" err="1" smtClean="0"/>
              <a:t>memahami</a:t>
            </a:r>
            <a:r>
              <a:rPr lang="en-US" sz="2000" dirty="0" smtClean="0"/>
              <a:t> </a:t>
            </a:r>
            <a:r>
              <a:rPr lang="en-US" sz="2000" dirty="0" err="1" smtClean="0"/>
              <a:t>buku</a:t>
            </a:r>
            <a:r>
              <a:rPr lang="en-US" sz="2000" dirty="0" smtClean="0"/>
              <a:t> yang </a:t>
            </a:r>
            <a:r>
              <a:rPr lang="en-US" sz="2000" dirty="0" err="1" smtClean="0"/>
              <a:t>diterbitkan</a:t>
            </a:r>
            <a:r>
              <a:rPr lang="en-US" sz="2000" dirty="0" smtClean="0"/>
              <a:t>, </a:t>
            </a:r>
            <a:r>
              <a:rPr lang="en-US" sz="2000" dirty="0" err="1" smtClean="0"/>
              <a:t>pembaca</a:t>
            </a:r>
            <a:r>
              <a:rPr lang="en-US" sz="2000" dirty="0" smtClean="0"/>
              <a:t> </a:t>
            </a:r>
            <a:r>
              <a:rPr lang="en-US" sz="2000" dirty="0" err="1" smtClean="0"/>
              <a:t>harus</a:t>
            </a:r>
            <a:r>
              <a:rPr lang="en-US" sz="2000" dirty="0" smtClean="0"/>
              <a:t> </a:t>
            </a:r>
            <a:r>
              <a:rPr lang="en-US" sz="2000" dirty="0" err="1" smtClean="0"/>
              <a:t>berada</a:t>
            </a:r>
            <a:r>
              <a:rPr lang="en-US" sz="2000" dirty="0" smtClean="0"/>
              <a:t> </a:t>
            </a:r>
            <a:r>
              <a:rPr lang="en-US" sz="2000" dirty="0" err="1" smtClean="0"/>
              <a:t>dalam</a:t>
            </a:r>
            <a:r>
              <a:rPr lang="en-US" sz="2000" dirty="0" smtClean="0"/>
              <a:t> </a:t>
            </a:r>
            <a:r>
              <a:rPr lang="en-US" sz="2000" dirty="0" err="1" smtClean="0"/>
              <a:t>komunitas</a:t>
            </a:r>
            <a:r>
              <a:rPr lang="en-US" sz="2000" dirty="0" smtClean="0"/>
              <a:t> </a:t>
            </a:r>
            <a:r>
              <a:rPr lang="en-US" sz="2000" dirty="0" err="1" smtClean="0"/>
              <a:t>tersebut</a:t>
            </a:r>
            <a:r>
              <a:rPr lang="en-US" sz="2000" dirty="0" smtClean="0"/>
              <a:t>. </a:t>
            </a:r>
            <a:r>
              <a:rPr lang="en-US" sz="2000" dirty="0" err="1" smtClean="0"/>
              <a:t>Bidang­-bidang</a:t>
            </a:r>
            <a:r>
              <a:rPr lang="en-US" sz="2000" dirty="0" smtClean="0"/>
              <a:t> </a:t>
            </a:r>
            <a:r>
              <a:rPr lang="en-US" sz="2000" dirty="0" err="1" smtClean="0"/>
              <a:t>ilmiah</a:t>
            </a:r>
            <a:r>
              <a:rPr lang="en-US" sz="2000" dirty="0" smtClean="0"/>
              <a:t> </a:t>
            </a:r>
            <a:r>
              <a:rPr lang="en-US" sz="2000" dirty="0" err="1" smtClean="0"/>
              <a:t>tertentu</a:t>
            </a:r>
            <a:r>
              <a:rPr lang="en-US" sz="2000" dirty="0" smtClean="0"/>
              <a:t> </a:t>
            </a:r>
            <a:r>
              <a:rPr lang="en-US" sz="2000" dirty="0" err="1" smtClean="0"/>
              <a:t>akan</a:t>
            </a:r>
            <a:r>
              <a:rPr lang="en-US" sz="2000" dirty="0" smtClean="0"/>
              <a:t> </a:t>
            </a:r>
            <a:r>
              <a:rPr lang="en-US" sz="2000" dirty="0" err="1" smtClean="0"/>
              <a:t>menggunakan</a:t>
            </a:r>
            <a:r>
              <a:rPr lang="en-US" sz="2000" dirty="0" smtClean="0"/>
              <a:t> </a:t>
            </a:r>
            <a:r>
              <a:rPr lang="en-US" sz="2000" dirty="0" err="1" smtClean="0"/>
              <a:t>kosakata</a:t>
            </a:r>
            <a:r>
              <a:rPr lang="en-US" sz="2000" dirty="0" smtClean="0"/>
              <a:t> </a:t>
            </a:r>
            <a:r>
              <a:rPr lang="en-US" sz="2000" dirty="0" err="1" smtClean="0"/>
              <a:t>tertentu</a:t>
            </a:r>
            <a:r>
              <a:rPr lang="en-US" sz="2000" dirty="0" smtClean="0"/>
              <a:t>. </a:t>
            </a:r>
            <a:r>
              <a:rPr lang="en-US" sz="2000" dirty="0" err="1" smtClean="0"/>
              <a:t>Selain</a:t>
            </a:r>
            <a:r>
              <a:rPr lang="en-US" sz="2000" dirty="0" smtClean="0"/>
              <a:t> </a:t>
            </a:r>
            <a:r>
              <a:rPr lang="en-US" sz="2000" dirty="0" err="1" smtClean="0"/>
              <a:t>itu</a:t>
            </a:r>
            <a:r>
              <a:rPr lang="en-US" sz="2000" dirty="0" smtClean="0"/>
              <a:t>, </a:t>
            </a:r>
            <a:r>
              <a:rPr lang="en-US" sz="2000" dirty="0" err="1" smtClean="0"/>
              <a:t>dalam</a:t>
            </a:r>
            <a:r>
              <a:rPr lang="en-US" sz="2000" dirty="0" smtClean="0"/>
              <a:t> </a:t>
            </a:r>
            <a:r>
              <a:rPr lang="en-US" sz="2000" dirty="0" err="1" smtClean="0"/>
              <a:t>laras</a:t>
            </a:r>
            <a:r>
              <a:rPr lang="en-US" sz="2000" dirty="0" smtClean="0"/>
              <a:t> </a:t>
            </a:r>
            <a:r>
              <a:rPr lang="en-US" sz="2000" dirty="0" err="1" smtClean="0"/>
              <a:t>ilmiah</a:t>
            </a:r>
            <a:r>
              <a:rPr lang="en-US" sz="2000" dirty="0" smtClean="0"/>
              <a:t>, </a:t>
            </a:r>
            <a:r>
              <a:rPr lang="en-US" sz="2000" dirty="0" err="1" smtClean="0"/>
              <a:t>banyak</a:t>
            </a:r>
            <a:r>
              <a:rPr lang="en-US" sz="2000" dirty="0" smtClean="0"/>
              <a:t> pula </a:t>
            </a:r>
            <a:r>
              <a:rPr lang="en-US" sz="2000" dirty="0" err="1" smtClean="0"/>
              <a:t>digunakan</a:t>
            </a:r>
            <a:r>
              <a:rPr lang="en-US" sz="2000" dirty="0" smtClean="0"/>
              <a:t> </a:t>
            </a:r>
            <a:r>
              <a:rPr lang="en-US" sz="2000" dirty="0" err="1" smtClean="0"/>
              <a:t>kata-kata</a:t>
            </a:r>
            <a:r>
              <a:rPr lang="en-US" sz="2000" dirty="0" smtClean="0"/>
              <a:t> </a:t>
            </a:r>
            <a:r>
              <a:rPr lang="en-US" sz="2000" dirty="0" err="1" smtClean="0"/>
              <a:t>asing</a:t>
            </a:r>
            <a:r>
              <a:rPr lang="en-US" sz="2000" dirty="0" smtClean="0"/>
              <a:t> </a:t>
            </a:r>
            <a:r>
              <a:rPr lang="en-US" sz="2000" dirty="0" err="1" smtClean="0"/>
              <a:t>untuk</a:t>
            </a:r>
            <a:r>
              <a:rPr lang="en-US" sz="2000" dirty="0" smtClean="0"/>
              <a:t> </a:t>
            </a:r>
            <a:r>
              <a:rPr lang="en-US" sz="2000" dirty="0" err="1" smtClean="0"/>
              <a:t>bidang-bidang</a:t>
            </a:r>
            <a:r>
              <a:rPr lang="en-US" sz="2000" dirty="0" smtClean="0"/>
              <a:t> </a:t>
            </a:r>
            <a:r>
              <a:rPr lang="en-US" sz="2000" dirty="0" err="1" smtClean="0"/>
              <a:t>tertentu—seperti</a:t>
            </a:r>
            <a:r>
              <a:rPr lang="en-US" sz="2000" dirty="0" smtClean="0"/>
              <a:t> </a:t>
            </a:r>
            <a:r>
              <a:rPr lang="en-US" sz="2000" dirty="0" err="1" smtClean="0"/>
              <a:t>kedokteran</a:t>
            </a:r>
            <a:r>
              <a:rPr lang="en-US" sz="2000" dirty="0" smtClean="0"/>
              <a:t>, </a:t>
            </a:r>
            <a:r>
              <a:rPr lang="en-US" sz="2000" dirty="0" err="1" smtClean="0"/>
              <a:t>psikologi</a:t>
            </a:r>
            <a:r>
              <a:rPr lang="en-US" sz="2000" dirty="0" smtClean="0"/>
              <a:t>, </a:t>
            </a:r>
            <a:r>
              <a:rPr lang="en-US" sz="2000" dirty="0" err="1" smtClean="0"/>
              <a:t>ekonomi</a:t>
            </a:r>
            <a:r>
              <a:rPr lang="en-US" sz="2000" dirty="0" smtClean="0"/>
              <a:t>, </a:t>
            </a:r>
            <a:r>
              <a:rPr lang="en-US" sz="2000" dirty="0" err="1" smtClean="0"/>
              <a:t>dan</a:t>
            </a:r>
            <a:r>
              <a:rPr lang="en-US" sz="2000" dirty="0" smtClean="0"/>
              <a:t> </a:t>
            </a:r>
            <a:r>
              <a:rPr lang="en-US" sz="2000" dirty="0" err="1" smtClean="0"/>
              <a:t>politik—padahal</a:t>
            </a:r>
            <a:r>
              <a:rPr lang="en-US" sz="2000" dirty="0" smtClean="0"/>
              <a:t> </a:t>
            </a:r>
            <a:r>
              <a:rPr lang="en-US" sz="2000" dirty="0" err="1" smtClean="0"/>
              <a:t>acapkali</a:t>
            </a:r>
            <a:r>
              <a:rPr lang="en-US" sz="2000" dirty="0" smtClean="0"/>
              <a:t> </a:t>
            </a:r>
            <a:r>
              <a:rPr lang="en-US" sz="2000" dirty="0" err="1" smtClean="0"/>
              <a:t>kata-kata</a:t>
            </a:r>
            <a:r>
              <a:rPr lang="en-US" sz="2000" dirty="0" smtClean="0"/>
              <a:t> </a:t>
            </a:r>
            <a:r>
              <a:rPr lang="en-US" sz="2000" dirty="0" err="1" smtClean="0"/>
              <a:t>tersebut</a:t>
            </a:r>
            <a:r>
              <a:rPr lang="en-US" sz="2000" dirty="0" smtClean="0"/>
              <a:t> </a:t>
            </a:r>
            <a:r>
              <a:rPr lang="en-US" sz="2000" dirty="0" err="1" smtClean="0"/>
              <a:t>memiliki</a:t>
            </a:r>
            <a:r>
              <a:rPr lang="en-US" sz="2000" dirty="0" smtClean="0"/>
              <a:t> </a:t>
            </a:r>
            <a:r>
              <a:rPr lang="en-US" sz="2000" dirty="0" err="1" smtClean="0"/>
              <a:t>padanannya</a:t>
            </a:r>
            <a:r>
              <a:rPr lang="en-US" sz="2000" dirty="0" smtClean="0"/>
              <a:t> </a:t>
            </a:r>
            <a:r>
              <a:rPr lang="en-US" sz="2000" dirty="0" err="1" smtClean="0"/>
              <a:t>dalam</a:t>
            </a:r>
            <a:r>
              <a:rPr lang="en-US" sz="2000" dirty="0" smtClean="0"/>
              <a:t> </a:t>
            </a:r>
            <a:r>
              <a:rPr lang="en-US" sz="2000" dirty="0" err="1" smtClean="0"/>
              <a:t>bahasa</a:t>
            </a:r>
            <a:r>
              <a:rPr lang="en-US" sz="2000" dirty="0" smtClean="0"/>
              <a:t> Indonesia. </a:t>
            </a:r>
          </a:p>
          <a:p>
            <a:pPr eaLnBrk="1" hangingPunct="1">
              <a:buFontTx/>
              <a:buNone/>
              <a:defRPr/>
            </a:pPr>
            <a:endParaRPr lang="en-US" sz="2000" dirty="0" smtClean="0">
              <a:effectLst>
                <a:outerShdw blurRad="38100" dist="38100" dir="2700000" algn="tl">
                  <a:srgbClr val="000000"/>
                </a:outerShdw>
              </a:effectLst>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Effect transition="in" filter="fade">
                                      <p:cBhvr>
                                        <p:cTn id="7" dur="1000"/>
                                        <p:tgtEl>
                                          <p:spTgt spid="76802">
                                            <p:txEl>
                                              <p:pRg st="0" end="0"/>
                                            </p:txEl>
                                          </p:spTgt>
                                        </p:tgtEl>
                                      </p:cBhvr>
                                    </p:animEffect>
                                    <p:anim calcmode="lin" valueType="num">
                                      <p:cBhvr>
                                        <p:cTn id="8" dur="1000" fill="hold"/>
                                        <p:tgtEl>
                                          <p:spTgt spid="7680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68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6802">
                                            <p:txEl>
                                              <p:pRg st="2" end="2"/>
                                            </p:txEl>
                                          </p:spTgt>
                                        </p:tgtEl>
                                        <p:attrNameLst>
                                          <p:attrName>style.visibility</p:attrName>
                                        </p:attrNameLst>
                                      </p:cBhvr>
                                      <p:to>
                                        <p:strVal val="visible"/>
                                      </p:to>
                                    </p:set>
                                    <p:animEffect transition="in" filter="fade">
                                      <p:cBhvr>
                                        <p:cTn id="14" dur="1000"/>
                                        <p:tgtEl>
                                          <p:spTgt spid="76802">
                                            <p:txEl>
                                              <p:pRg st="2" end="2"/>
                                            </p:txEl>
                                          </p:spTgt>
                                        </p:tgtEl>
                                      </p:cBhvr>
                                    </p:animEffect>
                                    <p:anim calcmode="lin" valueType="num">
                                      <p:cBhvr>
                                        <p:cTn id="15" dur="1000" fill="hold"/>
                                        <p:tgtEl>
                                          <p:spTgt spid="7680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680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381000" y="457200"/>
            <a:ext cx="8458200" cy="6019800"/>
          </a:xfrm>
        </p:spPr>
        <p:txBody>
          <a:bodyPr/>
          <a:lstStyle/>
          <a:p>
            <a:pPr eaLnBrk="1" hangingPunct="1">
              <a:buFontTx/>
              <a:buNone/>
            </a:pPr>
            <a:r>
              <a:rPr lang="en-US" sz="2000" smtClean="0"/>
              <a:t>		Dalam kenyataannya, tidak satu pun penutur yang menguasai semua kosakata yang ada dalam bahasanya. Seorang penutur secara aktif hanya akan menggunakan sebagian dari jumlah kosakata yang dikuasainya. Biasanya, kata-kata yang dipilihnya adalah kata-kata yang berhubungan dengan lingkungan di sekitarnya; kata-kata yang berkaitan dengan masalah yang ingin diungkapkannya; atau kata-kata yang berkaitan dengan kebutuhannya. Oleh sebab itu, pada saat seseorang menulis, termasuk di dalamnya menulis sebuah karya ilmiah, ia harus sering merujuk kamus. Dalam bahasa Indonesia digunakan </a:t>
            </a:r>
            <a:r>
              <a:rPr lang="en-US" sz="2000" i="1" smtClean="0"/>
              <a:t>Kamus Besar Bahasa Indonesia</a:t>
            </a:r>
            <a:r>
              <a:rPr lang="en-US" sz="2000" smtClean="0"/>
              <a:t>.</a:t>
            </a:r>
            <a:r>
              <a:rPr lang="en-US" sz="2000" i="1" smtClean="0"/>
              <a:t> </a:t>
            </a:r>
          </a:p>
          <a:p>
            <a:pPr eaLnBrk="1" hangingPunct="1">
              <a:buFontTx/>
              <a:buNone/>
            </a:pPr>
            <a:r>
              <a:rPr lang="en-US" sz="2000" i="1" smtClean="0"/>
              <a:t>		</a:t>
            </a:r>
          </a:p>
          <a:p>
            <a:pPr eaLnBrk="1" hangingPunct="1">
              <a:buFontTx/>
              <a:buNone/>
            </a:pPr>
            <a:r>
              <a:rPr lang="en-US" sz="2000" i="1" smtClean="0"/>
              <a:t>		</a:t>
            </a:r>
            <a:r>
              <a:rPr lang="en-US" sz="2000" smtClean="0"/>
              <a:t>Penutur melakukan pilihan atas kata-kata yang ingin digunakannya, bergantung pada berbagai faktor sosiologis yang melingkupinya. Jadi, pada dasarnya, pada saat seorang penutur menggunakan bahasanya untuk berkomunikasi, ia memilih dari kosakata yang dimilikinya kata yang tepat dan sesuai untuk kepentingannya saat itu. </a:t>
            </a:r>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p:cTn id="7" dur="1000" fill="hold"/>
                                        <p:tgtEl>
                                          <p:spTgt spid="14338">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433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433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4338">
                                            <p:txEl>
                                              <p:pRg st="1" end="1"/>
                                            </p:txEl>
                                          </p:spTgt>
                                        </p:tgtEl>
                                        <p:attrNameLst>
                                          <p:attrName>style.visibility</p:attrName>
                                        </p:attrNameLst>
                                      </p:cBhvr>
                                      <p:to>
                                        <p:strVal val="visible"/>
                                      </p:to>
                                    </p:set>
                                    <p:anim calcmode="lin" valueType="num">
                                      <p:cBhvr>
                                        <p:cTn id="14" dur="1000" fill="hold"/>
                                        <p:tgtEl>
                                          <p:spTgt spid="14338">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1433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433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4338">
                                            <p:txEl>
                                              <p:pRg st="2" end="2"/>
                                            </p:txEl>
                                          </p:spTgt>
                                        </p:tgtEl>
                                        <p:attrNameLst>
                                          <p:attrName>style.visibility</p:attrName>
                                        </p:attrNameLst>
                                      </p:cBhvr>
                                      <p:to>
                                        <p:strVal val="visible"/>
                                      </p:to>
                                    </p:set>
                                    <p:anim calcmode="lin" valueType="num">
                                      <p:cBhvr>
                                        <p:cTn id="21" dur="1000" fill="hold"/>
                                        <p:tgtEl>
                                          <p:spTgt spid="14338">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4338">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4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4800" y="457200"/>
            <a:ext cx="8534400" cy="5791200"/>
          </a:xfrm>
        </p:spPr>
        <p:txBody>
          <a:bodyPr/>
          <a:lstStyle/>
          <a:p>
            <a:pPr eaLnBrk="1" hangingPunct="1">
              <a:buFontTx/>
              <a:buNone/>
              <a:defRPr/>
            </a:pPr>
            <a:r>
              <a:rPr lang="en-US" sz="2000" dirty="0" err="1" smtClean="0"/>
              <a:t>Masalah</a:t>
            </a:r>
            <a:r>
              <a:rPr lang="en-US" sz="2000" dirty="0" smtClean="0"/>
              <a:t> </a:t>
            </a:r>
            <a:r>
              <a:rPr lang="en-US" sz="2000" dirty="0" err="1" smtClean="0"/>
              <a:t>pilihan</a:t>
            </a:r>
            <a:r>
              <a:rPr lang="en-US" sz="2000" dirty="0" smtClean="0"/>
              <a:t> </a:t>
            </a:r>
            <a:r>
              <a:rPr lang="en-US" sz="2000" dirty="0" err="1" smtClean="0"/>
              <a:t>kata</a:t>
            </a:r>
            <a:r>
              <a:rPr lang="en-US" sz="2000" dirty="0" smtClean="0"/>
              <a:t> </a:t>
            </a:r>
            <a:r>
              <a:rPr lang="en-US" sz="2000" dirty="0" err="1" smtClean="0"/>
              <a:t>berkaitan</a:t>
            </a:r>
            <a:r>
              <a:rPr lang="en-US" sz="2000" dirty="0" smtClean="0"/>
              <a:t> </a:t>
            </a:r>
            <a:r>
              <a:rPr lang="en-US" sz="2000" dirty="0" err="1" smtClean="0"/>
              <a:t>dengan</a:t>
            </a:r>
            <a:r>
              <a:rPr lang="en-US" sz="2000" dirty="0" smtClean="0"/>
              <a:t> </a:t>
            </a:r>
            <a:r>
              <a:rPr lang="en-US" sz="2000" dirty="0" err="1" smtClean="0"/>
              <a:t>empat</a:t>
            </a:r>
            <a:r>
              <a:rPr lang="en-US" sz="2000" dirty="0" smtClean="0"/>
              <a:t> </a:t>
            </a:r>
            <a:r>
              <a:rPr lang="en-US" sz="2000" dirty="0" err="1" smtClean="0"/>
              <a:t>hal</a:t>
            </a:r>
            <a:r>
              <a:rPr lang="en-US" sz="2000" dirty="0" smtClean="0"/>
              <a:t> </a:t>
            </a:r>
            <a:r>
              <a:rPr lang="en-US" sz="2000" dirty="0" err="1" smtClean="0"/>
              <a:t>berikut</a:t>
            </a:r>
            <a:r>
              <a:rPr lang="en-US" sz="2000" dirty="0" smtClean="0"/>
              <a:t>.</a:t>
            </a:r>
          </a:p>
          <a:p>
            <a:pPr eaLnBrk="1" hangingPunct="1">
              <a:buFontTx/>
              <a:buNone/>
              <a:defRPr/>
            </a:pPr>
            <a:endParaRPr lang="en-US" sz="2000" dirty="0" smtClean="0"/>
          </a:p>
          <a:p>
            <a:pPr eaLnBrk="1" hangingPunct="1">
              <a:buFontTx/>
              <a:buNone/>
              <a:defRPr/>
            </a:pPr>
            <a:r>
              <a:rPr lang="en-US" sz="2000" dirty="0" smtClean="0"/>
              <a:t>1. 	</a:t>
            </a:r>
            <a:r>
              <a:rPr lang="en-US" sz="2000" dirty="0" err="1" smtClean="0"/>
              <a:t>Pilihan</a:t>
            </a:r>
            <a:r>
              <a:rPr lang="en-US" sz="2000" dirty="0" smtClean="0"/>
              <a:t> </a:t>
            </a:r>
            <a:r>
              <a:rPr lang="en-US" sz="2000" dirty="0" err="1" smtClean="0"/>
              <a:t>kata</a:t>
            </a:r>
            <a:r>
              <a:rPr lang="en-US" sz="2000" dirty="0" smtClean="0"/>
              <a:t> </a:t>
            </a:r>
            <a:r>
              <a:rPr lang="en-US" sz="2000" dirty="0" err="1" smtClean="0"/>
              <a:t>mencakup</a:t>
            </a:r>
            <a:r>
              <a:rPr lang="en-US" sz="2000" dirty="0" smtClean="0"/>
              <a:t> </a:t>
            </a:r>
            <a:r>
              <a:rPr lang="en-US" sz="2000" dirty="0" err="1" smtClean="0"/>
              <a:t>pengertian</a:t>
            </a:r>
            <a:r>
              <a:rPr lang="en-US" sz="2000" dirty="0" smtClean="0"/>
              <a:t> </a:t>
            </a:r>
            <a:r>
              <a:rPr lang="en-US" sz="2000" dirty="0" err="1" smtClean="0"/>
              <a:t>penggunaan</a:t>
            </a:r>
            <a:r>
              <a:rPr lang="en-US" sz="2000" dirty="0" smtClean="0"/>
              <a:t> </a:t>
            </a:r>
            <a:r>
              <a:rPr lang="en-US" sz="2000" dirty="0" err="1" smtClean="0"/>
              <a:t>kata-kata</a:t>
            </a:r>
            <a:r>
              <a:rPr lang="en-US" sz="2000" dirty="0" smtClean="0"/>
              <a:t> </a:t>
            </a:r>
            <a:r>
              <a:rPr lang="en-US" sz="2000" dirty="0" err="1" smtClean="0"/>
              <a:t>untuk</a:t>
            </a:r>
            <a:r>
              <a:rPr lang="en-US" sz="2000" dirty="0" smtClean="0"/>
              <a:t> </a:t>
            </a:r>
            <a:r>
              <a:rPr lang="en-US" sz="2000" dirty="0" err="1" smtClean="0"/>
              <a:t>menyampaikan</a:t>
            </a:r>
            <a:r>
              <a:rPr lang="en-US" sz="2000" dirty="0" smtClean="0"/>
              <a:t> </a:t>
            </a:r>
            <a:r>
              <a:rPr lang="en-US" sz="2000" dirty="0" err="1" smtClean="0"/>
              <a:t>suatu</a:t>
            </a:r>
            <a:r>
              <a:rPr lang="en-US" sz="2000" dirty="0" smtClean="0"/>
              <a:t> </a:t>
            </a:r>
            <a:r>
              <a:rPr lang="en-US" sz="2000" dirty="0" err="1" smtClean="0"/>
              <a:t>gagasan</a:t>
            </a:r>
            <a:r>
              <a:rPr lang="en-US" sz="2000" dirty="0" smtClean="0"/>
              <a:t>, </a:t>
            </a:r>
            <a:r>
              <a:rPr lang="en-US" sz="2000" dirty="0" err="1" smtClean="0"/>
              <a:t>pembentukan</a:t>
            </a:r>
            <a:r>
              <a:rPr lang="en-US" sz="2000" dirty="0" smtClean="0"/>
              <a:t> </a:t>
            </a:r>
            <a:r>
              <a:rPr lang="en-US" sz="2000" dirty="0" err="1" smtClean="0"/>
              <a:t>kelompok</a:t>
            </a:r>
            <a:r>
              <a:rPr lang="en-US" sz="2000" dirty="0" smtClean="0"/>
              <a:t> </a:t>
            </a:r>
            <a:r>
              <a:rPr lang="en-US" sz="2000" dirty="0" err="1" smtClean="0"/>
              <a:t>kata</a:t>
            </a:r>
            <a:r>
              <a:rPr lang="en-US" sz="2000" dirty="0" smtClean="0"/>
              <a:t> yang </a:t>
            </a:r>
            <a:r>
              <a:rPr lang="en-US" sz="2000" dirty="0" err="1" smtClean="0"/>
              <a:t>tepat</a:t>
            </a:r>
            <a:r>
              <a:rPr lang="en-US" sz="2000" dirty="0" smtClean="0"/>
              <a:t>, </a:t>
            </a:r>
            <a:r>
              <a:rPr lang="en-US" sz="2000" dirty="0" err="1" smtClean="0"/>
              <a:t>dan</a:t>
            </a:r>
            <a:r>
              <a:rPr lang="en-US" sz="2000" dirty="0" smtClean="0"/>
              <a:t> </a:t>
            </a:r>
            <a:r>
              <a:rPr lang="en-US" sz="2000" dirty="0" err="1" smtClean="0"/>
              <a:t>pemilihan</a:t>
            </a:r>
            <a:r>
              <a:rPr lang="en-US" sz="2000" dirty="0" smtClean="0"/>
              <a:t> </a:t>
            </a:r>
            <a:r>
              <a:rPr lang="en-US" sz="2000" dirty="0" err="1" smtClean="0"/>
              <a:t>gaya</a:t>
            </a:r>
            <a:r>
              <a:rPr lang="en-US" sz="2000" dirty="0" smtClean="0"/>
              <a:t> yang paling </a:t>
            </a:r>
            <a:r>
              <a:rPr lang="en-US" sz="2000" dirty="0" err="1" smtClean="0"/>
              <a:t>tepat</a:t>
            </a:r>
            <a:r>
              <a:rPr lang="en-US" sz="2000" dirty="0" smtClean="0"/>
              <a:t> </a:t>
            </a:r>
            <a:r>
              <a:rPr lang="en-US" sz="2000" dirty="0" err="1" smtClean="0"/>
              <a:t>untuk</a:t>
            </a:r>
            <a:r>
              <a:rPr lang="en-US" sz="2000" dirty="0" smtClean="0"/>
              <a:t> </a:t>
            </a:r>
            <a:r>
              <a:rPr lang="en-US" sz="2000" dirty="0" err="1" smtClean="0"/>
              <a:t>suatu</a:t>
            </a:r>
            <a:r>
              <a:rPr lang="en-US" sz="2000" dirty="0" smtClean="0"/>
              <a:t> </a:t>
            </a:r>
            <a:r>
              <a:rPr lang="en-US" sz="2000" dirty="0" err="1" smtClean="0"/>
              <a:t>situasi</a:t>
            </a:r>
            <a:r>
              <a:rPr lang="en-US" sz="2000" dirty="0" smtClean="0"/>
              <a:t>. </a:t>
            </a:r>
          </a:p>
          <a:p>
            <a:pPr eaLnBrk="1" hangingPunct="1">
              <a:buFontTx/>
              <a:buNone/>
              <a:defRPr/>
            </a:pPr>
            <a:endParaRPr lang="en-US" sz="2000" dirty="0" smtClean="0"/>
          </a:p>
          <a:p>
            <a:pPr marL="457200" indent="-457200" eaLnBrk="1" hangingPunct="1">
              <a:buFontTx/>
              <a:buAutoNum type="arabicPeriod" startAt="2"/>
              <a:defRPr/>
            </a:pPr>
            <a:r>
              <a:rPr lang="en-US" sz="2000" dirty="0" err="1" smtClean="0"/>
              <a:t>Pilihan</a:t>
            </a:r>
            <a:r>
              <a:rPr lang="en-US" sz="2000" dirty="0" smtClean="0"/>
              <a:t> </a:t>
            </a:r>
            <a:r>
              <a:rPr lang="en-US" sz="2000" dirty="0" err="1" smtClean="0"/>
              <a:t>kata</a:t>
            </a:r>
            <a:r>
              <a:rPr lang="en-US" sz="2000" dirty="0" smtClean="0"/>
              <a:t> </a:t>
            </a:r>
            <a:r>
              <a:rPr lang="en-US" sz="2000" dirty="0" err="1" smtClean="0"/>
              <a:t>merupakan</a:t>
            </a:r>
            <a:r>
              <a:rPr lang="en-US" sz="2000" dirty="0" smtClean="0"/>
              <a:t> </a:t>
            </a:r>
            <a:r>
              <a:rPr lang="en-US" sz="2000" dirty="0" err="1" smtClean="0"/>
              <a:t>kemampuan</a:t>
            </a:r>
            <a:r>
              <a:rPr lang="en-US" sz="2000" dirty="0" smtClean="0"/>
              <a:t> </a:t>
            </a:r>
            <a:r>
              <a:rPr lang="en-US" sz="2000" dirty="0" err="1" smtClean="0"/>
              <a:t>membedakan</a:t>
            </a:r>
            <a:r>
              <a:rPr lang="en-US" sz="2000" dirty="0" smtClean="0"/>
              <a:t> </a:t>
            </a:r>
            <a:r>
              <a:rPr lang="en-US" sz="2000" dirty="0" err="1" smtClean="0"/>
              <a:t>secara</a:t>
            </a:r>
            <a:r>
              <a:rPr lang="en-US" sz="2000" dirty="0" smtClean="0"/>
              <a:t> </a:t>
            </a:r>
            <a:r>
              <a:rPr lang="en-US" sz="2000" dirty="0" err="1" smtClean="0"/>
              <a:t>tepat</a:t>
            </a:r>
            <a:r>
              <a:rPr lang="en-US" sz="2000" dirty="0" smtClean="0"/>
              <a:t> </a:t>
            </a:r>
            <a:r>
              <a:rPr lang="en-US" sz="2000" dirty="0" err="1" smtClean="0"/>
              <a:t>nuansa-nuansa</a:t>
            </a:r>
            <a:r>
              <a:rPr lang="en-US" sz="2000" dirty="0" smtClean="0"/>
              <a:t> </a:t>
            </a:r>
            <a:r>
              <a:rPr lang="en-US" sz="2000" dirty="0" err="1" smtClean="0"/>
              <a:t>makna</a:t>
            </a:r>
            <a:r>
              <a:rPr lang="en-US" sz="2000" dirty="0" smtClean="0"/>
              <a:t> </a:t>
            </a:r>
            <a:r>
              <a:rPr lang="en-US" sz="2000" dirty="0" err="1" smtClean="0"/>
              <a:t>dari</a:t>
            </a:r>
            <a:r>
              <a:rPr lang="en-US" sz="2000" dirty="0" smtClean="0"/>
              <a:t> </a:t>
            </a:r>
            <a:r>
              <a:rPr lang="en-US" sz="2000" dirty="0" err="1" smtClean="0"/>
              <a:t>gagasan</a:t>
            </a:r>
            <a:r>
              <a:rPr lang="en-US" sz="2000" dirty="0" smtClean="0"/>
              <a:t> yang </a:t>
            </a:r>
            <a:r>
              <a:rPr lang="en-US" sz="2000" dirty="0" err="1" smtClean="0"/>
              <a:t>ingin</a:t>
            </a:r>
            <a:r>
              <a:rPr lang="en-US" sz="2000" dirty="0" smtClean="0"/>
              <a:t> </a:t>
            </a:r>
            <a:r>
              <a:rPr lang="en-US" sz="2000" dirty="0" err="1" smtClean="0"/>
              <a:t>disampaikan</a:t>
            </a:r>
            <a:r>
              <a:rPr lang="en-US" sz="2000" dirty="0" smtClean="0"/>
              <a:t>. </a:t>
            </a:r>
          </a:p>
          <a:p>
            <a:pPr marL="457200" indent="-457200" eaLnBrk="1" hangingPunct="1">
              <a:buFontTx/>
              <a:buAutoNum type="arabicPeriod" startAt="2"/>
              <a:defRPr/>
            </a:pPr>
            <a:endParaRPr lang="en-US" sz="2000" dirty="0" smtClean="0"/>
          </a:p>
          <a:p>
            <a:pPr marL="457200" indent="-457200" eaLnBrk="1" hangingPunct="1">
              <a:buFontTx/>
              <a:buAutoNum type="arabicPeriod" startAt="2"/>
              <a:defRPr/>
            </a:pPr>
            <a:r>
              <a:rPr lang="en-US" sz="2000" dirty="0" err="1" smtClean="0"/>
              <a:t>Pilihan</a:t>
            </a:r>
            <a:r>
              <a:rPr lang="en-US" sz="2000" dirty="0" smtClean="0"/>
              <a:t> </a:t>
            </a:r>
            <a:r>
              <a:rPr lang="en-US" sz="2000" dirty="0" err="1" smtClean="0"/>
              <a:t>kata</a:t>
            </a:r>
            <a:r>
              <a:rPr lang="en-US" sz="2000" dirty="0" smtClean="0"/>
              <a:t> </a:t>
            </a:r>
            <a:r>
              <a:rPr lang="en-US" sz="2000" dirty="0" err="1" smtClean="0"/>
              <a:t>merupakan</a:t>
            </a:r>
            <a:r>
              <a:rPr lang="en-US" sz="2000" dirty="0" smtClean="0"/>
              <a:t> </a:t>
            </a:r>
            <a:r>
              <a:rPr lang="en-US" sz="2000" dirty="0" err="1" smtClean="0"/>
              <a:t>kemampuan</a:t>
            </a:r>
            <a:r>
              <a:rPr lang="en-US" sz="2000" dirty="0" smtClean="0"/>
              <a:t> </a:t>
            </a:r>
            <a:r>
              <a:rPr lang="en-US" sz="2000" dirty="0" err="1" smtClean="0"/>
              <a:t>untuk</a:t>
            </a:r>
            <a:r>
              <a:rPr lang="en-US" sz="2000" dirty="0" smtClean="0"/>
              <a:t> </a:t>
            </a:r>
            <a:r>
              <a:rPr lang="en-US" sz="2000" dirty="0" err="1" smtClean="0"/>
              <a:t>menemukan</a:t>
            </a:r>
            <a:r>
              <a:rPr lang="en-US" sz="2000" dirty="0" smtClean="0"/>
              <a:t> </a:t>
            </a:r>
            <a:r>
              <a:rPr lang="en-US" sz="2000" dirty="0" err="1" smtClean="0"/>
              <a:t>kata</a:t>
            </a:r>
            <a:r>
              <a:rPr lang="en-US" sz="2000" dirty="0" smtClean="0"/>
              <a:t> yang </a:t>
            </a:r>
            <a:r>
              <a:rPr lang="en-US" sz="2000" dirty="0" err="1" smtClean="0"/>
              <a:t>sesuai</a:t>
            </a:r>
            <a:r>
              <a:rPr lang="en-US" sz="2000" dirty="0" smtClean="0"/>
              <a:t> </a:t>
            </a:r>
            <a:r>
              <a:rPr lang="en-US" sz="2000" dirty="0" err="1" smtClean="0"/>
              <a:t>dengan</a:t>
            </a:r>
            <a:r>
              <a:rPr lang="en-US" sz="2000" dirty="0" smtClean="0"/>
              <a:t> </a:t>
            </a:r>
            <a:r>
              <a:rPr lang="en-US" sz="2000" dirty="0" err="1" smtClean="0"/>
              <a:t>situasi</a:t>
            </a:r>
            <a:r>
              <a:rPr lang="en-US" sz="2000" dirty="0" smtClean="0"/>
              <a:t> </a:t>
            </a:r>
            <a:r>
              <a:rPr lang="en-US" sz="2000" dirty="0" err="1" smtClean="0"/>
              <a:t>dan</a:t>
            </a:r>
            <a:r>
              <a:rPr lang="en-US" sz="2000" dirty="0" smtClean="0"/>
              <a:t> </a:t>
            </a:r>
            <a:r>
              <a:rPr lang="en-US" sz="2000" dirty="0" err="1" smtClean="0"/>
              <a:t>nilai</a:t>
            </a:r>
            <a:r>
              <a:rPr lang="en-US" sz="2000" dirty="0" smtClean="0"/>
              <a:t> rasa yang </a:t>
            </a:r>
            <a:r>
              <a:rPr lang="en-US" sz="2000" dirty="0" err="1" smtClean="0"/>
              <a:t>dimiliki</a:t>
            </a:r>
            <a:r>
              <a:rPr lang="en-US" sz="2000" dirty="0" smtClean="0"/>
              <a:t> </a:t>
            </a:r>
            <a:r>
              <a:rPr lang="en-US" sz="2000" dirty="0" err="1" smtClean="0"/>
              <a:t>oleh</a:t>
            </a:r>
            <a:r>
              <a:rPr lang="en-US" sz="2000" dirty="0" smtClean="0"/>
              <a:t> </a:t>
            </a:r>
            <a:r>
              <a:rPr lang="en-US" sz="2000" dirty="0" err="1" smtClean="0"/>
              <a:t>kelompok</a:t>
            </a:r>
            <a:r>
              <a:rPr lang="en-US" sz="2000" dirty="0" smtClean="0"/>
              <a:t> </a:t>
            </a:r>
            <a:r>
              <a:rPr lang="en-US" sz="2000" dirty="0" err="1" smtClean="0"/>
              <a:t>sasaran</a:t>
            </a:r>
            <a:r>
              <a:rPr lang="en-US" sz="2000" dirty="0" smtClean="0"/>
              <a:t>. </a:t>
            </a:r>
          </a:p>
          <a:p>
            <a:pPr marL="457200" indent="-457200" eaLnBrk="1" hangingPunct="1">
              <a:buFontTx/>
              <a:buAutoNum type="arabicPeriod" startAt="2"/>
              <a:defRPr/>
            </a:pPr>
            <a:endParaRPr lang="en-US" sz="2000" dirty="0" smtClean="0"/>
          </a:p>
          <a:p>
            <a:pPr marL="457200" indent="-457200" eaLnBrk="1" hangingPunct="1">
              <a:buFontTx/>
              <a:buAutoNum type="arabicPeriod" startAt="2"/>
              <a:defRPr/>
            </a:pPr>
            <a:r>
              <a:rPr lang="en-US" sz="2000" dirty="0" err="1" smtClean="0"/>
              <a:t>Pilihan</a:t>
            </a:r>
            <a:r>
              <a:rPr lang="en-US" sz="2000" dirty="0" smtClean="0"/>
              <a:t> </a:t>
            </a:r>
            <a:r>
              <a:rPr lang="en-US" sz="2000" dirty="0" err="1" smtClean="0"/>
              <a:t>kata</a:t>
            </a:r>
            <a:r>
              <a:rPr lang="en-US" sz="2000" dirty="0" smtClean="0"/>
              <a:t> yang </a:t>
            </a:r>
            <a:r>
              <a:rPr lang="en-US" sz="2000" dirty="0" err="1" smtClean="0"/>
              <a:t>tepat</a:t>
            </a:r>
            <a:r>
              <a:rPr lang="en-US" sz="2000" dirty="0" smtClean="0"/>
              <a:t> </a:t>
            </a:r>
            <a:r>
              <a:rPr lang="en-US" sz="2000" dirty="0" err="1" smtClean="0"/>
              <a:t>dan</a:t>
            </a:r>
            <a:r>
              <a:rPr lang="en-US" sz="2000" dirty="0" smtClean="0"/>
              <a:t> </a:t>
            </a:r>
            <a:r>
              <a:rPr lang="en-US" sz="2000" dirty="0" err="1" smtClean="0"/>
              <a:t>sesuai</a:t>
            </a:r>
            <a:r>
              <a:rPr lang="en-US" sz="2000" dirty="0" smtClean="0"/>
              <a:t> </a:t>
            </a:r>
            <a:r>
              <a:rPr lang="en-US" sz="2000" dirty="0" err="1" smtClean="0"/>
              <a:t>hanya</a:t>
            </a:r>
            <a:r>
              <a:rPr lang="en-US" sz="2000" dirty="0" smtClean="0"/>
              <a:t> </a:t>
            </a:r>
            <a:r>
              <a:rPr lang="en-US" sz="2000" dirty="0" err="1" smtClean="0"/>
              <a:t>dimungkinkan</a:t>
            </a:r>
            <a:r>
              <a:rPr lang="en-US" sz="2000" dirty="0" smtClean="0"/>
              <a:t> </a:t>
            </a:r>
            <a:r>
              <a:rPr lang="en-US" sz="2000" dirty="0" err="1" smtClean="0"/>
              <a:t>oleh</a:t>
            </a:r>
            <a:r>
              <a:rPr lang="en-US" sz="2000" dirty="0" smtClean="0"/>
              <a:t> </a:t>
            </a:r>
            <a:r>
              <a:rPr lang="en-US" sz="2000" dirty="0" err="1" smtClean="0"/>
              <a:t>penguasaan</a:t>
            </a:r>
            <a:r>
              <a:rPr lang="en-US" sz="2000" dirty="0" smtClean="0"/>
              <a:t> </a:t>
            </a:r>
            <a:r>
              <a:rPr lang="en-US" sz="2000" dirty="0" err="1" smtClean="0"/>
              <a:t>sejumlah</a:t>
            </a:r>
            <a:r>
              <a:rPr lang="en-US" sz="2000" dirty="0" smtClean="0"/>
              <a:t> </a:t>
            </a:r>
            <a:r>
              <a:rPr lang="en-US" sz="2000" dirty="0" err="1" smtClean="0"/>
              <a:t>besar</a:t>
            </a:r>
            <a:r>
              <a:rPr lang="en-US" sz="2000" dirty="0" smtClean="0"/>
              <a:t> </a:t>
            </a:r>
            <a:r>
              <a:rPr lang="en-US" sz="2000" dirty="0" err="1" smtClean="0"/>
              <a:t>kosa</a:t>
            </a:r>
            <a:r>
              <a:rPr lang="en-US" sz="2000" dirty="0" smtClean="0"/>
              <a:t> </a:t>
            </a:r>
            <a:r>
              <a:rPr lang="en-US" sz="2000" dirty="0" err="1" smtClean="0"/>
              <a:t>kata</a:t>
            </a:r>
            <a:r>
              <a:rPr lang="en-US" sz="2000" dirty="0" smtClean="0"/>
              <a:t> </a:t>
            </a:r>
            <a:r>
              <a:rPr lang="en-US" sz="2000" dirty="0" err="1" smtClean="0"/>
              <a:t>atau</a:t>
            </a:r>
            <a:r>
              <a:rPr lang="en-US" sz="2000" dirty="0" smtClean="0"/>
              <a:t> </a:t>
            </a:r>
            <a:r>
              <a:rPr lang="en-US" sz="2000" dirty="0" err="1" smtClean="0"/>
              <a:t>perbendaharaan</a:t>
            </a:r>
            <a:r>
              <a:rPr lang="en-US" sz="2000" dirty="0" smtClean="0"/>
              <a:t> </a:t>
            </a:r>
            <a:r>
              <a:rPr lang="en-US" sz="2000" dirty="0" err="1" smtClean="0"/>
              <a:t>kata</a:t>
            </a:r>
            <a:r>
              <a:rPr lang="en-US" sz="2000" dirty="0" smtClean="0"/>
              <a:t> </a:t>
            </a:r>
            <a:r>
              <a:rPr lang="en-US" sz="2000" dirty="0" err="1" smtClean="0"/>
              <a:t>bahasa</a:t>
            </a:r>
            <a:r>
              <a:rPr lang="en-US" sz="2000" dirty="0" smtClean="0"/>
              <a:t> </a:t>
            </a:r>
            <a:r>
              <a:rPr lang="en-US" sz="2000" dirty="0" err="1" smtClean="0"/>
              <a:t>itu</a:t>
            </a:r>
            <a:r>
              <a:rPr lang="en-US" sz="2000" dirty="0" smtClean="0"/>
              <a:t>. </a:t>
            </a:r>
          </a:p>
          <a:p>
            <a:pPr eaLnBrk="1" hangingPunct="1">
              <a:buFontTx/>
              <a:buNone/>
              <a:defRPr/>
            </a:pPr>
            <a:endParaRPr lang="en-US" sz="2000" dirty="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fade">
                                      <p:cBhvr>
                                        <p:cTn id="7" dur="1000"/>
                                        <p:tgtEl>
                                          <p:spTgt spid="15362">
                                            <p:txEl>
                                              <p:pRg st="0" end="0"/>
                                            </p:txEl>
                                          </p:spTgt>
                                        </p:tgtEl>
                                      </p:cBhvr>
                                    </p:animEffect>
                                    <p:anim calcmode="lin" valueType="num">
                                      <p:cBhvr>
                                        <p:cTn id="8" dur="10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5362">
                                            <p:txEl>
                                              <p:pRg st="2" end="2"/>
                                            </p:txEl>
                                          </p:spTgt>
                                        </p:tgtEl>
                                        <p:attrNameLst>
                                          <p:attrName>style.visibility</p:attrName>
                                        </p:attrNameLst>
                                      </p:cBhvr>
                                      <p:to>
                                        <p:strVal val="visible"/>
                                      </p:to>
                                    </p:set>
                                    <p:animEffect transition="in" filter="fade">
                                      <p:cBhvr>
                                        <p:cTn id="14" dur="1000"/>
                                        <p:tgtEl>
                                          <p:spTgt spid="15362">
                                            <p:txEl>
                                              <p:pRg st="2" end="2"/>
                                            </p:txEl>
                                          </p:spTgt>
                                        </p:tgtEl>
                                      </p:cBhvr>
                                    </p:animEffect>
                                    <p:anim calcmode="lin" valueType="num">
                                      <p:cBhvr>
                                        <p:cTn id="15" dur="10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536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5362">
                                            <p:txEl>
                                              <p:pRg st="4" end="4"/>
                                            </p:txEl>
                                          </p:spTgt>
                                        </p:tgtEl>
                                        <p:attrNameLst>
                                          <p:attrName>style.visibility</p:attrName>
                                        </p:attrNameLst>
                                      </p:cBhvr>
                                      <p:to>
                                        <p:strVal val="visible"/>
                                      </p:to>
                                    </p:set>
                                    <p:animEffect transition="in" filter="fade">
                                      <p:cBhvr>
                                        <p:cTn id="21" dur="1000"/>
                                        <p:tgtEl>
                                          <p:spTgt spid="15362">
                                            <p:txEl>
                                              <p:pRg st="4" end="4"/>
                                            </p:txEl>
                                          </p:spTgt>
                                        </p:tgtEl>
                                      </p:cBhvr>
                                    </p:animEffect>
                                    <p:anim calcmode="lin" valueType="num">
                                      <p:cBhvr>
                                        <p:cTn id="22" dur="10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536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5362">
                                            <p:txEl>
                                              <p:pRg st="6" end="6"/>
                                            </p:txEl>
                                          </p:spTgt>
                                        </p:tgtEl>
                                        <p:attrNameLst>
                                          <p:attrName>style.visibility</p:attrName>
                                        </p:attrNameLst>
                                      </p:cBhvr>
                                      <p:to>
                                        <p:strVal val="visible"/>
                                      </p:to>
                                    </p:set>
                                    <p:animEffect transition="in" filter="fade">
                                      <p:cBhvr>
                                        <p:cTn id="28" dur="1000"/>
                                        <p:tgtEl>
                                          <p:spTgt spid="15362">
                                            <p:txEl>
                                              <p:pRg st="6" end="6"/>
                                            </p:txEl>
                                          </p:spTgt>
                                        </p:tgtEl>
                                      </p:cBhvr>
                                    </p:animEffect>
                                    <p:anim calcmode="lin" valueType="num">
                                      <p:cBhvr>
                                        <p:cTn id="29" dur="10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536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5362">
                                            <p:txEl>
                                              <p:pRg st="8" end="8"/>
                                            </p:txEl>
                                          </p:spTgt>
                                        </p:tgtEl>
                                        <p:attrNameLst>
                                          <p:attrName>style.visibility</p:attrName>
                                        </p:attrNameLst>
                                      </p:cBhvr>
                                      <p:to>
                                        <p:strVal val="visible"/>
                                      </p:to>
                                    </p:set>
                                    <p:animEffect transition="in" filter="fade">
                                      <p:cBhvr>
                                        <p:cTn id="35" dur="1000"/>
                                        <p:tgtEl>
                                          <p:spTgt spid="15362">
                                            <p:txEl>
                                              <p:pRg st="8" end="8"/>
                                            </p:txEl>
                                          </p:spTgt>
                                        </p:tgtEl>
                                      </p:cBhvr>
                                    </p:animEffect>
                                    <p:anim calcmode="lin" valueType="num">
                                      <p:cBhvr>
                                        <p:cTn id="36" dur="10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1536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381000" y="457200"/>
            <a:ext cx="8382000" cy="5943600"/>
          </a:xfrm>
        </p:spPr>
        <p:txBody>
          <a:bodyPr/>
          <a:lstStyle/>
          <a:p>
            <a:pPr eaLnBrk="1" hangingPunct="1">
              <a:buFontTx/>
              <a:buNone/>
            </a:pPr>
            <a:r>
              <a:rPr lang="en-US" sz="2000" smtClean="0"/>
              <a:t>		Melihat uraian di atas, ada dua hal penting yang patut mendapat perhatian kita berkaitan dengan pilihan kata, yakni ketepatan pilihan kata dan kesesuaian pilihan. </a:t>
            </a:r>
          </a:p>
          <a:p>
            <a:pPr eaLnBrk="1" hangingPunct="1">
              <a:buFontTx/>
              <a:buNone/>
            </a:pPr>
            <a:endParaRPr lang="en-US" sz="2000" smtClean="0"/>
          </a:p>
          <a:p>
            <a:pPr eaLnBrk="1" hangingPunct="1">
              <a:buFontTx/>
              <a:buNone/>
            </a:pPr>
            <a:r>
              <a:rPr lang="en-US" sz="2000" smtClean="0"/>
              <a:t>	KETEPATAN PILIHAN KATA</a:t>
            </a:r>
          </a:p>
          <a:p>
            <a:pPr eaLnBrk="1" hangingPunct="1">
              <a:buFontTx/>
              <a:buNone/>
            </a:pPr>
            <a:endParaRPr lang="en-US" sz="2000" smtClean="0"/>
          </a:p>
          <a:p>
            <a:pPr eaLnBrk="1" hangingPunct="1">
              <a:buFontTx/>
              <a:buNone/>
            </a:pPr>
            <a:r>
              <a:rPr lang="en-US" sz="2000" smtClean="0"/>
              <a:t>		berkaitan dengan kesanggupan sebuah kata untuk menimbulkan 	gagasan yang tepat pada imajinasi pembaca atau pendengar 	seperti apa yang dipikirkan atau dirasakan oleh penulis atau 	pembicara. </a:t>
            </a:r>
          </a:p>
          <a:p>
            <a:pPr eaLnBrk="1" hangingPunct="1"/>
            <a:endParaRPr lang="en-US" sz="2000" smtClean="0"/>
          </a:p>
          <a:p>
            <a:pPr eaLnBrk="1" hangingPunct="1">
              <a:buFontTx/>
              <a:buNone/>
            </a:pPr>
            <a:r>
              <a:rPr lang="en-US" sz="2000" smtClean="0"/>
              <a:t>	</a:t>
            </a:r>
          </a:p>
          <a:p>
            <a:pPr eaLnBrk="1" hangingPunct="1">
              <a:buFontTx/>
              <a:buNone/>
            </a:pPr>
            <a:r>
              <a:rPr lang="en-US" sz="2000" smtClean="0"/>
              <a:t>	KESESUAIAN PILIHAN KATA </a:t>
            </a:r>
          </a:p>
          <a:p>
            <a:pPr eaLnBrk="1" hangingPunct="1">
              <a:buFontTx/>
              <a:buNone/>
            </a:pPr>
            <a:r>
              <a:rPr lang="en-US" sz="2000" smtClean="0"/>
              <a:t>		</a:t>
            </a:r>
          </a:p>
          <a:p>
            <a:pPr eaLnBrk="1" hangingPunct="1">
              <a:buFontTx/>
              <a:buNone/>
            </a:pPr>
            <a:r>
              <a:rPr lang="en-US" sz="2000" smtClean="0"/>
              <a:t>		berkaitan dengan penggunaan kata untuk mengungkapkan 	gagasan dengan cara yang dicocokkan dengan kesempatan dan 	lingkungan yang dihadapi.</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fade">
                                      <p:cBhvr>
                                        <p:cTn id="7" dur="1000"/>
                                        <p:tgtEl>
                                          <p:spTgt spid="16386">
                                            <p:txEl>
                                              <p:pRg st="0" end="0"/>
                                            </p:txEl>
                                          </p:spTgt>
                                        </p:tgtEl>
                                      </p:cBhvr>
                                    </p:animEffect>
                                    <p:anim calcmode="lin" valueType="num">
                                      <p:cBhvr>
                                        <p:cTn id="8" dur="10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6386">
                                            <p:txEl>
                                              <p:pRg st="2" end="2"/>
                                            </p:txEl>
                                          </p:spTgt>
                                        </p:tgtEl>
                                        <p:attrNameLst>
                                          <p:attrName>style.visibility</p:attrName>
                                        </p:attrNameLst>
                                      </p:cBhvr>
                                      <p:to>
                                        <p:strVal val="visible"/>
                                      </p:to>
                                    </p:set>
                                    <p:animEffect transition="in" filter="fade">
                                      <p:cBhvr>
                                        <p:cTn id="14" dur="1000"/>
                                        <p:tgtEl>
                                          <p:spTgt spid="16386">
                                            <p:txEl>
                                              <p:pRg st="2" end="2"/>
                                            </p:txEl>
                                          </p:spTgt>
                                        </p:tgtEl>
                                      </p:cBhvr>
                                    </p:animEffect>
                                    <p:anim calcmode="lin" valueType="num">
                                      <p:cBhvr>
                                        <p:cTn id="15" dur="10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38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6386">
                                            <p:txEl>
                                              <p:pRg st="4" end="4"/>
                                            </p:txEl>
                                          </p:spTgt>
                                        </p:tgtEl>
                                        <p:attrNameLst>
                                          <p:attrName>style.visibility</p:attrName>
                                        </p:attrNameLst>
                                      </p:cBhvr>
                                      <p:to>
                                        <p:strVal val="visible"/>
                                      </p:to>
                                    </p:set>
                                    <p:animEffect transition="in" filter="fade">
                                      <p:cBhvr>
                                        <p:cTn id="21" dur="1000"/>
                                        <p:tgtEl>
                                          <p:spTgt spid="16386">
                                            <p:txEl>
                                              <p:pRg st="4" end="4"/>
                                            </p:txEl>
                                          </p:spTgt>
                                        </p:tgtEl>
                                      </p:cBhvr>
                                    </p:animEffect>
                                    <p:anim calcmode="lin" valueType="num">
                                      <p:cBhvr>
                                        <p:cTn id="22" dur="1000" fill="hold"/>
                                        <p:tgtEl>
                                          <p:spTgt spid="1638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6386">
                                            <p:txEl>
                                              <p:pRg st="6" end="6"/>
                                            </p:txEl>
                                          </p:spTgt>
                                        </p:tgtEl>
                                        <p:attrNameLst>
                                          <p:attrName>style.visibility</p:attrName>
                                        </p:attrNameLst>
                                      </p:cBhvr>
                                      <p:to>
                                        <p:strVal val="visible"/>
                                      </p:to>
                                    </p:set>
                                    <p:animEffect transition="in" filter="fade">
                                      <p:cBhvr>
                                        <p:cTn id="28" dur="1000"/>
                                        <p:tgtEl>
                                          <p:spTgt spid="16386">
                                            <p:txEl>
                                              <p:pRg st="6" end="6"/>
                                            </p:txEl>
                                          </p:spTgt>
                                        </p:tgtEl>
                                      </p:cBhvr>
                                    </p:animEffect>
                                    <p:anim calcmode="lin" valueType="num">
                                      <p:cBhvr>
                                        <p:cTn id="29" dur="1000" fill="hold"/>
                                        <p:tgtEl>
                                          <p:spTgt spid="16386">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638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6386">
                                            <p:txEl>
                                              <p:pRg st="7" end="7"/>
                                            </p:txEl>
                                          </p:spTgt>
                                        </p:tgtEl>
                                        <p:attrNameLst>
                                          <p:attrName>style.visibility</p:attrName>
                                        </p:attrNameLst>
                                      </p:cBhvr>
                                      <p:to>
                                        <p:strVal val="visible"/>
                                      </p:to>
                                    </p:set>
                                    <p:animEffect transition="in" filter="fade">
                                      <p:cBhvr>
                                        <p:cTn id="35" dur="1000"/>
                                        <p:tgtEl>
                                          <p:spTgt spid="16386">
                                            <p:txEl>
                                              <p:pRg st="7" end="7"/>
                                            </p:txEl>
                                          </p:spTgt>
                                        </p:tgtEl>
                                      </p:cBhvr>
                                    </p:animEffect>
                                    <p:anim calcmode="lin" valueType="num">
                                      <p:cBhvr>
                                        <p:cTn id="36" dur="1000" fill="hold"/>
                                        <p:tgtEl>
                                          <p:spTgt spid="16386">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1638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6386">
                                            <p:txEl>
                                              <p:pRg st="8" end="8"/>
                                            </p:txEl>
                                          </p:spTgt>
                                        </p:tgtEl>
                                        <p:attrNameLst>
                                          <p:attrName>style.visibility</p:attrName>
                                        </p:attrNameLst>
                                      </p:cBhvr>
                                      <p:to>
                                        <p:strVal val="visible"/>
                                      </p:to>
                                    </p:set>
                                    <p:animEffect transition="in" filter="fade">
                                      <p:cBhvr>
                                        <p:cTn id="42" dur="1000"/>
                                        <p:tgtEl>
                                          <p:spTgt spid="16386">
                                            <p:txEl>
                                              <p:pRg st="8" end="8"/>
                                            </p:txEl>
                                          </p:spTgt>
                                        </p:tgtEl>
                                      </p:cBhvr>
                                    </p:animEffect>
                                    <p:anim calcmode="lin" valueType="num">
                                      <p:cBhvr>
                                        <p:cTn id="43" dur="1000" fill="hold"/>
                                        <p:tgtEl>
                                          <p:spTgt spid="16386">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1638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6386">
                                            <p:txEl>
                                              <p:pRg st="9" end="9"/>
                                            </p:txEl>
                                          </p:spTgt>
                                        </p:tgtEl>
                                        <p:attrNameLst>
                                          <p:attrName>style.visibility</p:attrName>
                                        </p:attrNameLst>
                                      </p:cBhvr>
                                      <p:to>
                                        <p:strVal val="visible"/>
                                      </p:to>
                                    </p:set>
                                    <p:animEffect transition="in" filter="fade">
                                      <p:cBhvr>
                                        <p:cTn id="49" dur="1000"/>
                                        <p:tgtEl>
                                          <p:spTgt spid="16386">
                                            <p:txEl>
                                              <p:pRg st="9" end="9"/>
                                            </p:txEl>
                                          </p:spTgt>
                                        </p:tgtEl>
                                      </p:cBhvr>
                                    </p:animEffect>
                                    <p:anim calcmode="lin" valueType="num">
                                      <p:cBhvr>
                                        <p:cTn id="50" dur="1000" fill="hold"/>
                                        <p:tgtEl>
                                          <p:spTgt spid="16386">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16386">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57200" y="304800"/>
            <a:ext cx="8305800" cy="5943600"/>
          </a:xfrm>
        </p:spPr>
        <p:txBody>
          <a:bodyPr/>
          <a:lstStyle/>
          <a:p>
            <a:pPr eaLnBrk="1" hangingPunct="1">
              <a:buFontTx/>
              <a:buNone/>
            </a:pPr>
            <a:r>
              <a:rPr lang="en-US" sz="2000" smtClean="0"/>
              <a:t>		Untuk dapat melakukan pilihan kata dengan baik, seseorang harus memiliki pengetahuan dan keterampilan dalam hal mengetahui berbagai hal berikut ini. </a:t>
            </a:r>
          </a:p>
          <a:p>
            <a:pPr eaLnBrk="1" hangingPunct="1">
              <a:buFontTx/>
              <a:buNone/>
            </a:pPr>
            <a:r>
              <a:rPr lang="en-US" sz="2000" smtClean="0"/>
              <a:t> </a:t>
            </a:r>
          </a:p>
          <a:p>
            <a:pPr eaLnBrk="1" hangingPunct="1"/>
            <a:r>
              <a:rPr lang="en-US" sz="2000" smtClean="0"/>
              <a:t>Kata umum dan kata khusus. Untuk mencapai pengertian yang tepat sebaiknya digunakan kata khusus yang akan mengungkapkan makna secara lebih jelas. Nama diri merupakan kata yang sangat khusus. Kata khusus digunakan untuk memberikan informasi yang akurat kepada pembaca dan untuk membangkitkan sugesti dalam diri pembaca. Misalnya, </a:t>
            </a:r>
            <a:r>
              <a:rPr lang="en-US" sz="2000" i="1" smtClean="0"/>
              <a:t>berjalan perlahan-lahan </a:t>
            </a:r>
            <a:r>
              <a:rPr lang="en-US" sz="2000" smtClean="0"/>
              <a:t>dengan </a:t>
            </a:r>
            <a:r>
              <a:rPr lang="en-US" sz="2000" i="1" smtClean="0"/>
              <a:t>tertatih; orang miskin </a:t>
            </a:r>
            <a:r>
              <a:rPr lang="en-US" sz="2000" smtClean="0"/>
              <a:t>dengan </a:t>
            </a:r>
            <a:r>
              <a:rPr lang="en-US" sz="2000" i="1" smtClean="0"/>
              <a:t>gelandangan.</a:t>
            </a:r>
          </a:p>
          <a:p>
            <a:pPr eaLnBrk="1" hangingPunct="1">
              <a:buFontTx/>
              <a:buNone/>
            </a:pPr>
            <a:endParaRPr lang="en-US" sz="2000" smtClean="0"/>
          </a:p>
          <a:p>
            <a:pPr eaLnBrk="1" hangingPunct="1"/>
            <a:r>
              <a:rPr lang="en-US" sz="2000" smtClean="0"/>
              <a:t>Kata indria. Untuk dapat menyajikan berita yang bersifat faktual, alat bahasa yang paling tepat adalah kata-kata indria. Kata-kata itu menyatakan pengalaman yang dicerap oleh pancaindera: penglihatan, pendengaran, peraba, perasa, dan penciuman. Kata-kata indria ini merupakan kata-kata yang membantu kelancaran penulisan deskripsi secara akurat.</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fade">
                                      <p:cBhvr>
                                        <p:cTn id="7" dur="500"/>
                                        <p:tgtEl>
                                          <p:spTgt spid="17410">
                                            <p:txEl>
                                              <p:pRg st="0" end="0"/>
                                            </p:txEl>
                                          </p:spTgt>
                                        </p:tgtEl>
                                      </p:cBhvr>
                                    </p:animEffect>
                                    <p:anim calcmode="lin" valueType="num">
                                      <p:cBhvr>
                                        <p:cTn id="8" dur="5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741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7410">
                                            <p:txEl>
                                              <p:pRg st="1" end="1"/>
                                            </p:txEl>
                                          </p:spTgt>
                                        </p:tgtEl>
                                        <p:attrNameLst>
                                          <p:attrName>style.visibility</p:attrName>
                                        </p:attrNameLst>
                                      </p:cBhvr>
                                      <p:to>
                                        <p:strVal val="visible"/>
                                      </p:to>
                                    </p:set>
                                    <p:animEffect transition="in" filter="fade">
                                      <p:cBhvr>
                                        <p:cTn id="14" dur="500"/>
                                        <p:tgtEl>
                                          <p:spTgt spid="17410">
                                            <p:txEl>
                                              <p:pRg st="1" end="1"/>
                                            </p:txEl>
                                          </p:spTgt>
                                        </p:tgtEl>
                                      </p:cBhvr>
                                    </p:animEffect>
                                    <p:anim calcmode="lin" valueType="num">
                                      <p:cBhvr>
                                        <p:cTn id="15" dur="500" fill="hold"/>
                                        <p:tgtEl>
                                          <p:spTgt spid="1741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7410">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7410">
                                            <p:txEl>
                                              <p:pRg st="2" end="2"/>
                                            </p:txEl>
                                          </p:spTgt>
                                        </p:tgtEl>
                                        <p:attrNameLst>
                                          <p:attrName>style.visibility</p:attrName>
                                        </p:attrNameLst>
                                      </p:cBhvr>
                                      <p:to>
                                        <p:strVal val="visible"/>
                                      </p:to>
                                    </p:set>
                                    <p:animEffect transition="in" filter="fade">
                                      <p:cBhvr>
                                        <p:cTn id="21" dur="500"/>
                                        <p:tgtEl>
                                          <p:spTgt spid="17410">
                                            <p:txEl>
                                              <p:pRg st="2" end="2"/>
                                            </p:txEl>
                                          </p:spTgt>
                                        </p:tgtEl>
                                      </p:cBhvr>
                                    </p:animEffect>
                                    <p:anim calcmode="lin" valueType="num">
                                      <p:cBhvr>
                                        <p:cTn id="22" dur="500" fill="hold"/>
                                        <p:tgtEl>
                                          <p:spTgt spid="17410">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7410">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7410">
                                            <p:txEl>
                                              <p:pRg st="4" end="4"/>
                                            </p:txEl>
                                          </p:spTgt>
                                        </p:tgtEl>
                                        <p:attrNameLst>
                                          <p:attrName>style.visibility</p:attrName>
                                        </p:attrNameLst>
                                      </p:cBhvr>
                                      <p:to>
                                        <p:strVal val="visible"/>
                                      </p:to>
                                    </p:set>
                                    <p:animEffect transition="in" filter="fade">
                                      <p:cBhvr>
                                        <p:cTn id="28" dur="500"/>
                                        <p:tgtEl>
                                          <p:spTgt spid="17410">
                                            <p:txEl>
                                              <p:pRg st="4" end="4"/>
                                            </p:txEl>
                                          </p:spTgt>
                                        </p:tgtEl>
                                      </p:cBhvr>
                                    </p:animEffect>
                                    <p:anim calcmode="lin" valueType="num">
                                      <p:cBhvr>
                                        <p:cTn id="29" dur="500" fill="hold"/>
                                        <p:tgtEl>
                                          <p:spTgt spid="17410">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1741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457200" y="381000"/>
            <a:ext cx="8229600" cy="6019800"/>
          </a:xfrm>
        </p:spPr>
        <p:txBody>
          <a:bodyPr/>
          <a:lstStyle/>
          <a:p>
            <a:pPr eaLnBrk="1" hangingPunct="1"/>
            <a:r>
              <a:rPr lang="en-US" sz="2000" smtClean="0"/>
              <a:t>Kata formal, semiformal, dan nonformal. Penggunaan kata formal, semiformal, dan nonformal berkaitan dengan siapa yang menjadi pembaca atau pendengar. Pengetahuan penulis dan pembicara akan situasi juga akan mempengaruhi pilihan katanya. Misalnya, pemakaian kata ganti </a:t>
            </a:r>
            <a:r>
              <a:rPr lang="en-US" sz="2000" i="1" smtClean="0"/>
              <a:t>saya, aku, </a:t>
            </a:r>
            <a:r>
              <a:rPr lang="en-US" sz="2000" smtClean="0"/>
              <a:t>atau </a:t>
            </a:r>
            <a:r>
              <a:rPr lang="en-US" sz="2000" i="1" smtClean="0"/>
              <a:t>gue </a:t>
            </a:r>
            <a:r>
              <a:rPr lang="en-US" sz="2000" smtClean="0"/>
              <a:t>sangat bergantung pada situasi dan kepada siapa kita berbicara. </a:t>
            </a:r>
          </a:p>
          <a:p>
            <a:pPr eaLnBrk="1" hangingPunct="1">
              <a:buFontTx/>
              <a:buNone/>
            </a:pPr>
            <a:endParaRPr lang="en-US" sz="2000" smtClean="0"/>
          </a:p>
          <a:p>
            <a:pPr eaLnBrk="1" hangingPunct="1"/>
            <a:r>
              <a:rPr lang="en-US" sz="2000" smtClean="0"/>
              <a:t>Kata populer dan kata ilmiah. Kosakata suatu bahasa, pada umumnya, terdiri atas kata­-kata yang sering digunakan oleh penuturnya. Kata-kata akan digunakan dalam komunikasi sehari-hari oleh semua lapisan masyarakat. Namun, ada pula sejumlah kata yang hanya digunakan dalam komunikasi ilmiah: dalam diskusi, pertemuan resmi, pengajaran. Umumnya, kata-kata ilmiah itu diserap dari bahasa asing. Ada yang dicari padanan katanya dalam bahasa Indonesia (</a:t>
            </a:r>
            <a:r>
              <a:rPr lang="en-US" sz="2000" i="1" smtClean="0"/>
              <a:t>supervisi </a:t>
            </a:r>
            <a:r>
              <a:rPr lang="en-US" sz="2000" smtClean="0"/>
              <a:t>dengan </a:t>
            </a:r>
            <a:r>
              <a:rPr lang="en-US" sz="2000" i="1" smtClean="0"/>
              <a:t>penyelia</a:t>
            </a:r>
            <a:r>
              <a:rPr lang="en-US" sz="2000" smtClean="0"/>
              <a:t>)</a:t>
            </a:r>
            <a:r>
              <a:rPr lang="en-US" sz="2000" i="1" smtClean="0"/>
              <a:t> </a:t>
            </a:r>
            <a:r>
              <a:rPr lang="en-US" sz="2000" smtClean="0"/>
              <a:t>dan ada pula yang disesuaikan dengan struktur kata bahasa Indonesia (</a:t>
            </a:r>
            <a:r>
              <a:rPr lang="en-US" sz="2000" i="1" smtClean="0"/>
              <a:t>formation </a:t>
            </a:r>
            <a:r>
              <a:rPr lang="en-US" sz="2000" smtClean="0"/>
              <a:t>dengan </a:t>
            </a:r>
            <a:r>
              <a:rPr lang="en-US" sz="2000" i="1" smtClean="0"/>
              <a:t>formasi</a:t>
            </a:r>
            <a:r>
              <a:rPr lang="en-US" sz="2000" smtClean="0"/>
              <a:t>).</a:t>
            </a:r>
            <a:r>
              <a:rPr lang="en-US" sz="2000" i="1" smtClean="0"/>
              <a:t> </a:t>
            </a:r>
            <a:endParaRPr lang="en-US" sz="2000" smtClean="0"/>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fade">
                                      <p:cBhvr>
                                        <p:cTn id="7" dur="1000"/>
                                        <p:tgtEl>
                                          <p:spTgt spid="18434">
                                            <p:txEl>
                                              <p:pRg st="0" end="0"/>
                                            </p:txEl>
                                          </p:spTgt>
                                        </p:tgtEl>
                                      </p:cBhvr>
                                    </p:animEffect>
                                    <p:anim calcmode="lin" valueType="num">
                                      <p:cBhvr>
                                        <p:cTn id="8" dur="1000" fill="hold"/>
                                        <p:tgtEl>
                                          <p:spTgt spid="184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8434">
                                            <p:txEl>
                                              <p:pRg st="2" end="2"/>
                                            </p:txEl>
                                          </p:spTgt>
                                        </p:tgtEl>
                                        <p:attrNameLst>
                                          <p:attrName>style.visibility</p:attrName>
                                        </p:attrNameLst>
                                      </p:cBhvr>
                                      <p:to>
                                        <p:strVal val="visible"/>
                                      </p:to>
                                    </p:set>
                                    <p:animEffect transition="in" filter="fade">
                                      <p:cBhvr>
                                        <p:cTn id="14" dur="1000"/>
                                        <p:tgtEl>
                                          <p:spTgt spid="18434">
                                            <p:txEl>
                                              <p:pRg st="2" end="2"/>
                                            </p:txEl>
                                          </p:spTgt>
                                        </p:tgtEl>
                                      </p:cBhvr>
                                    </p:animEffect>
                                    <p:anim calcmode="lin" valueType="num">
                                      <p:cBhvr>
                                        <p:cTn id="15" dur="1000" fill="hold"/>
                                        <p:tgtEl>
                                          <p:spTgt spid="1843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843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457200" y="228600"/>
            <a:ext cx="8229600" cy="6049963"/>
          </a:xfrm>
        </p:spPr>
        <p:txBody>
          <a:bodyPr/>
          <a:lstStyle/>
          <a:p>
            <a:pPr eaLnBrk="1" hangingPunct="1"/>
            <a:r>
              <a:rPr lang="en-US" sz="2000" smtClean="0"/>
              <a:t>Jargon. Jargon adalah kata-kata teknis dalam suatu bidang ilmu tertentu dan sering kali bertumpang-tindih dengan pengertian </a:t>
            </a:r>
            <a:r>
              <a:rPr lang="en-US" sz="2000" i="1" smtClean="0"/>
              <a:t>istilah. </a:t>
            </a:r>
            <a:r>
              <a:rPr lang="en-US" sz="2000" smtClean="0"/>
              <a:t>Jargon merupakan bahasa atau kata yang khusus sekali. Pemakaian jargon harus diikuti oleh penjelasan arti kata tersebut. </a:t>
            </a:r>
          </a:p>
          <a:p>
            <a:pPr eaLnBrk="1" hangingPunct="1"/>
            <a:endParaRPr lang="en-US" sz="2000" smtClean="0"/>
          </a:p>
          <a:p>
            <a:pPr eaLnBrk="1" hangingPunct="1"/>
            <a:r>
              <a:rPr lang="en-US" sz="2000" smtClean="0"/>
              <a:t>Kata percakapan. Bahasa percakapan tidak selalu identik, dengan bahasa nonformal. Kata percakapan adalah kata-kata yang dapat digunakan dalam ragam lisan, tetapi tidak dapat digunakan dalam ragam tulis. Masalahnya, sekarang adalah bahwa tidak semua penutur bahasa Indonesia dapat membedakan kedua ragam ini. Perbedaan laras jurnalistik dan laras iklan dari laras-Iaras lain, dalam hal ini, adalah bahwa kedua laras ini menyajikan ragam lisan dalam bentuk ragam tulis. Akibatnya, ada banyak kata percakapan yang digunakan dalam bentuk tulis, misalnya </a:t>
            </a:r>
            <a:r>
              <a:rPr lang="en-US" sz="2000" i="1" smtClean="0"/>
              <a:t>tapi </a:t>
            </a:r>
            <a:r>
              <a:rPr lang="en-US" sz="2000" smtClean="0"/>
              <a:t>seharusnya </a:t>
            </a:r>
            <a:r>
              <a:rPr lang="en-US" sz="2000" i="1" smtClean="0"/>
              <a:t>tetapi, bisa </a:t>
            </a:r>
            <a:r>
              <a:rPr lang="en-US" sz="2000" smtClean="0"/>
              <a:t>seharusnya </a:t>
            </a:r>
            <a:r>
              <a:rPr lang="en-US" sz="2000" i="1" smtClean="0"/>
              <a:t>dapat</a:t>
            </a:r>
            <a:r>
              <a:rPr lang="en-US" sz="2000" smtClean="0"/>
              <a:t>. </a:t>
            </a:r>
          </a:p>
          <a:p>
            <a:pPr eaLnBrk="1" hangingPunct="1">
              <a:buFontTx/>
              <a:buNone/>
            </a:pPr>
            <a:endParaRPr lang="en-US" sz="2000"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fade">
                                      <p:cBhvr>
                                        <p:cTn id="7" dur="1000"/>
                                        <p:tgtEl>
                                          <p:spTgt spid="19458">
                                            <p:txEl>
                                              <p:pRg st="0" end="0"/>
                                            </p:txEl>
                                          </p:spTgt>
                                        </p:tgtEl>
                                      </p:cBhvr>
                                    </p:animEffect>
                                    <p:anim calcmode="lin" valueType="num">
                                      <p:cBhvr>
                                        <p:cTn id="8" dur="1000" fill="hold"/>
                                        <p:tgtEl>
                                          <p:spTgt spid="1945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9458">
                                            <p:txEl>
                                              <p:pRg st="2" end="2"/>
                                            </p:txEl>
                                          </p:spTgt>
                                        </p:tgtEl>
                                        <p:attrNameLst>
                                          <p:attrName>style.visibility</p:attrName>
                                        </p:attrNameLst>
                                      </p:cBhvr>
                                      <p:to>
                                        <p:strVal val="visible"/>
                                      </p:to>
                                    </p:set>
                                    <p:animEffect transition="in" filter="fade">
                                      <p:cBhvr>
                                        <p:cTn id="14" dur="1000"/>
                                        <p:tgtEl>
                                          <p:spTgt spid="19458">
                                            <p:txEl>
                                              <p:pRg st="2" end="2"/>
                                            </p:txEl>
                                          </p:spTgt>
                                        </p:tgtEl>
                                      </p:cBhvr>
                                    </p:animEffect>
                                    <p:anim calcmode="lin" valueType="num">
                                      <p:cBhvr>
                                        <p:cTn id="15" dur="10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945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904</Words>
  <Application>Microsoft Office PowerPoint</Application>
  <PresentationFormat>On-screen Show (4:3)</PresentationFormat>
  <Paragraphs>187</Paragraphs>
  <Slides>20</Slides>
  <Notes>20</Notes>
  <HiddenSlides>1</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DIKSI (PILIHAN KATA) </vt:lpstr>
      <vt:lpstr>Slide 2</vt:lpstr>
      <vt:lpstr>Slide 3</vt:lpstr>
      <vt:lpstr>Slide 4</vt:lpstr>
      <vt:lpstr>Slide 5</vt:lpstr>
      <vt:lpstr>Slide 6</vt:lpstr>
      <vt:lpstr>Slide 7</vt:lpstr>
      <vt:lpstr>Slide 8</vt:lpstr>
      <vt:lpstr>Slide 9</vt:lpstr>
      <vt:lpstr>Slide 10</vt:lpstr>
      <vt:lpstr>Slide 11</vt:lpstr>
      <vt:lpstr>Perhatikan perbedaan antara penyajian yang bersifat ilmiah dan yang bersifat ilmiah populer berikut ini.  </vt:lpstr>
      <vt:lpstr>GAS METHANE</vt:lpstr>
      <vt:lpstr>GAS METANA DAN CO2</vt:lpstr>
      <vt:lpstr>Berikut ini disajikan tabel berisikan beberapa kemungkinan dalam penggunaan kata yang salah dan benar, serta  lugas dan tidak lugas. </vt:lpstr>
      <vt:lpstr>TIDAK LUGAS                                    LUGAS</vt:lpstr>
      <vt:lpstr>Berikut ini akan diuraikan beberapa contoh pemilihan kata. </vt:lpstr>
      <vt:lpstr>Slide 18</vt:lpstr>
      <vt:lpstr>Slide 19</vt:lpstr>
      <vt:lpstr> Tuliskan kembali kalimat berikut dengan membetulkan kesalahan yang ada.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dr Agung R</cp:lastModifiedBy>
  <cp:revision>32</cp:revision>
  <dcterms:created xsi:type="dcterms:W3CDTF">2009-07-15T07:03:59Z</dcterms:created>
  <dcterms:modified xsi:type="dcterms:W3CDTF">2010-08-23T04:46:06Z</dcterms:modified>
</cp:coreProperties>
</file>