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6977BE4F-7E49-4A09-9A5B-09FFEE62030F}" type="datetimeFigureOut">
              <a:rPr lang="id-ID" smtClean="0"/>
              <a:pPr/>
              <a:t>23/08/2010</a:t>
            </a:fld>
            <a:endParaRPr lang="id-ID"/>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id-ID"/>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7BFC23D-BF85-4C24-96E5-128F4C5A879D}"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77BE4F-7E49-4A09-9A5B-09FFEE62030F}" type="datetimeFigureOut">
              <a:rPr lang="id-ID" smtClean="0"/>
              <a:pPr/>
              <a:t>23/08/2010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BFC23D-BF85-4C24-96E5-128F4C5A879D}"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77BE4F-7E49-4A09-9A5B-09FFEE62030F}" type="datetimeFigureOut">
              <a:rPr lang="id-ID" smtClean="0"/>
              <a:pPr/>
              <a:t>23/08/2010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7BFC23D-BF85-4C24-96E5-128F4C5A879D}"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6977BE4F-7E49-4A09-9A5B-09FFEE62030F}" type="datetimeFigureOut">
              <a:rPr lang="id-ID" smtClean="0"/>
              <a:pPr/>
              <a:t>23/08/2010</a:t>
            </a:fld>
            <a:endParaRPr lang="id-ID"/>
          </a:p>
        </p:txBody>
      </p:sp>
      <p:sp>
        <p:nvSpPr>
          <p:cNvPr id="5" name="Footer Placeholder 4"/>
          <p:cNvSpPr>
            <a:spLocks noGrp="1"/>
          </p:cNvSpPr>
          <p:nvPr>
            <p:ph type="ftr" sz="quarter" idx="11"/>
          </p:nvPr>
        </p:nvSpPr>
        <p:spPr>
          <a:xfrm>
            <a:off x="457200" y="6480969"/>
            <a:ext cx="4260056" cy="300831"/>
          </a:xfrm>
        </p:spPr>
        <p:txBody>
          <a:bodyPr/>
          <a:lstStyle/>
          <a:p>
            <a:endParaRPr lang="id-ID"/>
          </a:p>
        </p:txBody>
      </p:sp>
      <p:sp>
        <p:nvSpPr>
          <p:cNvPr id="6" name="Slide Number Placeholder 5"/>
          <p:cNvSpPr>
            <a:spLocks noGrp="1"/>
          </p:cNvSpPr>
          <p:nvPr>
            <p:ph type="sldNum" sz="quarter" idx="12"/>
          </p:nvPr>
        </p:nvSpPr>
        <p:spPr/>
        <p:txBody>
          <a:bodyPr/>
          <a:lstStyle/>
          <a:p>
            <a:fld id="{27BFC23D-BF85-4C24-96E5-128F4C5A879D}"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6977BE4F-7E49-4A09-9A5B-09FFEE62030F}" type="datetimeFigureOut">
              <a:rPr lang="id-ID" smtClean="0"/>
              <a:pPr/>
              <a:t>23/08/2010</a:t>
            </a:fld>
            <a:endParaRPr lang="id-ID"/>
          </a:p>
        </p:txBody>
      </p:sp>
      <p:sp>
        <p:nvSpPr>
          <p:cNvPr id="5" name="Footer Placeholder 4"/>
          <p:cNvSpPr>
            <a:spLocks noGrp="1"/>
          </p:cNvSpPr>
          <p:nvPr>
            <p:ph type="ftr" sz="quarter" idx="11"/>
          </p:nvPr>
        </p:nvSpPr>
        <p:spPr>
          <a:xfrm>
            <a:off x="2619376" y="6480969"/>
            <a:ext cx="4260056" cy="300831"/>
          </a:xfrm>
        </p:spPr>
        <p:txBody>
          <a:bodyPr/>
          <a:lstStyle/>
          <a:p>
            <a:endParaRPr lang="id-ID"/>
          </a:p>
        </p:txBody>
      </p:sp>
      <p:sp>
        <p:nvSpPr>
          <p:cNvPr id="6" name="Slide Number Placeholder 5"/>
          <p:cNvSpPr>
            <a:spLocks noGrp="1"/>
          </p:cNvSpPr>
          <p:nvPr>
            <p:ph type="sldNum" sz="quarter" idx="12"/>
          </p:nvPr>
        </p:nvSpPr>
        <p:spPr>
          <a:xfrm>
            <a:off x="8451056" y="809624"/>
            <a:ext cx="502920" cy="300831"/>
          </a:xfrm>
        </p:spPr>
        <p:txBody>
          <a:bodyPr/>
          <a:lstStyle/>
          <a:p>
            <a:fld id="{27BFC23D-BF85-4C24-96E5-128F4C5A879D}" type="slidenum">
              <a:rPr lang="id-ID" smtClean="0"/>
              <a:pPr/>
              <a:t>‹#›</a:t>
            </a:fld>
            <a:endParaRPr lang="id-ID"/>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6977BE4F-7E49-4A09-9A5B-09FFEE62030F}" type="datetimeFigureOut">
              <a:rPr lang="id-ID" smtClean="0"/>
              <a:pPr/>
              <a:t>23/08/2010</a:t>
            </a:fld>
            <a:endParaRPr lang="id-ID"/>
          </a:p>
        </p:txBody>
      </p:sp>
      <p:sp>
        <p:nvSpPr>
          <p:cNvPr id="6" name="Footer Placeholder 5"/>
          <p:cNvSpPr>
            <a:spLocks noGrp="1"/>
          </p:cNvSpPr>
          <p:nvPr>
            <p:ph type="ftr" sz="quarter" idx="11"/>
          </p:nvPr>
        </p:nvSpPr>
        <p:spPr>
          <a:xfrm>
            <a:off x="457200" y="6480969"/>
            <a:ext cx="4260056" cy="301752"/>
          </a:xfrm>
        </p:spPr>
        <p:txBody>
          <a:bodyPr/>
          <a:lstStyle/>
          <a:p>
            <a:endParaRPr lang="id-ID"/>
          </a:p>
        </p:txBody>
      </p:sp>
      <p:sp>
        <p:nvSpPr>
          <p:cNvPr id="7" name="Slide Number Placeholder 6"/>
          <p:cNvSpPr>
            <a:spLocks noGrp="1"/>
          </p:cNvSpPr>
          <p:nvPr>
            <p:ph type="sldNum" sz="quarter" idx="12"/>
          </p:nvPr>
        </p:nvSpPr>
        <p:spPr>
          <a:xfrm>
            <a:off x="7589520" y="6480969"/>
            <a:ext cx="502920" cy="301752"/>
          </a:xfrm>
        </p:spPr>
        <p:txBody>
          <a:bodyPr/>
          <a:lstStyle/>
          <a:p>
            <a:fld id="{27BFC23D-BF85-4C24-96E5-128F4C5A879D}"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6977BE4F-7E49-4A09-9A5B-09FFEE62030F}" type="datetimeFigureOut">
              <a:rPr lang="id-ID" smtClean="0"/>
              <a:pPr/>
              <a:t>23/08/2010</a:t>
            </a:fld>
            <a:endParaRPr lang="id-ID"/>
          </a:p>
        </p:txBody>
      </p:sp>
      <p:sp>
        <p:nvSpPr>
          <p:cNvPr id="8" name="Footer Placeholder 7"/>
          <p:cNvSpPr>
            <a:spLocks noGrp="1"/>
          </p:cNvSpPr>
          <p:nvPr>
            <p:ph type="ftr" sz="quarter" idx="11"/>
          </p:nvPr>
        </p:nvSpPr>
        <p:spPr>
          <a:xfrm>
            <a:off x="457200" y="6480969"/>
            <a:ext cx="4261104" cy="301752"/>
          </a:xfrm>
        </p:spPr>
        <p:txBody>
          <a:bodyPr/>
          <a:lstStyle/>
          <a:p>
            <a:endParaRPr lang="id-ID"/>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27BFC23D-BF85-4C24-96E5-128F4C5A879D}"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77BE4F-7E49-4A09-9A5B-09FFEE62030F}" type="datetimeFigureOut">
              <a:rPr lang="id-ID" smtClean="0"/>
              <a:pPr/>
              <a:t>23/08/2010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7BFC23D-BF85-4C24-96E5-128F4C5A879D}"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6977BE4F-7E49-4A09-9A5B-09FFEE62030F}" type="datetimeFigureOut">
              <a:rPr lang="id-ID" smtClean="0"/>
              <a:pPr/>
              <a:t>23/08/2010</a:t>
            </a:fld>
            <a:endParaRPr lang="id-ID"/>
          </a:p>
        </p:txBody>
      </p:sp>
      <p:sp>
        <p:nvSpPr>
          <p:cNvPr id="3" name="Footer Placeholder 2"/>
          <p:cNvSpPr>
            <a:spLocks noGrp="1"/>
          </p:cNvSpPr>
          <p:nvPr>
            <p:ph type="ftr" sz="quarter" idx="11"/>
          </p:nvPr>
        </p:nvSpPr>
        <p:spPr>
          <a:xfrm>
            <a:off x="457200" y="6481890"/>
            <a:ext cx="4260056" cy="300831"/>
          </a:xfrm>
        </p:spPr>
        <p:txBody>
          <a:bodyPr/>
          <a:lstStyle/>
          <a:p>
            <a:endParaRPr lang="id-ID"/>
          </a:p>
        </p:txBody>
      </p:sp>
      <p:sp>
        <p:nvSpPr>
          <p:cNvPr id="4" name="Slide Number Placeholder 3"/>
          <p:cNvSpPr>
            <a:spLocks noGrp="1"/>
          </p:cNvSpPr>
          <p:nvPr>
            <p:ph type="sldNum" sz="quarter" idx="12"/>
          </p:nvPr>
        </p:nvSpPr>
        <p:spPr>
          <a:xfrm>
            <a:off x="7589520" y="6480969"/>
            <a:ext cx="502920" cy="301752"/>
          </a:xfrm>
        </p:spPr>
        <p:txBody>
          <a:bodyPr/>
          <a:lstStyle/>
          <a:p>
            <a:fld id="{27BFC23D-BF85-4C24-96E5-128F4C5A879D}"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6977BE4F-7E49-4A09-9A5B-09FFEE62030F}" type="datetimeFigureOut">
              <a:rPr lang="id-ID" smtClean="0"/>
              <a:pPr/>
              <a:t>23/08/2010</a:t>
            </a:fld>
            <a:endParaRPr lang="id-ID"/>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id-ID"/>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7BFC23D-BF85-4C24-96E5-128F4C5A879D}"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6977BE4F-7E49-4A09-9A5B-09FFEE62030F}" type="datetimeFigureOut">
              <a:rPr lang="id-ID" smtClean="0"/>
              <a:pPr/>
              <a:t>23/08/2010</a:t>
            </a:fld>
            <a:endParaRPr lang="id-ID"/>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id-ID"/>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27BFC23D-BF85-4C24-96E5-128F4C5A879D}"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977BE4F-7E49-4A09-9A5B-09FFEE62030F}" type="datetimeFigureOut">
              <a:rPr lang="id-ID" smtClean="0"/>
              <a:pPr/>
              <a:t>23/08/2010</a:t>
            </a:fld>
            <a:endParaRPr lang="id-ID"/>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id-ID"/>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7BFC23D-BF85-4C24-96E5-128F4C5A879D}"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297502"/>
          </a:xfrm>
        </p:spPr>
        <p:txBody>
          <a:bodyPr/>
          <a:lstStyle/>
          <a:p>
            <a:r>
              <a:rPr lang="id-ID" dirty="0" smtClean="0"/>
              <a:t>Kerangka Karangan</a:t>
            </a:r>
            <a:endParaRPr lang="id-ID" dirty="0"/>
          </a:p>
        </p:txBody>
      </p:sp>
    </p:spTree>
  </p:cSld>
  <p:clrMapOvr>
    <a:masterClrMapping/>
  </p:clrMapOvr>
  <p:transition spd="slow">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Kerangka Karangan</a:t>
            </a:r>
            <a:endParaRPr lang="id-ID" dirty="0"/>
          </a:p>
        </p:txBody>
      </p:sp>
      <p:sp>
        <p:nvSpPr>
          <p:cNvPr id="3" name="Content Placeholder 2"/>
          <p:cNvSpPr>
            <a:spLocks noGrp="1"/>
          </p:cNvSpPr>
          <p:nvPr>
            <p:ph idx="1"/>
          </p:nvPr>
        </p:nvSpPr>
        <p:spPr>
          <a:xfrm>
            <a:off x="0" y="1882808"/>
            <a:ext cx="9144000" cy="4975192"/>
          </a:xfrm>
        </p:spPr>
        <p:txBody>
          <a:bodyPr>
            <a:normAutofit fontScale="92500" lnSpcReduction="20000"/>
          </a:bodyPr>
          <a:lstStyle/>
          <a:p>
            <a:pPr algn="just">
              <a:buNone/>
            </a:pPr>
            <a:r>
              <a:rPr lang="id-ID" dirty="0" smtClean="0"/>
              <a:t>	</a:t>
            </a:r>
            <a:r>
              <a:rPr lang="id-ID" dirty="0" smtClean="0"/>
              <a:t>	Pada umumnya, ketika akan menulis karangan ilmiah, penulis membuat sebuah bagan atau rencana kerja. Hal itu dimaksudkan agar isi pikiran yang akan dituangkan ke dalam tulisan teratur, terperinci, dan sempurna. Bagan  yang dibuat dapat beberapa kali mengalami perubahan demi perbaikan dan penyempurnaan. </a:t>
            </a:r>
          </a:p>
          <a:p>
            <a:pPr algn="just">
              <a:buNone/>
            </a:pPr>
            <a:r>
              <a:rPr lang="id-ID" dirty="0" smtClean="0"/>
              <a:t>	</a:t>
            </a:r>
            <a:r>
              <a:rPr lang="id-ID" dirty="0" smtClean="0"/>
              <a:t>	Metode yang biasa dipakai untuk maksud tersebut disebut outline atau kerangka karangan. Secara singkat dapat dikatakan bahwa kerangka karangan adalah suatu rencana kerja yang memuat garis-garis besar dari suatu karangan yang digarap.</a:t>
            </a:r>
            <a:endParaRPr lang="id-ID" dirty="0"/>
          </a:p>
        </p:txBody>
      </p:sp>
    </p:spTree>
  </p:cSld>
  <p:clrMapOvr>
    <a:masterClrMapping/>
  </p:clrMapOvr>
  <p:transition spd="slow">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232680"/>
          </a:xfrm>
        </p:spPr>
        <p:txBody>
          <a:bodyPr>
            <a:normAutofit fontScale="90000"/>
          </a:bodyPr>
          <a:lstStyle/>
          <a:p>
            <a:r>
              <a:rPr lang="id-ID" dirty="0" smtClean="0"/>
              <a:t>Manfaat Kerangka Karangan</a:t>
            </a:r>
            <a:endParaRPr lang="id-ID" dirty="0"/>
          </a:p>
        </p:txBody>
      </p:sp>
      <p:sp>
        <p:nvSpPr>
          <p:cNvPr id="3" name="Content Placeholder 2"/>
          <p:cNvSpPr>
            <a:spLocks noGrp="1"/>
          </p:cNvSpPr>
          <p:nvPr>
            <p:ph idx="1"/>
          </p:nvPr>
        </p:nvSpPr>
        <p:spPr>
          <a:xfrm>
            <a:off x="0" y="1643050"/>
            <a:ext cx="9144000" cy="5214950"/>
          </a:xfrm>
        </p:spPr>
        <p:txBody>
          <a:bodyPr>
            <a:normAutofit fontScale="85000" lnSpcReduction="20000"/>
          </a:bodyPr>
          <a:lstStyle/>
          <a:p>
            <a:pPr>
              <a:buNone/>
            </a:pPr>
            <a:r>
              <a:rPr lang="id-ID" dirty="0" smtClean="0"/>
              <a:t>		Mengapa pembuatan kerangka karangan sangat dianjurkan kepada penulis (terutama penulis yang baru mulai menulis)? Metode ini akan membantu setiap penulis untuk menghindari kesalahan-kesalahan yang tidak perlu dilakukan karena kerangka karangan dapat membantu penulis dalam hal-hal berikut.</a:t>
            </a:r>
          </a:p>
          <a:p>
            <a:pPr marL="578358" indent="-514350">
              <a:buAutoNum type="alphaLcPeriod"/>
            </a:pPr>
            <a:r>
              <a:rPr lang="id-ID" dirty="0" smtClean="0"/>
              <a:t>Menyusun karangan secara teratur</a:t>
            </a:r>
          </a:p>
          <a:p>
            <a:pPr marL="578358" indent="-514350">
              <a:buAutoNum type="alphaLcPeriod"/>
            </a:pPr>
            <a:r>
              <a:rPr lang="id-ID" dirty="0" smtClean="0"/>
              <a:t>Memudahkan penulis menciptakan klimaks yang berbeda-beda</a:t>
            </a:r>
          </a:p>
          <a:p>
            <a:pPr marL="578358" indent="-514350">
              <a:buAutoNum type="alphaLcPeriod"/>
            </a:pPr>
            <a:r>
              <a:rPr lang="id-ID" dirty="0" smtClean="0"/>
              <a:t>Menghindari penggarapan sebuah topik sampai dua kali atau lebih</a:t>
            </a:r>
          </a:p>
          <a:p>
            <a:pPr marL="578358" indent="-514350">
              <a:buAutoNum type="alphaLcPeriod"/>
            </a:pPr>
            <a:r>
              <a:rPr lang="id-ID" dirty="0" smtClean="0"/>
              <a:t>Memudahkan penulis untuk mencari materi pembantu</a:t>
            </a:r>
            <a:endParaRPr lang="id-ID" dirty="0"/>
          </a:p>
        </p:txBody>
      </p:sp>
    </p:spTree>
  </p:cSld>
  <p:clrMapOvr>
    <a:masterClrMapping/>
  </p:clrMapOvr>
  <p:transition spd="slow">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Langkah-Langkah Penyusunan Kerangka Karangan</a:t>
            </a:r>
            <a:endParaRPr lang="id-ID" dirty="0"/>
          </a:p>
        </p:txBody>
      </p:sp>
      <p:sp>
        <p:nvSpPr>
          <p:cNvPr id="3" name="Content Placeholder 2"/>
          <p:cNvSpPr>
            <a:spLocks noGrp="1"/>
          </p:cNvSpPr>
          <p:nvPr>
            <p:ph idx="1"/>
          </p:nvPr>
        </p:nvSpPr>
        <p:spPr/>
        <p:txBody>
          <a:bodyPr>
            <a:normAutofit fontScale="85000" lnSpcReduction="20000"/>
          </a:bodyPr>
          <a:lstStyle/>
          <a:p>
            <a:pPr marL="578358" indent="-514350" algn="just">
              <a:buAutoNum type="alphaLcPeriod"/>
            </a:pPr>
            <a:r>
              <a:rPr lang="id-ID" dirty="0" smtClean="0"/>
              <a:t>Rumuskan tema yang jelas berdasarkan suatu topik atau tujuan yang akan dicapai melalui topik tadi. Tema yang dirumuskan untuk kepentingan suatu kerangka karangan harus berbentuk tesis atau pengungkapan maksud.</a:t>
            </a:r>
          </a:p>
          <a:p>
            <a:pPr marL="578358" indent="-514350" algn="just">
              <a:buAutoNum type="alphaLcPeriod"/>
            </a:pPr>
            <a:r>
              <a:rPr lang="id-ID" dirty="0" smtClean="0"/>
              <a:t>Langkah yang kedua adalah mengadakan inventarisasi topik-topik bawahan yang dianggap merupakan perincian dari tesis atau pengungkapan maksud tadi.  Dalam hal ini, penulis boleh mencantumkan sebanyak-banyaknya topik-topik yang terlintas dalam pikirannya, dengan tidak perlu langsung melakukan evaluasi terhadap topik-topik tadi.</a:t>
            </a:r>
            <a:endParaRPr lang="id-ID" dirty="0"/>
          </a:p>
        </p:txBody>
      </p:sp>
    </p:spTree>
  </p:cSld>
  <p:clrMapOvr>
    <a:masterClrMapping/>
  </p:clrMapOvr>
  <p:transition spd="slow">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232548"/>
          </a:xfrm>
        </p:spPr>
        <p:txBody>
          <a:bodyPr>
            <a:normAutofit fontScale="90000"/>
          </a:bodyPr>
          <a:lstStyle/>
          <a:p>
            <a:endParaRPr lang="id-ID" dirty="0"/>
          </a:p>
        </p:txBody>
      </p:sp>
      <p:sp>
        <p:nvSpPr>
          <p:cNvPr id="3" name="Content Placeholder 2"/>
          <p:cNvSpPr>
            <a:spLocks noGrp="1"/>
          </p:cNvSpPr>
          <p:nvPr>
            <p:ph idx="1"/>
          </p:nvPr>
        </p:nvSpPr>
        <p:spPr>
          <a:xfrm>
            <a:off x="0" y="642918"/>
            <a:ext cx="9144000" cy="6215082"/>
          </a:xfrm>
        </p:spPr>
        <p:txBody>
          <a:bodyPr>
            <a:normAutofit fontScale="85000" lnSpcReduction="20000"/>
          </a:bodyPr>
          <a:lstStyle/>
          <a:p>
            <a:pPr marL="578358" indent="-514350">
              <a:buFont typeface="+mj-lt"/>
              <a:buAutoNum type="alphaLcPeriod" startAt="3"/>
            </a:pPr>
            <a:r>
              <a:rPr lang="id-ID" dirty="0" smtClean="0"/>
              <a:t>Langkah yang Ketiga adalah penulis berusaha mengadakan evaluasi semua topik yang telah tercatat pada langkah kedua di atas. Evaluasi tersebut dapat dilakukan dalam beberapa tahap sebagai berikut.</a:t>
            </a:r>
          </a:p>
          <a:p>
            <a:pPr marL="578358" indent="-514350">
              <a:buNone/>
            </a:pPr>
            <a:r>
              <a:rPr lang="id-ID" dirty="0" smtClean="0"/>
              <a:t>	</a:t>
            </a:r>
          </a:p>
          <a:p>
            <a:pPr marL="578358" indent="-514350">
              <a:buNone/>
            </a:pPr>
            <a:r>
              <a:rPr lang="id-ID" dirty="0" smtClean="0"/>
              <a:t>	</a:t>
            </a:r>
            <a:r>
              <a:rPr lang="id-ID" dirty="0" smtClean="0"/>
              <a:t>Pertama: Topik yang tidak relevan dengan tesis dicoret dari daftar.</a:t>
            </a:r>
          </a:p>
          <a:p>
            <a:pPr marL="578358" indent="-514350">
              <a:buNone/>
            </a:pPr>
            <a:r>
              <a:rPr lang="id-ID" dirty="0" smtClean="0"/>
              <a:t>	</a:t>
            </a:r>
            <a:r>
              <a:rPr lang="id-ID" dirty="0" smtClean="0"/>
              <a:t>Kedua: Jika ada lebih dari satu topik  yang sama tetapi dirumuskan dengan cara yang berlainan, buatlah perumusan baru.</a:t>
            </a:r>
          </a:p>
          <a:p>
            <a:pPr marL="578358" indent="-514350">
              <a:buNone/>
            </a:pPr>
            <a:r>
              <a:rPr lang="id-ID" dirty="0" smtClean="0"/>
              <a:t>	</a:t>
            </a:r>
            <a:r>
              <a:rPr lang="id-ID" dirty="0" smtClean="0"/>
              <a:t>Ketiga: Bila ada topik yang sebenarnya merupakan bawahan dari topik yang lain, masukkanlah topik bawahan itu ke topik yang lebih tinggi.</a:t>
            </a:r>
          </a:p>
          <a:p>
            <a:pPr marL="578358" indent="-514350">
              <a:buNone/>
            </a:pPr>
            <a:r>
              <a:rPr lang="id-ID" dirty="0" smtClean="0"/>
              <a:t>	</a:t>
            </a:r>
            <a:r>
              <a:rPr lang="id-ID" dirty="0" smtClean="0"/>
              <a:t>Keempat: Jika ada dua topik atau lebih yang sederajat tetapi lebih rendah daripada topik yang lain, pilihlah dengan cermat mana topik yang lebih tinggi yang akan membawahi topik-topik tadi.</a:t>
            </a:r>
            <a:endParaRPr lang="id-ID" dirty="0"/>
          </a:p>
        </p:txBody>
      </p:sp>
    </p:spTree>
  </p:cSld>
  <p:clrMapOvr>
    <a:masterClrMapping/>
  </p:clrMapOvr>
  <p:transition spd="slow">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375424"/>
          </a:xfrm>
        </p:spPr>
        <p:txBody>
          <a:bodyPr>
            <a:normAutofit fontScale="90000"/>
          </a:bodyPr>
          <a:lstStyle/>
          <a:p>
            <a:endParaRPr lang="id-ID" dirty="0"/>
          </a:p>
        </p:txBody>
      </p:sp>
      <p:sp>
        <p:nvSpPr>
          <p:cNvPr id="3" name="Content Placeholder 2"/>
          <p:cNvSpPr>
            <a:spLocks noGrp="1"/>
          </p:cNvSpPr>
          <p:nvPr>
            <p:ph idx="1"/>
          </p:nvPr>
        </p:nvSpPr>
        <p:spPr>
          <a:xfrm>
            <a:off x="285720" y="714356"/>
            <a:ext cx="8572560" cy="5740452"/>
          </a:xfrm>
        </p:spPr>
        <p:txBody>
          <a:bodyPr>
            <a:normAutofit fontScale="92500" lnSpcReduction="10000"/>
          </a:bodyPr>
          <a:lstStyle/>
          <a:p>
            <a:pPr marL="578358" indent="-514350">
              <a:buFont typeface="+mj-lt"/>
              <a:buAutoNum type="alphaLcPeriod" startAt="4"/>
            </a:pPr>
            <a:r>
              <a:rPr lang="id-ID" dirty="0" smtClean="0"/>
              <a:t>Untuk mendapatkan sebuah kerangkan karangan yang sangat terperinci, langkah kedua dan ketiga dilakukan berulang-ulang untuk menyusun topik-topik yang lebih rendah tingkatannya.</a:t>
            </a:r>
          </a:p>
          <a:p>
            <a:pPr marL="578358" indent="-514350">
              <a:buFont typeface="+mj-lt"/>
              <a:buAutoNum type="alphaLcPeriod" startAt="4"/>
            </a:pPr>
            <a:r>
              <a:rPr lang="id-ID" dirty="0" smtClean="0"/>
              <a:t>Selanjutnya ialah menentukan pola susunan yang paling cocok untuk mengurutkan semua perincian dari tesis atau pengungkapan maksud sebagai yang telah diperoleh dengan mempergunakan semua langkah di atas. Dengan pola susunan tersebut, semua perincian akan disusun kembali sehingga akan diperoleh sebuah kerangka karangan yang baik.</a:t>
            </a:r>
            <a:endParaRPr lang="id-ID" dirty="0"/>
          </a:p>
        </p:txBody>
      </p:sp>
    </p:spTree>
  </p:cSld>
  <p:clrMapOvr>
    <a:masterClrMapping/>
  </p:clrMapOvr>
  <p:transition spd="slow">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494"/>
            <a:ext cx="9144000" cy="1232680"/>
          </a:xfrm>
        </p:spPr>
        <p:txBody>
          <a:bodyPr>
            <a:normAutofit fontScale="90000"/>
          </a:bodyPr>
          <a:lstStyle/>
          <a:p>
            <a:r>
              <a:rPr lang="id-ID" dirty="0" smtClean="0"/>
              <a:t>Pola Susunan Kerangka Karangan</a:t>
            </a:r>
            <a:endParaRPr lang="id-ID" dirty="0"/>
          </a:p>
        </p:txBody>
      </p:sp>
      <p:sp>
        <p:nvSpPr>
          <p:cNvPr id="3" name="Content Placeholder 2"/>
          <p:cNvSpPr>
            <a:spLocks noGrp="1"/>
          </p:cNvSpPr>
          <p:nvPr>
            <p:ph idx="1"/>
          </p:nvPr>
        </p:nvSpPr>
        <p:spPr>
          <a:xfrm>
            <a:off x="0" y="1285860"/>
            <a:ext cx="9144000" cy="5572140"/>
          </a:xfrm>
        </p:spPr>
        <p:txBody>
          <a:bodyPr>
            <a:normAutofit fontScale="92500" lnSpcReduction="20000"/>
          </a:bodyPr>
          <a:lstStyle/>
          <a:p>
            <a:pPr marL="578358" indent="-514350">
              <a:buAutoNum type="arabicPeriod"/>
            </a:pPr>
            <a:r>
              <a:rPr lang="id-ID" dirty="0" smtClean="0"/>
              <a:t>Pola Alamiah</a:t>
            </a:r>
          </a:p>
          <a:p>
            <a:pPr marL="578358" indent="-514350">
              <a:buNone/>
            </a:pPr>
            <a:r>
              <a:rPr lang="id-ID" dirty="0" smtClean="0"/>
              <a:t>	</a:t>
            </a:r>
            <a:r>
              <a:rPr lang="id-ID" dirty="0" smtClean="0"/>
              <a:t>a. urutan waktu (kronologis)</a:t>
            </a:r>
          </a:p>
          <a:p>
            <a:pPr marL="578358" indent="-514350">
              <a:buNone/>
            </a:pPr>
            <a:r>
              <a:rPr lang="id-ID" dirty="0" smtClean="0"/>
              <a:t>	b. urutan ruang (spasial)</a:t>
            </a:r>
          </a:p>
          <a:p>
            <a:pPr marL="578358" indent="-514350">
              <a:buNone/>
            </a:pPr>
            <a:r>
              <a:rPr lang="id-ID" dirty="0" smtClean="0"/>
              <a:t>	</a:t>
            </a:r>
            <a:r>
              <a:rPr lang="id-ID" dirty="0" smtClean="0"/>
              <a:t>c. topik yang ada</a:t>
            </a:r>
          </a:p>
          <a:p>
            <a:pPr marL="578358" indent="-514350">
              <a:buNone/>
            </a:pPr>
            <a:endParaRPr lang="id-ID" dirty="0" smtClean="0"/>
          </a:p>
          <a:p>
            <a:pPr marL="578358" indent="-514350">
              <a:buFont typeface="+mj-lt"/>
              <a:buAutoNum type="arabicPeriod" startAt="2"/>
            </a:pPr>
            <a:r>
              <a:rPr lang="id-ID" dirty="0" smtClean="0"/>
              <a:t>Pola Logis</a:t>
            </a:r>
          </a:p>
          <a:p>
            <a:pPr marL="578358" indent="-514350">
              <a:buNone/>
            </a:pPr>
            <a:r>
              <a:rPr lang="id-ID" dirty="0" smtClean="0"/>
              <a:t>	</a:t>
            </a:r>
            <a:r>
              <a:rPr lang="id-ID" dirty="0" smtClean="0"/>
              <a:t>a. urutan klimaks dan antiklimaks</a:t>
            </a:r>
          </a:p>
          <a:p>
            <a:pPr marL="578358" indent="-514350">
              <a:buNone/>
            </a:pPr>
            <a:r>
              <a:rPr lang="id-ID" dirty="0" smtClean="0"/>
              <a:t>	</a:t>
            </a:r>
            <a:r>
              <a:rPr lang="id-ID" dirty="0" smtClean="0"/>
              <a:t>b. urutan kausal</a:t>
            </a:r>
          </a:p>
          <a:p>
            <a:pPr marL="578358" indent="-514350">
              <a:buNone/>
            </a:pPr>
            <a:r>
              <a:rPr lang="id-ID" dirty="0" smtClean="0"/>
              <a:t>	</a:t>
            </a:r>
            <a:r>
              <a:rPr lang="id-ID" dirty="0" smtClean="0"/>
              <a:t>c. urutan pemecahan masalah</a:t>
            </a:r>
          </a:p>
          <a:p>
            <a:pPr marL="578358" indent="-514350">
              <a:buNone/>
            </a:pPr>
            <a:r>
              <a:rPr lang="id-ID" dirty="0" smtClean="0"/>
              <a:t>	</a:t>
            </a:r>
            <a:r>
              <a:rPr lang="id-ID" dirty="0" smtClean="0"/>
              <a:t>d. urutan umum-khusus </a:t>
            </a:r>
          </a:p>
          <a:p>
            <a:pPr marL="578358" indent="-514350">
              <a:buNone/>
            </a:pPr>
            <a:r>
              <a:rPr lang="id-ID" dirty="0" smtClean="0"/>
              <a:t>	</a:t>
            </a:r>
            <a:r>
              <a:rPr lang="id-ID" dirty="0" smtClean="0"/>
              <a:t>e. urutan familiaritas</a:t>
            </a:r>
          </a:p>
          <a:p>
            <a:pPr marL="578358" indent="-514350">
              <a:buNone/>
            </a:pPr>
            <a:r>
              <a:rPr lang="id-ID" dirty="0" smtClean="0"/>
              <a:t>	</a:t>
            </a:r>
            <a:r>
              <a:rPr lang="id-ID" dirty="0" smtClean="0"/>
              <a:t>f.  urutan akseptabilitas</a:t>
            </a:r>
          </a:p>
          <a:p>
            <a:pPr marL="578358" indent="-514350">
              <a:buNone/>
            </a:pPr>
            <a:r>
              <a:rPr lang="id-ID" dirty="0" smtClean="0"/>
              <a:t>	</a:t>
            </a:r>
            <a:r>
              <a:rPr lang="id-ID" dirty="0" smtClean="0"/>
              <a:t> </a:t>
            </a:r>
            <a:endParaRPr lang="id-ID" dirty="0"/>
          </a:p>
        </p:txBody>
      </p:sp>
    </p:spTree>
  </p:cSld>
  <p:clrMapOvr>
    <a:masterClrMapping/>
  </p:clrMapOvr>
  <p:transition spd="slow">
    <p:diamon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089804"/>
          </a:xfrm>
        </p:spPr>
        <p:txBody>
          <a:bodyPr>
            <a:normAutofit fontScale="90000"/>
          </a:bodyPr>
          <a:lstStyle/>
          <a:p>
            <a:pPr algn="ctr"/>
            <a:r>
              <a:rPr lang="id-ID" dirty="0" smtClean="0"/>
              <a:t>Macam-Macam Kerangka Karangan</a:t>
            </a:r>
            <a:endParaRPr lang="id-ID" dirty="0"/>
          </a:p>
        </p:txBody>
      </p:sp>
      <p:sp>
        <p:nvSpPr>
          <p:cNvPr id="3" name="Content Placeholder 2"/>
          <p:cNvSpPr>
            <a:spLocks noGrp="1"/>
          </p:cNvSpPr>
          <p:nvPr>
            <p:ph idx="1"/>
          </p:nvPr>
        </p:nvSpPr>
        <p:spPr>
          <a:xfrm>
            <a:off x="0" y="1571612"/>
            <a:ext cx="9144000" cy="5286388"/>
          </a:xfrm>
        </p:spPr>
        <p:txBody>
          <a:bodyPr>
            <a:normAutofit fontScale="92500" lnSpcReduction="20000"/>
          </a:bodyPr>
          <a:lstStyle/>
          <a:p>
            <a:pPr algn="just">
              <a:buNone/>
            </a:pPr>
            <a:r>
              <a:rPr lang="id-ID" dirty="0" smtClean="0"/>
              <a:t>		</a:t>
            </a:r>
          </a:p>
          <a:p>
            <a:pPr algn="just">
              <a:buNone/>
            </a:pPr>
            <a:r>
              <a:rPr lang="id-ID" dirty="0" smtClean="0"/>
              <a:t>	</a:t>
            </a:r>
            <a:r>
              <a:rPr lang="id-ID" dirty="0" smtClean="0"/>
              <a:t>	Kerangka karangan dapat dibedakan berdasarkan dua parameter yaitu sifat perinciannya dan perumusan teksnya.</a:t>
            </a:r>
          </a:p>
          <a:p>
            <a:pPr algn="just">
              <a:buNone/>
            </a:pPr>
            <a:endParaRPr lang="id-ID" dirty="0" smtClean="0"/>
          </a:p>
          <a:p>
            <a:pPr marL="578358" indent="-514350" algn="just">
              <a:buAutoNum type="arabicPeriod"/>
            </a:pPr>
            <a:r>
              <a:rPr lang="id-ID" dirty="0" smtClean="0"/>
              <a:t>Berdasarkan Perincian</a:t>
            </a:r>
          </a:p>
          <a:p>
            <a:pPr marL="578358" indent="-514350" algn="just">
              <a:buNone/>
            </a:pPr>
            <a:r>
              <a:rPr lang="id-ID" dirty="0" smtClean="0"/>
              <a:t>	</a:t>
            </a:r>
            <a:r>
              <a:rPr lang="id-ID" dirty="0" smtClean="0"/>
              <a:t>a. kerangka karangan sementara</a:t>
            </a:r>
          </a:p>
          <a:p>
            <a:pPr marL="578358" indent="-514350" algn="just">
              <a:buNone/>
            </a:pPr>
            <a:r>
              <a:rPr lang="id-ID" dirty="0" smtClean="0"/>
              <a:t>	b. kerangka karangan formal</a:t>
            </a:r>
          </a:p>
          <a:p>
            <a:pPr marL="578358" indent="-514350" algn="just">
              <a:buNone/>
            </a:pPr>
            <a:endParaRPr lang="id-ID" dirty="0" smtClean="0"/>
          </a:p>
          <a:p>
            <a:pPr marL="578358" indent="-514350" algn="just">
              <a:buFont typeface="+mj-lt"/>
              <a:buAutoNum type="arabicPeriod" startAt="2"/>
            </a:pPr>
            <a:r>
              <a:rPr lang="id-ID" dirty="0" smtClean="0"/>
              <a:t>Bedasarkan Perumusan Teksnya</a:t>
            </a:r>
          </a:p>
          <a:p>
            <a:pPr marL="578358" indent="-514350" algn="just">
              <a:buNone/>
            </a:pPr>
            <a:r>
              <a:rPr lang="id-ID" dirty="0" smtClean="0"/>
              <a:t>	</a:t>
            </a:r>
            <a:r>
              <a:rPr lang="id-ID" dirty="0" smtClean="0"/>
              <a:t>a. kerangka kalimat</a:t>
            </a:r>
          </a:p>
          <a:p>
            <a:pPr marL="578358" indent="-514350" algn="just">
              <a:buNone/>
            </a:pPr>
            <a:r>
              <a:rPr lang="id-ID" dirty="0" smtClean="0"/>
              <a:t>	b. kerangka topik</a:t>
            </a:r>
            <a:endParaRPr lang="id-ID" dirty="0"/>
          </a:p>
        </p:txBody>
      </p:sp>
    </p:spTree>
  </p:cSld>
  <p:clrMapOvr>
    <a:masterClrMapping/>
  </p:clrMapOvr>
  <p:transition spd="slow">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67</TotalTime>
  <Words>194</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Verve</vt:lpstr>
      <vt:lpstr>Kerangka Karangan</vt:lpstr>
      <vt:lpstr>Pengertian Kerangka Karangan</vt:lpstr>
      <vt:lpstr>Manfaat Kerangka Karangan</vt:lpstr>
      <vt:lpstr>Langkah-Langkah Penyusunan Kerangka Karangan</vt:lpstr>
      <vt:lpstr>Slide 5</vt:lpstr>
      <vt:lpstr>Slide 6</vt:lpstr>
      <vt:lpstr>Pola Susunan Kerangka Karangan</vt:lpstr>
      <vt:lpstr>Macam-Macam Kerangka Karangan</vt:lpstr>
    </vt:vector>
  </TitlesOfParts>
  <Company>Personal Use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Kerangka Karangan</dc:title>
  <dc:creator>dr Agung R</dc:creator>
  <cp:lastModifiedBy>dr Agung R</cp:lastModifiedBy>
  <cp:revision>10</cp:revision>
  <dcterms:created xsi:type="dcterms:W3CDTF">2010-08-22T08:56:06Z</dcterms:created>
  <dcterms:modified xsi:type="dcterms:W3CDTF">2010-08-23T06:36:22Z</dcterms:modified>
</cp:coreProperties>
</file>