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9" r:id="rId3"/>
    <p:sldId id="258" r:id="rId4"/>
    <p:sldId id="260" r:id="rId5"/>
    <p:sldId id="261" r:id="rId6"/>
    <p:sldId id="262" r:id="rId7"/>
    <p:sldId id="263" r:id="rId8"/>
    <p:sldId id="264" r:id="rId9"/>
    <p:sldId id="269" r:id="rId10"/>
    <p:sldId id="270" r:id="rId11"/>
    <p:sldId id="271" r:id="rId12"/>
    <p:sldId id="272" r:id="rId13"/>
    <p:sldId id="273" r:id="rId14"/>
    <p:sldId id="274" r:id="rId15"/>
    <p:sldId id="275" r:id="rId16"/>
    <p:sldId id="276" r:id="rId17"/>
    <p:sldId id="265" r:id="rId18"/>
    <p:sldId id="266" r:id="rId19"/>
    <p:sldId id="267" r:id="rId20"/>
    <p:sldId id="268"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0ED93D-B38C-43E4-8512-C6D1EA74D929}" type="datetimeFigureOut">
              <a:rPr lang="id-ID" smtClean="0"/>
              <a:pPr/>
              <a:t>24/08/2010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7C10F9-2FC8-4264-B304-B782C022FAE8}"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7C10F9-2FC8-4264-B304-B782C022FAE8}" type="slidenum">
              <a:rPr lang="id-ID" smtClean="0"/>
              <a:pPr/>
              <a:t>1</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7C10F9-2FC8-4264-B304-B782C022FAE8}" type="slidenum">
              <a:rPr lang="id-ID" smtClean="0"/>
              <a:pPr/>
              <a:t>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6C5D4397-01E5-4637-B754-1EC7A2DBE6E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5D4397-01E5-4637-B754-1EC7A2DBE6E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C5D4397-01E5-4637-B754-1EC7A2DBE6E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23B1FD-1E82-4479-BD2A-65DDFCE6660E}" type="datetimeFigureOut">
              <a:rPr lang="id-ID" smtClean="0"/>
              <a:pPr/>
              <a:t>24/08/2010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6C5D4397-01E5-4637-B754-1EC7A2DBE6EC}"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23B1FD-1E82-4479-BD2A-65DDFCE6660E}" type="datetimeFigureOut">
              <a:rPr lang="id-ID" smtClean="0"/>
              <a:pPr/>
              <a:t>24/08/2010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5D4397-01E5-4637-B754-1EC7A2DBE6EC}"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305800" cy="2857520"/>
          </a:xfrm>
        </p:spPr>
        <p:txBody>
          <a:bodyPr>
            <a:normAutofit/>
          </a:bodyPr>
          <a:lstStyle/>
          <a:p>
            <a:pPr algn="ctr"/>
            <a:r>
              <a:rPr lang="id-ID" sz="6600" dirty="0" smtClean="0"/>
              <a:t>RAGAM BAHASA</a:t>
            </a:r>
            <a:br>
              <a:rPr lang="id-ID" sz="6600" dirty="0" smtClean="0"/>
            </a:br>
            <a:endParaRPr lang="id-ID" sz="6600" dirty="0"/>
          </a:p>
        </p:txBody>
      </p:sp>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71570"/>
          </a:xfrm>
        </p:spPr>
        <p:txBody>
          <a:bodyPr>
            <a:normAutofit/>
          </a:bodyPr>
          <a:lstStyle/>
          <a:p>
            <a:r>
              <a:rPr lang="id-ID" sz="2800" dirty="0" smtClean="0">
                <a:latin typeface="+mn-lt"/>
              </a:rPr>
              <a:t>Pembedaan antara </a:t>
            </a:r>
            <a:r>
              <a:rPr lang="id-ID" sz="2800" dirty="0" smtClean="0">
                <a:latin typeface="+mn-lt"/>
              </a:rPr>
              <a:t>ragam </a:t>
            </a:r>
            <a:r>
              <a:rPr lang="id-ID" sz="2800" dirty="0" smtClean="0">
                <a:latin typeface="+mn-lt"/>
              </a:rPr>
              <a:t>formal, </a:t>
            </a:r>
            <a:r>
              <a:rPr lang="id-ID" sz="2800" dirty="0" smtClean="0">
                <a:latin typeface="+mn-lt"/>
              </a:rPr>
              <a:t>ragam </a:t>
            </a:r>
            <a:r>
              <a:rPr lang="id-ID" sz="2800" dirty="0" smtClean="0">
                <a:latin typeface="+mn-lt"/>
              </a:rPr>
              <a:t>nonformal, dan </a:t>
            </a:r>
            <a:r>
              <a:rPr lang="id-ID" sz="2800" dirty="0" smtClean="0">
                <a:latin typeface="+mn-lt"/>
              </a:rPr>
              <a:t>ragam </a:t>
            </a:r>
            <a:r>
              <a:rPr lang="id-ID" sz="2800" dirty="0" smtClean="0">
                <a:latin typeface="+mn-lt"/>
              </a:rPr>
              <a:t>semiformal dilakukan berdasarkan</a:t>
            </a:r>
            <a:endParaRPr lang="id-ID" sz="2800" dirty="0">
              <a:latin typeface="+mn-lt"/>
            </a:endParaRPr>
          </a:p>
        </p:txBody>
      </p:sp>
      <p:sp>
        <p:nvSpPr>
          <p:cNvPr id="3" name="Content Placeholder 2"/>
          <p:cNvSpPr>
            <a:spLocks noGrp="1"/>
          </p:cNvSpPr>
          <p:nvPr>
            <p:ph idx="1"/>
          </p:nvPr>
        </p:nvSpPr>
        <p:spPr>
          <a:xfrm>
            <a:off x="0" y="1428736"/>
            <a:ext cx="9144000" cy="5429264"/>
          </a:xfrm>
        </p:spPr>
        <p:txBody>
          <a:bodyPr>
            <a:normAutofit lnSpcReduction="10000"/>
          </a:bodyPr>
          <a:lstStyle/>
          <a:p>
            <a:pPr marL="514350" indent="-514350">
              <a:buAutoNum type="arabicPeriod"/>
            </a:pPr>
            <a:r>
              <a:rPr lang="id-ID" dirty="0" smtClean="0"/>
              <a:t>topik yang sedang dibahas</a:t>
            </a:r>
          </a:p>
          <a:p>
            <a:pPr marL="514350" indent="-514350">
              <a:buAutoNum type="arabicPeriod"/>
            </a:pPr>
            <a:r>
              <a:rPr lang="id-ID" dirty="0" smtClean="0"/>
              <a:t>hubungan antarpembicara</a:t>
            </a:r>
          </a:p>
          <a:p>
            <a:pPr marL="514350" indent="-514350">
              <a:buAutoNum type="arabicPeriod"/>
            </a:pPr>
            <a:r>
              <a:rPr lang="id-ID" dirty="0" smtClean="0"/>
              <a:t>medium yang digunakan</a:t>
            </a:r>
          </a:p>
          <a:p>
            <a:pPr marL="514350" indent="-514350">
              <a:buAutoNum type="arabicPeriod"/>
            </a:pPr>
            <a:r>
              <a:rPr lang="id-ID" dirty="0" smtClean="0"/>
              <a:t>lingkungan atau situasi saat pembicaraan terjadi </a:t>
            </a:r>
          </a:p>
          <a:p>
            <a:pPr marL="514350" indent="-514350">
              <a:buNone/>
            </a:pPr>
            <a:r>
              <a:rPr lang="id-ID" dirty="0" smtClean="0"/>
              <a:t>	</a:t>
            </a:r>
            <a:r>
              <a:rPr lang="id-ID" dirty="0" smtClean="0">
                <a:solidFill>
                  <a:schemeClr val="accent5"/>
                </a:solidFill>
              </a:rPr>
              <a:t>Ada lima ciri yang dapat dengan mudah digunakan untuk membedakan </a:t>
            </a:r>
            <a:r>
              <a:rPr lang="id-ID" dirty="0" smtClean="0">
                <a:solidFill>
                  <a:schemeClr val="accent5"/>
                </a:solidFill>
              </a:rPr>
              <a:t>ragam </a:t>
            </a:r>
            <a:r>
              <a:rPr lang="id-ID" dirty="0" smtClean="0">
                <a:solidFill>
                  <a:schemeClr val="accent5"/>
                </a:solidFill>
              </a:rPr>
              <a:t>formal dari </a:t>
            </a:r>
            <a:r>
              <a:rPr lang="id-ID" dirty="0" smtClean="0">
                <a:solidFill>
                  <a:schemeClr val="accent5"/>
                </a:solidFill>
              </a:rPr>
              <a:t>ragam </a:t>
            </a:r>
            <a:r>
              <a:rPr lang="id-ID" dirty="0" smtClean="0">
                <a:solidFill>
                  <a:schemeClr val="accent5"/>
                </a:solidFill>
              </a:rPr>
              <a:t>nonformal. Ciri-ciri itu ialah</a:t>
            </a:r>
          </a:p>
          <a:p>
            <a:pPr marL="514350" indent="-514350">
              <a:buAutoNum type="arabicPeriod"/>
            </a:pPr>
            <a:r>
              <a:rPr lang="id-ID" dirty="0" smtClean="0"/>
              <a:t>penggunaan kata sapaan dan kata ganti</a:t>
            </a:r>
          </a:p>
          <a:p>
            <a:pPr marL="514350" indent="-514350">
              <a:buAutoNum type="arabicPeriod"/>
            </a:pPr>
            <a:r>
              <a:rPr lang="id-ID" dirty="0" smtClean="0"/>
              <a:t>pengguaan kata tertentu</a:t>
            </a:r>
          </a:p>
          <a:p>
            <a:pPr marL="514350" indent="-514350">
              <a:buAutoNum type="arabicPeriod"/>
            </a:pPr>
            <a:r>
              <a:rPr lang="id-ID" dirty="0" smtClean="0"/>
              <a:t>penggunaan imbuhan</a:t>
            </a:r>
          </a:p>
          <a:p>
            <a:pPr marL="514350" indent="-514350">
              <a:buAutoNum type="arabicPeriod"/>
            </a:pPr>
            <a:r>
              <a:rPr lang="id-ID" dirty="0" smtClean="0"/>
              <a:t>penggunaan kata sambung (konjungsi)</a:t>
            </a:r>
          </a:p>
          <a:p>
            <a:pPr marL="514350" indent="-514350">
              <a:buAutoNum type="arabicPeriod"/>
            </a:pPr>
            <a:r>
              <a:rPr lang="id-ID" dirty="0" smtClean="0"/>
              <a:t>penggunaan fungsi yang lengkap</a:t>
            </a:r>
          </a:p>
          <a:p>
            <a:pPr marL="514350" indent="-514350">
              <a:buAutoNum type="arabicPeriod"/>
            </a:pP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normAutofit/>
          </a:bodyPr>
          <a:lstStyle/>
          <a:p>
            <a:r>
              <a:rPr lang="id-ID" sz="2800" dirty="0" smtClean="0">
                <a:latin typeface="+mn-lt"/>
              </a:rPr>
              <a:t>a. penggunaan kata sapaan dan kata ganti</a:t>
            </a:r>
            <a:endParaRPr lang="id-ID" sz="2800" dirty="0">
              <a:latin typeface="+mn-lt"/>
            </a:endParaRPr>
          </a:p>
        </p:txBody>
      </p:sp>
      <p:sp>
        <p:nvSpPr>
          <p:cNvPr id="3" name="Content Placeholder 2"/>
          <p:cNvSpPr>
            <a:spLocks noGrp="1"/>
          </p:cNvSpPr>
          <p:nvPr>
            <p:ph idx="1"/>
          </p:nvPr>
        </p:nvSpPr>
        <p:spPr>
          <a:xfrm>
            <a:off x="0" y="1935480"/>
            <a:ext cx="8858280" cy="4922520"/>
          </a:xfrm>
        </p:spPr>
        <p:txBody>
          <a:bodyPr>
            <a:normAutofit/>
          </a:bodyPr>
          <a:lstStyle/>
          <a:p>
            <a:pPr>
              <a:buNone/>
            </a:pPr>
            <a:r>
              <a:rPr lang="id-ID" dirty="0" smtClean="0"/>
              <a:t>	Penggunaan kata sapaan dan kata ganti merupakan ciri pembeda </a:t>
            </a:r>
            <a:r>
              <a:rPr lang="id-ID" dirty="0" smtClean="0"/>
              <a:t>ragam </a:t>
            </a:r>
            <a:r>
              <a:rPr lang="id-ID" dirty="0" smtClean="0"/>
              <a:t>formal dari </a:t>
            </a:r>
            <a:r>
              <a:rPr lang="id-ID" dirty="0" smtClean="0"/>
              <a:t>ragam </a:t>
            </a:r>
            <a:r>
              <a:rPr lang="id-ID" dirty="0" smtClean="0"/>
              <a:t>nonformal yang sangat menonjol. Kepada yang kita hormati, kita akan cenderung menyapa dengan menggunakan kata </a:t>
            </a:r>
            <a:r>
              <a:rPr lang="id-ID" i="1" dirty="0" smtClean="0"/>
              <a:t>bapak</a:t>
            </a:r>
            <a:r>
              <a:rPr lang="id-ID" dirty="0" smtClean="0"/>
              <a:t>, </a:t>
            </a:r>
            <a:r>
              <a:rPr lang="id-ID" i="1" dirty="0" smtClean="0"/>
              <a:t>ibu</a:t>
            </a:r>
            <a:r>
              <a:rPr lang="id-ID" dirty="0" smtClean="0"/>
              <a:t>, </a:t>
            </a:r>
            <a:r>
              <a:rPr lang="id-ID" i="1" dirty="0" smtClean="0"/>
              <a:t>saudara</a:t>
            </a:r>
            <a:r>
              <a:rPr lang="id-ID" dirty="0" smtClean="0"/>
              <a:t>, dan </a:t>
            </a:r>
            <a:r>
              <a:rPr lang="id-ID" i="1" dirty="0" smtClean="0"/>
              <a:t>Anda</a:t>
            </a:r>
            <a:r>
              <a:rPr lang="id-ID" dirty="0" smtClean="0"/>
              <a:t>, atau kita akan menyertakan jabatan, gelar, atau pangkat. Sementara itu, untuk menyapa teman atau rekan sejawat, kita cukup menyebut namanya atau kita menggunakan bahasa daerah. Jika kita menyebut diri kita dalam </a:t>
            </a:r>
            <a:r>
              <a:rPr lang="id-ID" dirty="0" smtClean="0"/>
              <a:t>ragam </a:t>
            </a:r>
            <a:r>
              <a:rPr lang="id-ID" dirty="0" smtClean="0"/>
              <a:t>formal, kita akan menggunakan kata </a:t>
            </a:r>
            <a:r>
              <a:rPr lang="id-ID" i="1" dirty="0" smtClean="0"/>
              <a:t>saya</a:t>
            </a:r>
            <a:r>
              <a:rPr lang="id-ID" dirty="0" smtClean="0"/>
              <a:t> atau </a:t>
            </a:r>
            <a:r>
              <a:rPr lang="id-ID" i="1" dirty="0" smtClean="0"/>
              <a:t>aku</a:t>
            </a:r>
            <a:r>
              <a:rPr lang="id-ID" dirty="0" smtClean="0"/>
              <a:t>. Dalam </a:t>
            </a:r>
            <a:r>
              <a:rPr lang="id-ID" dirty="0" smtClean="0"/>
              <a:t>ragam </a:t>
            </a:r>
            <a:r>
              <a:rPr lang="id-ID" dirty="0" smtClean="0"/>
              <a:t>nonformal, kita menggunakan kata </a:t>
            </a:r>
            <a:r>
              <a:rPr lang="id-ID" i="1" dirty="0" smtClean="0"/>
              <a:t>gue.</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8686800" cy="1143000"/>
          </a:xfrm>
        </p:spPr>
        <p:txBody>
          <a:bodyPr>
            <a:normAutofit/>
          </a:bodyPr>
          <a:lstStyle/>
          <a:p>
            <a:r>
              <a:rPr lang="id-ID" sz="2800" dirty="0" smtClean="0">
                <a:latin typeface="+mn-lt"/>
              </a:rPr>
              <a:t>b. penggunaan kata tertentu</a:t>
            </a:r>
            <a:endParaRPr lang="id-ID" sz="2800" dirty="0">
              <a:latin typeface="+mn-lt"/>
            </a:endParaRPr>
          </a:p>
        </p:txBody>
      </p:sp>
      <p:sp>
        <p:nvSpPr>
          <p:cNvPr id="3" name="Content Placeholder 2"/>
          <p:cNvSpPr>
            <a:spLocks noGrp="1"/>
          </p:cNvSpPr>
          <p:nvPr>
            <p:ph idx="1"/>
          </p:nvPr>
        </p:nvSpPr>
        <p:spPr>
          <a:xfrm>
            <a:off x="0" y="2285992"/>
            <a:ext cx="9144000" cy="4038608"/>
          </a:xfrm>
        </p:spPr>
        <p:txBody>
          <a:bodyPr/>
          <a:lstStyle/>
          <a:p>
            <a:pPr>
              <a:buNone/>
            </a:pPr>
            <a:r>
              <a:rPr lang="id-ID" dirty="0" smtClean="0"/>
              <a:t>		Penggunaan kata tertentu merupakan ciri lain yang sangat menandai perbedaan </a:t>
            </a:r>
            <a:r>
              <a:rPr lang="id-ID" dirty="0" smtClean="0"/>
              <a:t>ragam </a:t>
            </a:r>
            <a:r>
              <a:rPr lang="id-ID" dirty="0" smtClean="0"/>
              <a:t>formal dan </a:t>
            </a:r>
            <a:r>
              <a:rPr lang="id-ID" dirty="0" smtClean="0"/>
              <a:t>ragam </a:t>
            </a:r>
            <a:r>
              <a:rPr lang="id-ID" dirty="0" smtClean="0"/>
              <a:t>nonformal. Dalam </a:t>
            </a:r>
            <a:r>
              <a:rPr lang="id-ID" dirty="0" smtClean="0"/>
              <a:t>ragam </a:t>
            </a:r>
            <a:r>
              <a:rPr lang="id-ID" dirty="0" smtClean="0"/>
              <a:t>nonformal akan sering muncul kata </a:t>
            </a:r>
            <a:r>
              <a:rPr lang="id-ID" i="1" dirty="0" smtClean="0"/>
              <a:t>nggak</a:t>
            </a:r>
            <a:r>
              <a:rPr lang="id-ID" dirty="0" smtClean="0"/>
              <a:t>, </a:t>
            </a:r>
            <a:r>
              <a:rPr lang="id-ID" i="1" dirty="0" smtClean="0"/>
              <a:t>bakal</a:t>
            </a:r>
            <a:r>
              <a:rPr lang="id-ID" dirty="0" smtClean="0"/>
              <a:t>, </a:t>
            </a:r>
            <a:r>
              <a:rPr lang="id-ID" i="1" dirty="0" smtClean="0"/>
              <a:t>gede</a:t>
            </a:r>
            <a:r>
              <a:rPr lang="id-ID" dirty="0" smtClean="0"/>
              <a:t>, </a:t>
            </a:r>
            <a:r>
              <a:rPr lang="id-ID" i="1" dirty="0" smtClean="0"/>
              <a:t>bokek, udahan, kegedaan</a:t>
            </a:r>
            <a:r>
              <a:rPr lang="id-ID" dirty="0" smtClean="0"/>
              <a:t>, dan lain-lain. Di samping itu, dalam </a:t>
            </a:r>
            <a:r>
              <a:rPr lang="id-ID" dirty="0" smtClean="0"/>
              <a:t>ragam </a:t>
            </a:r>
            <a:r>
              <a:rPr lang="id-ID" dirty="0" smtClean="0"/>
              <a:t>nonformal sering muncul bentuk penekan, seperti </a:t>
            </a:r>
            <a:r>
              <a:rPr lang="id-ID" i="1" dirty="0" smtClean="0"/>
              <a:t>sih, kok, deh, dong, </a:t>
            </a:r>
            <a:r>
              <a:rPr lang="id-ID" dirty="0" smtClean="0"/>
              <a:t>dan </a:t>
            </a:r>
            <a:r>
              <a:rPr lang="id-ID" i="1" dirty="0" smtClean="0"/>
              <a:t>lho</a:t>
            </a:r>
            <a:r>
              <a:rPr lang="id-ID" dirty="0" smtClean="0"/>
              <a:t>. Dalam ragam formal, bentuk-bentuk itu tidak akan digunakan.</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8686800" cy="1143000"/>
          </a:xfrm>
        </p:spPr>
        <p:txBody>
          <a:bodyPr>
            <a:normAutofit/>
          </a:bodyPr>
          <a:lstStyle/>
          <a:p>
            <a:r>
              <a:rPr lang="id-ID" sz="2800" dirty="0" smtClean="0">
                <a:latin typeface="+mn-lt"/>
              </a:rPr>
              <a:t>c. penggunaan imbuhan</a:t>
            </a:r>
            <a:endParaRPr lang="id-ID" sz="2800" dirty="0">
              <a:latin typeface="+mn-lt"/>
            </a:endParaRPr>
          </a:p>
        </p:txBody>
      </p:sp>
      <p:sp>
        <p:nvSpPr>
          <p:cNvPr id="3" name="Content Placeholder 2"/>
          <p:cNvSpPr>
            <a:spLocks noGrp="1"/>
          </p:cNvSpPr>
          <p:nvPr>
            <p:ph idx="1"/>
          </p:nvPr>
        </p:nvSpPr>
        <p:spPr>
          <a:xfrm>
            <a:off x="0" y="1935480"/>
            <a:ext cx="8686800" cy="4389120"/>
          </a:xfrm>
        </p:spPr>
        <p:txBody>
          <a:bodyPr/>
          <a:lstStyle/>
          <a:p>
            <a:pPr>
              <a:buNone/>
            </a:pPr>
            <a:endParaRPr lang="id-ID" dirty="0" smtClean="0"/>
          </a:p>
          <a:p>
            <a:pPr>
              <a:buNone/>
            </a:pPr>
            <a:r>
              <a:rPr lang="id-ID" dirty="0" smtClean="0"/>
              <a:t>	Penggunaan imbuhan adalah ciri lain. Dalam ragam formal kita harus menggunakan imbuhan secara jelas dan teliti. Hanya pada kalimat perintah, kita dapat menghilangkan imbuhan dalam kata kerjanya (verba).</a:t>
            </a:r>
          </a:p>
          <a:p>
            <a:pPr>
              <a:buNone/>
            </a:pPr>
            <a:r>
              <a:rPr lang="id-ID" dirty="0" smtClean="0"/>
              <a:t>	Dalam ragam nonformal, imbuhan sering ditanggalkan.</a:t>
            </a:r>
          </a:p>
          <a:p>
            <a:pPr>
              <a:buNone/>
            </a:pPr>
            <a:r>
              <a:rPr lang="id-ID" dirty="0" smtClean="0"/>
              <a:t>	Misalnya:</a:t>
            </a:r>
          </a:p>
          <a:p>
            <a:pPr>
              <a:buNone/>
            </a:pPr>
            <a:r>
              <a:rPr lang="id-ID" dirty="0" smtClean="0"/>
              <a:t>	</a:t>
            </a:r>
            <a:r>
              <a:rPr lang="id-ID" i="1" dirty="0" smtClean="0"/>
              <a:t>pake</a:t>
            </a:r>
            <a:r>
              <a:rPr lang="id-ID" dirty="0" smtClean="0"/>
              <a:t> untuk </a:t>
            </a:r>
            <a:r>
              <a:rPr lang="id-ID" i="1" dirty="0" smtClean="0"/>
              <a:t>memakai</a:t>
            </a:r>
          </a:p>
          <a:p>
            <a:pPr>
              <a:buNone/>
            </a:pPr>
            <a:r>
              <a:rPr lang="id-ID" dirty="0" smtClean="0"/>
              <a:t>	</a:t>
            </a:r>
            <a:r>
              <a:rPr lang="id-ID" i="1" dirty="0" smtClean="0"/>
              <a:t>nurunin</a:t>
            </a:r>
            <a:r>
              <a:rPr lang="id-ID" dirty="0" smtClean="0"/>
              <a:t> untuk </a:t>
            </a:r>
            <a:r>
              <a:rPr lang="id-ID" i="1" dirty="0" smtClean="0"/>
              <a:t>menurunkan</a:t>
            </a:r>
            <a:endParaRPr lang="id-ID"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8686800" cy="1143000"/>
          </a:xfrm>
        </p:spPr>
        <p:txBody>
          <a:bodyPr>
            <a:normAutofit/>
          </a:bodyPr>
          <a:lstStyle/>
          <a:p>
            <a:r>
              <a:rPr lang="id-ID" sz="2800" dirty="0" smtClean="0">
                <a:latin typeface="+mn-lt"/>
              </a:rPr>
              <a:t>d. penggunaan kata sambung dan kata depan </a:t>
            </a:r>
            <a:endParaRPr lang="id-ID" sz="2800" dirty="0">
              <a:latin typeface="+mn-lt"/>
            </a:endParaRPr>
          </a:p>
        </p:txBody>
      </p:sp>
      <p:sp>
        <p:nvSpPr>
          <p:cNvPr id="3" name="Content Placeholder 2"/>
          <p:cNvSpPr>
            <a:spLocks noGrp="1"/>
          </p:cNvSpPr>
          <p:nvPr>
            <p:ph idx="1"/>
          </p:nvPr>
        </p:nvSpPr>
        <p:spPr>
          <a:xfrm>
            <a:off x="0" y="1935480"/>
            <a:ext cx="8686800" cy="4389120"/>
          </a:xfrm>
        </p:spPr>
        <p:txBody>
          <a:bodyPr/>
          <a:lstStyle/>
          <a:p>
            <a:pPr>
              <a:buNone/>
            </a:pPr>
            <a:r>
              <a:rPr lang="id-ID" dirty="0" smtClean="0"/>
              <a:t>		</a:t>
            </a:r>
          </a:p>
          <a:p>
            <a:pPr>
              <a:buNone/>
            </a:pPr>
            <a:r>
              <a:rPr lang="id-ID" dirty="0" smtClean="0"/>
              <a:t>	</a:t>
            </a:r>
            <a:r>
              <a:rPr lang="id-ID" dirty="0" smtClean="0"/>
              <a:t>	Penggunaan kata sambung (konjungsi) dan kata depan (preposisi) merupakan ciri pembeda lain.</a:t>
            </a:r>
          </a:p>
          <a:p>
            <a:pPr>
              <a:buNone/>
            </a:pPr>
            <a:r>
              <a:rPr lang="id-ID" dirty="0" smtClean="0"/>
              <a:t>		Dalam </a:t>
            </a:r>
            <a:r>
              <a:rPr lang="id-ID" dirty="0" smtClean="0"/>
              <a:t>ragam </a:t>
            </a:r>
            <a:r>
              <a:rPr lang="id-ID" dirty="0" smtClean="0"/>
              <a:t>nonformal, acapkali kata sambung dan kata depan dihilangkan. Kadang kala, kenyataan ini mengganggu kejelasan kalimat. Dalam laras jurnalistik, kedua kata ini sering dihilangkan. Hal ini menunjukkan bahwa laras jurnalistik termasuk </a:t>
            </a:r>
            <a:r>
              <a:rPr lang="id-ID" dirty="0" smtClean="0"/>
              <a:t>ragam </a:t>
            </a:r>
            <a:r>
              <a:rPr lang="id-ID" dirty="0" smtClean="0"/>
              <a:t>semiformal.</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r>
              <a:rPr lang="id-ID" sz="2800" dirty="0" smtClean="0">
                <a:latin typeface="+mn-lt"/>
              </a:rPr>
              <a:t>e. penggunaan kelengkapan fungsi</a:t>
            </a:r>
            <a:endParaRPr lang="id-ID" sz="2800" dirty="0">
              <a:latin typeface="+mn-lt"/>
            </a:endParaRPr>
          </a:p>
        </p:txBody>
      </p:sp>
      <p:sp>
        <p:nvSpPr>
          <p:cNvPr id="3" name="Content Placeholder 2"/>
          <p:cNvSpPr>
            <a:spLocks noGrp="1"/>
          </p:cNvSpPr>
          <p:nvPr>
            <p:ph idx="1"/>
          </p:nvPr>
        </p:nvSpPr>
        <p:spPr>
          <a:xfrm>
            <a:off x="457200" y="1571612"/>
            <a:ext cx="8229600" cy="4752988"/>
          </a:xfrm>
        </p:spPr>
        <p:txBody>
          <a:bodyPr>
            <a:normAutofit lnSpcReduction="10000"/>
          </a:bodyPr>
          <a:lstStyle/>
          <a:p>
            <a:pPr>
              <a:buNone/>
            </a:pPr>
            <a:r>
              <a:rPr lang="id-ID" dirty="0" smtClean="0"/>
              <a:t>	</a:t>
            </a:r>
            <a:r>
              <a:rPr lang="id-ID" dirty="0" smtClean="0"/>
              <a:t>	Kelengkapan fungsi berkaitan dengan adanya bagian dalam kalimat yang dihilangkan karena situasi sudah dianggap cukup mendukung pengertian. Dalam kalimat-kalimat yang nonformal, predikat kalimat sering dihilangkan. Hal itu biasanya terjadi saat kiota menjawab pertanyaan orang.</a:t>
            </a:r>
          </a:p>
          <a:p>
            <a:pPr>
              <a:buNone/>
            </a:pPr>
            <a:endParaRPr lang="id-ID" dirty="0" smtClean="0"/>
          </a:p>
          <a:p>
            <a:pPr>
              <a:buNone/>
            </a:pPr>
            <a:r>
              <a:rPr lang="id-ID" dirty="0" smtClean="0"/>
              <a:t>		Sebenarnya, pembeda lain yang juga muncul adalah intonasi, tetapi tidak disebutkan di atas karena intonasi hanya muncul dalam ragam lisan dan tidak terwujud dalam ragam tulis. </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id-ID" dirty="0" smtClean="0"/>
              <a:t>Ragam Bahasa Berdasarkan Pokok Persoalan</a:t>
            </a:r>
            <a:endParaRPr lang="id-ID" dirty="0"/>
          </a:p>
        </p:txBody>
      </p:sp>
      <p:sp>
        <p:nvSpPr>
          <p:cNvPr id="3" name="Content Placeholder 2"/>
          <p:cNvSpPr>
            <a:spLocks noGrp="1"/>
          </p:cNvSpPr>
          <p:nvPr>
            <p:ph idx="1"/>
          </p:nvPr>
        </p:nvSpPr>
        <p:spPr>
          <a:xfrm>
            <a:off x="0" y="1571612"/>
            <a:ext cx="9144000" cy="5286388"/>
          </a:xfrm>
        </p:spPr>
        <p:txBody>
          <a:bodyPr>
            <a:normAutofit lnSpcReduction="10000"/>
          </a:bodyPr>
          <a:lstStyle/>
          <a:p>
            <a:pPr>
              <a:buNone/>
            </a:pPr>
            <a:r>
              <a:rPr lang="id-ID" dirty="0" smtClean="0"/>
              <a:t>		Setiap orang berhak memilih ragam bahasa yang sesuai dengan pokok persoalan atau bidang keahlian masing-masing. Setiap ragam ini memiliki ciri dan gaya tersendiri, </a:t>
            </a:r>
            <a:r>
              <a:rPr lang="id-ID" smtClean="0"/>
              <a:t>seperti terlihat </a:t>
            </a:r>
            <a:r>
              <a:rPr lang="id-ID" dirty="0" smtClean="0"/>
              <a:t>pada penggunaan kata-katanya.</a:t>
            </a:r>
          </a:p>
          <a:p>
            <a:pPr>
              <a:buNone/>
            </a:pPr>
            <a:r>
              <a:rPr lang="id-ID" dirty="0" smtClean="0"/>
              <a:t>	</a:t>
            </a:r>
            <a:r>
              <a:rPr lang="id-ID" dirty="0" smtClean="0"/>
              <a:t>	</a:t>
            </a:r>
          </a:p>
          <a:p>
            <a:pPr>
              <a:buNone/>
            </a:pPr>
            <a:r>
              <a:rPr lang="id-ID" sz="3200" dirty="0" smtClean="0">
                <a:solidFill>
                  <a:schemeClr val="accent5">
                    <a:lumMod val="75000"/>
                  </a:schemeClr>
                </a:solidFill>
              </a:rPr>
              <a:t>	Laras Bahasa</a:t>
            </a:r>
          </a:p>
          <a:p>
            <a:pPr>
              <a:buNone/>
            </a:pPr>
            <a:r>
              <a:rPr lang="id-ID" dirty="0" smtClean="0"/>
              <a:t>	</a:t>
            </a:r>
            <a:r>
              <a:rPr lang="id-ID" dirty="0" smtClean="0"/>
              <a:t>	Selain ragam, kita juga mengenal </a:t>
            </a:r>
            <a:r>
              <a:rPr lang="id-ID" i="1" dirty="0" smtClean="0"/>
              <a:t>laras bahasa</a:t>
            </a:r>
            <a:r>
              <a:rPr lang="id-ID" dirty="0" smtClean="0"/>
              <a:t>. Laras bahasa adalah kesesuaian antara bahasa dan pemakaiannya. Dalam hal ini kita mengenal berbagai laras seperti laras iklan, laras ilmiah, laras lagu, laras komik, laras cerpen, dan laras puisi. Setiap laras dapat disampaikan secara lisan atau tulis, dalam bentuk formal, nonformal, atau semiformal.</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928694"/>
          </a:xfrm>
        </p:spPr>
        <p:txBody>
          <a:bodyPr>
            <a:normAutofit fontScale="90000"/>
          </a:bodyPr>
          <a:lstStyle/>
          <a:p>
            <a:pPr algn="ctr"/>
            <a:r>
              <a:rPr lang="id-ID" dirty="0" smtClean="0"/>
              <a:t>Bahasa Indonesia yang Baik dan Benar</a:t>
            </a:r>
            <a:endParaRPr lang="id-ID" dirty="0"/>
          </a:p>
        </p:txBody>
      </p:sp>
      <p:sp>
        <p:nvSpPr>
          <p:cNvPr id="3" name="Content Placeholder 2"/>
          <p:cNvSpPr>
            <a:spLocks noGrp="1"/>
          </p:cNvSpPr>
          <p:nvPr>
            <p:ph idx="1"/>
          </p:nvPr>
        </p:nvSpPr>
        <p:spPr>
          <a:xfrm>
            <a:off x="0" y="1500174"/>
            <a:ext cx="9144000" cy="5357826"/>
          </a:xfrm>
        </p:spPr>
        <p:txBody>
          <a:bodyPr>
            <a:normAutofit lnSpcReduction="10000"/>
          </a:bodyPr>
          <a:lstStyle/>
          <a:p>
            <a:pPr>
              <a:buNone/>
            </a:pPr>
            <a:r>
              <a:rPr lang="id-ID" dirty="0" smtClean="0"/>
              <a:t>		Moto yang sering didengung-dengungkan oleh pemerintah adalah “Gunakan lah bahasa Indonesia dengan baik dan benar.” Pemahaman atas moto tersebut sering salah kaprah. Banyak orang, terutama masyarakat awam, mengira bahwa moto itu menekankan penggunaan bahasa yang formal. Akibatnya, banyak orang melecehkan atau mengabaikan moto tersebut dan menganggapnya sebagai moto yang tidak fleksibel, moto yang kaku, moto yang tidak menarik; padahal moto itu tidak hanya menekankan penggunaan bahasa  formal, tetapi juga penggunaan bahasa yang komunikatif.</a:t>
            </a:r>
          </a:p>
          <a:p>
            <a:pPr>
              <a:buNone/>
            </a:pPr>
            <a:r>
              <a:rPr lang="id-ID" dirty="0" smtClean="0"/>
              <a:t>	</a:t>
            </a:r>
            <a:r>
              <a:rPr lang="id-ID" dirty="0" smtClean="0"/>
              <a:t>	Pengertian bahasa Indonesia yang baik dan benar harus ditinjau dari dua aspek, yaitu aspek bahasa yang baik dan aspek bahasa yang benar.</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2984"/>
          </a:xfrm>
        </p:spPr>
        <p:txBody>
          <a:bodyPr/>
          <a:lstStyle/>
          <a:p>
            <a:r>
              <a:rPr lang="id-ID" dirty="0" smtClean="0"/>
              <a:t>A. Bahasa yang Baik</a:t>
            </a:r>
            <a:endParaRPr lang="id-ID" dirty="0"/>
          </a:p>
        </p:txBody>
      </p:sp>
      <p:sp>
        <p:nvSpPr>
          <p:cNvPr id="3" name="Content Placeholder 2"/>
          <p:cNvSpPr>
            <a:spLocks noGrp="1"/>
          </p:cNvSpPr>
          <p:nvPr>
            <p:ph idx="1"/>
          </p:nvPr>
        </p:nvSpPr>
        <p:spPr>
          <a:xfrm>
            <a:off x="0" y="1214422"/>
            <a:ext cx="9144000" cy="5643578"/>
          </a:xfrm>
        </p:spPr>
        <p:txBody>
          <a:bodyPr>
            <a:normAutofit lnSpcReduction="10000"/>
          </a:bodyPr>
          <a:lstStyle/>
          <a:p>
            <a:pPr>
              <a:buNone/>
            </a:pPr>
            <a:r>
              <a:rPr lang="id-ID" dirty="0" smtClean="0"/>
              <a:t>		Penggunaan bahasa yang baik menekankan aspek komunikatif bahasa. Hal itu berarti bahwa kita harus memperhatikan sasaran bahasa kita. Kita harus memperhatikan kepada siapa kita akan menyampaikan bahasa kita. Oleh sebab  itu, unsur usia, pendidikan, pekerjaan, status sosial, lingkungan sosial, dan sudut pandang khalayak sasaran kita tidak boleh kita abaikan. Lebih lanjut lagi, karena berkaitan dengan aspek komunikatif, unsur-unsur komunikatif (yaitu pengirim pesan, isi pesan, media pesan, dan penerima pesan) menjadi penting.</a:t>
            </a:r>
          </a:p>
          <a:p>
            <a:pPr>
              <a:buNone/>
            </a:pPr>
            <a:r>
              <a:rPr lang="id-ID" dirty="0" smtClean="0"/>
              <a:t>		</a:t>
            </a:r>
            <a:r>
              <a:rPr lang="id-ID" dirty="0" smtClean="0"/>
              <a:t>Pengirim pesan adalah orang yang akan menyampaikan suatu gagasan  (isi pesan) kepada penerima pesan, yaitu pendengar atau pembaca (bergantung pada media pesan yang digunakannya).</a:t>
            </a:r>
          </a:p>
          <a:p>
            <a:pPr>
              <a:buNone/>
            </a:pP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9144000" cy="1214446"/>
          </a:xfrm>
        </p:spPr>
        <p:txBody>
          <a:bodyPr>
            <a:normAutofit/>
          </a:bodyPr>
          <a:lstStyle/>
          <a:p>
            <a:r>
              <a:rPr lang="id-ID" dirty="0" smtClean="0"/>
              <a:t>B. Bahasa yang Benar</a:t>
            </a:r>
            <a:endParaRPr lang="id-ID" dirty="0"/>
          </a:p>
        </p:txBody>
      </p:sp>
      <p:sp>
        <p:nvSpPr>
          <p:cNvPr id="3" name="Content Placeholder 2"/>
          <p:cNvSpPr>
            <a:spLocks noGrp="1"/>
          </p:cNvSpPr>
          <p:nvPr>
            <p:ph idx="1"/>
          </p:nvPr>
        </p:nvSpPr>
        <p:spPr>
          <a:xfrm>
            <a:off x="0" y="1571612"/>
            <a:ext cx="9144000" cy="5286388"/>
          </a:xfrm>
        </p:spPr>
        <p:txBody>
          <a:bodyPr>
            <a:normAutofit/>
          </a:bodyPr>
          <a:lstStyle/>
          <a:p>
            <a:pPr>
              <a:buNone/>
            </a:pPr>
            <a:r>
              <a:rPr lang="id-ID" dirty="0" smtClean="0"/>
              <a:t>		Bahasa yang benar berkaitan dengan kaidah, yaitu peraturan bahasa. Berkaitan dengan peraturan bahasa ada empat hal yang harus diperhatikan, yaitu masalah tata bahasa, pilihan kata, tanda baca, dan ejaan. Pengetahuan atas tata bahasa dan pilihan kata harus dimiliki dalam penggunaan ragam bahasa lisan dan tulis. Pengetahuan atas tanda baca dan ejaan harus dimiliki dalam penggunaan ragam bahasa tulis. Tanpa pengetahuan tata bahasa yang memadai, kita akan mengalami kesulitan dalam bermain dengan bahasa. Tanpa perlu menggunakan bahasa formal, kita tetap dapat berbahasa Indonesia dengan baik dan benar.</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857256"/>
          </a:xfrm>
        </p:spPr>
        <p:txBody>
          <a:bodyPr/>
          <a:lstStyle/>
          <a:p>
            <a:r>
              <a:rPr lang="id-ID" dirty="0" smtClean="0"/>
              <a:t>Pengertian Ragam Bahasa</a:t>
            </a:r>
            <a:endParaRPr lang="id-ID" dirty="0"/>
          </a:p>
        </p:txBody>
      </p:sp>
      <p:sp>
        <p:nvSpPr>
          <p:cNvPr id="3" name="Content Placeholder 2"/>
          <p:cNvSpPr>
            <a:spLocks noGrp="1"/>
          </p:cNvSpPr>
          <p:nvPr>
            <p:ph idx="1"/>
          </p:nvPr>
        </p:nvSpPr>
        <p:spPr>
          <a:xfrm>
            <a:off x="0" y="1571612"/>
            <a:ext cx="8858280" cy="5000660"/>
          </a:xfrm>
        </p:spPr>
        <p:txBody>
          <a:bodyPr>
            <a:normAutofit/>
          </a:bodyPr>
          <a:lstStyle/>
          <a:p>
            <a:pPr>
              <a:buNone/>
            </a:pPr>
            <a:r>
              <a:rPr lang="id-ID" dirty="0" smtClean="0"/>
              <a:t>	Bahasa Indonesia sangat luas wilayah  pemakaiannya sehingga mempunyai beragam penutur. Mau tidak mau, kita harus tunduk pada hukum perubahan. Banyak faktor yang dapat mempengaruhi timbulnya beragam bahasa Indonesia. Salah satu faktor yang mempengaruhi timbulnya sejumlah ragam bahasa ialah faktor sejarah. Perkembangan masyarakat turut pula berpengaruh pada timbulnya sejumlah ragam bahasa. Dengan demikian, ragam bahasa dapat diartikan sebagai variasi bahasa yang timbul karena pemakaian bahasa. </a:t>
            </a:r>
          </a:p>
          <a:p>
            <a:pPr>
              <a:buNone/>
            </a:pPr>
            <a:r>
              <a:rPr lang="id-ID" dirty="0" smtClean="0"/>
              <a:t>	Macam-macam ragam bahasa itu tampak pada tabel berikut ini. </a:t>
            </a:r>
            <a:endParaRPr lang="id-ID" dirty="0"/>
          </a:p>
        </p:txBody>
      </p:sp>
    </p:spTree>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4582"/>
          </a:xfrm>
        </p:spPr>
        <p:txBody>
          <a:bodyPr>
            <a:normAutofit fontScale="90000"/>
          </a:bodyPr>
          <a:lstStyle/>
          <a:p>
            <a:endParaRPr lang="id-ID" dirty="0"/>
          </a:p>
        </p:txBody>
      </p:sp>
      <p:sp>
        <p:nvSpPr>
          <p:cNvPr id="3" name="Content Placeholder 2"/>
          <p:cNvSpPr>
            <a:spLocks noGrp="1"/>
          </p:cNvSpPr>
          <p:nvPr>
            <p:ph idx="1"/>
          </p:nvPr>
        </p:nvSpPr>
        <p:spPr>
          <a:xfrm>
            <a:off x="457200" y="1357298"/>
            <a:ext cx="8229600" cy="4967302"/>
          </a:xfrm>
        </p:spPr>
        <p:txBody>
          <a:bodyPr/>
          <a:lstStyle/>
          <a:p>
            <a:pPr>
              <a:buNone/>
            </a:pPr>
            <a:r>
              <a:rPr lang="id-ID" dirty="0" smtClean="0"/>
              <a:t>		Berdasarkan uraian di atas, terlihat bahwa berbahasa dengan baik dan benar tidak hanya menekankan kebenaran dalam hal tata bahasa, tetapi juga memperhatikan aspek komunikatif. Bahasa yang komunikatif tidak selalu harus merupakan bahasa formal. Sebaliknya, penggunaan bahasa formal tidak selalu berarti bahwa bahasa itu baik dan benar. Sebaiknya, kita menggunakan ragam bahasa yang serasi dengan sasarannya dan di samping itu mengikuti kaidah bahasa yang benar</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796086"/>
          </a:xfrm>
        </p:spPr>
        <p:txBody>
          <a:bodyPr>
            <a:normAutofit fontScale="90000"/>
          </a:bodyPr>
          <a:lstStyle/>
          <a:p>
            <a:pPr algn="ctr"/>
            <a:r>
              <a:rPr lang="id-ID" dirty="0" smtClean="0"/>
              <a:t>TABEL RAGAM BAHASA</a:t>
            </a:r>
            <a:endParaRPr lang="id-ID" dirty="0"/>
          </a:p>
        </p:txBody>
      </p:sp>
      <p:graphicFrame>
        <p:nvGraphicFramePr>
          <p:cNvPr id="8" name="Content Placeholder 7"/>
          <p:cNvGraphicFramePr>
            <a:graphicFrameLocks noGrp="1"/>
          </p:cNvGraphicFramePr>
          <p:nvPr>
            <p:ph idx="1"/>
          </p:nvPr>
        </p:nvGraphicFramePr>
        <p:xfrm>
          <a:off x="571472" y="1500174"/>
          <a:ext cx="8258204" cy="4606141"/>
        </p:xfrm>
        <a:graphic>
          <a:graphicData uri="http://schemas.openxmlformats.org/drawingml/2006/table">
            <a:tbl>
              <a:tblPr firstRow="1" bandRow="1">
                <a:tableStyleId>{5C22544A-7EE6-4342-B048-85BDC9FD1C3A}</a:tableStyleId>
              </a:tblPr>
              <a:tblGrid>
                <a:gridCol w="2357454"/>
                <a:gridCol w="2857520"/>
                <a:gridCol w="3043230"/>
              </a:tblGrid>
              <a:tr h="285752">
                <a:tc rowSpan="11">
                  <a:txBody>
                    <a:bodyPr/>
                    <a:lstStyle/>
                    <a:p>
                      <a:pPr algn="ctr"/>
                      <a:endParaRPr lang="id-ID" dirty="0" smtClean="0"/>
                    </a:p>
                    <a:p>
                      <a:pPr algn="ctr"/>
                      <a:endParaRPr lang="id-ID" dirty="0" smtClean="0"/>
                    </a:p>
                    <a:p>
                      <a:pPr algn="ctr"/>
                      <a:endParaRPr lang="id-ID" dirty="0" smtClean="0"/>
                    </a:p>
                    <a:p>
                      <a:pPr algn="ctr"/>
                      <a:endParaRPr lang="id-ID" dirty="0" smtClean="0"/>
                    </a:p>
                    <a:p>
                      <a:pPr algn="ctr"/>
                      <a:endParaRPr lang="id-ID" dirty="0" smtClean="0"/>
                    </a:p>
                    <a:p>
                      <a:pPr algn="ctr"/>
                      <a:endParaRPr lang="id-ID" dirty="0" smtClean="0"/>
                    </a:p>
                    <a:p>
                      <a:pPr algn="ctr"/>
                      <a:r>
                        <a:rPr lang="id-ID" dirty="0" smtClean="0"/>
                        <a:t>RAGAM </a:t>
                      </a:r>
                    </a:p>
                    <a:p>
                      <a:pPr algn="ctr"/>
                      <a:r>
                        <a:rPr lang="id-ID" dirty="0" smtClean="0"/>
                        <a:t>BAHASA</a:t>
                      </a:r>
                      <a:endParaRPr lang="id-ID" dirty="0"/>
                    </a:p>
                  </a:txBody>
                  <a:tcPr/>
                </a:tc>
                <a:tc>
                  <a:txBody>
                    <a:bodyPr/>
                    <a:lstStyle/>
                    <a:p>
                      <a:r>
                        <a:rPr lang="id-ID" dirty="0" smtClean="0"/>
                        <a:t>BERDASARKAN</a:t>
                      </a:r>
                      <a:endParaRPr lang="id-ID" dirty="0"/>
                    </a:p>
                  </a:txBody>
                  <a:tcPr/>
                </a:tc>
                <a:tc>
                  <a:txBody>
                    <a:bodyPr/>
                    <a:lstStyle/>
                    <a:p>
                      <a:r>
                        <a:rPr lang="id-ID" dirty="0" smtClean="0"/>
                        <a:t>RAGAM</a:t>
                      </a:r>
                      <a:endParaRPr lang="id-ID" dirty="0"/>
                    </a:p>
                  </a:txBody>
                  <a:tcPr/>
                </a:tc>
              </a:tr>
              <a:tr h="182880">
                <a:tc vMerge="1">
                  <a:txBody>
                    <a:bodyPr/>
                    <a:lstStyle/>
                    <a:p>
                      <a:endParaRPr lang="id-ID"/>
                    </a:p>
                  </a:txBody>
                  <a:tcPr/>
                </a:tc>
                <a:tc rowSpan="2">
                  <a:txBody>
                    <a:bodyPr/>
                    <a:lstStyle/>
                    <a:p>
                      <a:r>
                        <a:rPr lang="id-ID" dirty="0" smtClean="0"/>
                        <a:t>MEDIA/SARANA</a:t>
                      </a:r>
                      <a:endParaRPr lang="id-ID" dirty="0"/>
                    </a:p>
                  </a:txBody>
                  <a:tcPr/>
                </a:tc>
                <a:tc>
                  <a:txBody>
                    <a:bodyPr/>
                    <a:lstStyle/>
                    <a:p>
                      <a:r>
                        <a:rPr lang="id-ID" dirty="0" smtClean="0"/>
                        <a:t>LISAN</a:t>
                      </a:r>
                      <a:endParaRPr lang="id-ID" dirty="0"/>
                    </a:p>
                  </a:txBody>
                  <a:tcPr/>
                </a:tc>
              </a:tr>
              <a:tr h="182880">
                <a:tc vMerge="1">
                  <a:txBody>
                    <a:bodyPr/>
                    <a:lstStyle/>
                    <a:p>
                      <a:endParaRPr lang="id-ID"/>
                    </a:p>
                  </a:txBody>
                  <a:tcPr/>
                </a:tc>
                <a:tc vMerge="1">
                  <a:txBody>
                    <a:bodyPr/>
                    <a:lstStyle/>
                    <a:p>
                      <a:endParaRPr lang="id-ID"/>
                    </a:p>
                  </a:txBody>
                  <a:tcPr/>
                </a:tc>
                <a:tc>
                  <a:txBody>
                    <a:bodyPr/>
                    <a:lstStyle/>
                    <a:p>
                      <a:r>
                        <a:rPr lang="id-ID" dirty="0" smtClean="0"/>
                        <a:t>TULISAN</a:t>
                      </a:r>
                      <a:endParaRPr lang="id-ID" dirty="0"/>
                    </a:p>
                  </a:txBody>
                  <a:tcPr/>
                </a:tc>
              </a:tr>
              <a:tr h="440704">
                <a:tc vMerge="1">
                  <a:txBody>
                    <a:bodyPr/>
                    <a:lstStyle/>
                    <a:p>
                      <a:endParaRPr lang="id-ID"/>
                    </a:p>
                  </a:txBody>
                  <a:tcPr/>
                </a:tc>
                <a:tc rowSpan="3">
                  <a:txBody>
                    <a:bodyPr/>
                    <a:lstStyle/>
                    <a:p>
                      <a:r>
                        <a:rPr lang="id-ID" dirty="0" smtClean="0"/>
                        <a:t>SITUASI PEMAKAIANNYA</a:t>
                      </a:r>
                      <a:endParaRPr lang="id-ID" dirty="0"/>
                    </a:p>
                  </a:txBody>
                  <a:tcPr/>
                </a:tc>
                <a:tc>
                  <a:txBody>
                    <a:bodyPr/>
                    <a:lstStyle/>
                    <a:p>
                      <a:r>
                        <a:rPr lang="id-ID" dirty="0" smtClean="0"/>
                        <a:t>FORMAL</a:t>
                      </a:r>
                      <a:endParaRPr lang="id-ID" dirty="0"/>
                    </a:p>
                  </a:txBody>
                  <a:tcPr/>
                </a:tc>
              </a:tr>
              <a:tr h="440706">
                <a:tc vMerge="1">
                  <a:txBody>
                    <a:bodyPr/>
                    <a:lstStyle/>
                    <a:p>
                      <a:endParaRPr lang="id-ID"/>
                    </a:p>
                  </a:txBody>
                  <a:tcPr/>
                </a:tc>
                <a:tc vMerge="1">
                  <a:txBody>
                    <a:bodyPr/>
                    <a:lstStyle/>
                    <a:p>
                      <a:endParaRPr lang="id-ID"/>
                    </a:p>
                  </a:txBody>
                  <a:tcPr/>
                </a:tc>
                <a:tc>
                  <a:txBody>
                    <a:bodyPr/>
                    <a:lstStyle/>
                    <a:p>
                      <a:r>
                        <a:rPr lang="id-ID" dirty="0" smtClean="0"/>
                        <a:t>NONFORMAL</a:t>
                      </a:r>
                      <a:endParaRPr lang="id-ID" dirty="0"/>
                    </a:p>
                  </a:txBody>
                  <a:tcPr/>
                </a:tc>
              </a:tr>
              <a:tr h="440706">
                <a:tc vMerge="1">
                  <a:txBody>
                    <a:bodyPr/>
                    <a:lstStyle/>
                    <a:p>
                      <a:endParaRPr lang="id-ID"/>
                    </a:p>
                  </a:txBody>
                  <a:tcPr/>
                </a:tc>
                <a:tc vMerge="1">
                  <a:txBody>
                    <a:bodyPr/>
                    <a:lstStyle/>
                    <a:p>
                      <a:endParaRPr lang="id-ID"/>
                    </a:p>
                  </a:txBody>
                  <a:tcPr/>
                </a:tc>
                <a:tc>
                  <a:txBody>
                    <a:bodyPr/>
                    <a:lstStyle/>
                    <a:p>
                      <a:r>
                        <a:rPr lang="id-ID" dirty="0" smtClean="0"/>
                        <a:t>SEMIFORMAL</a:t>
                      </a:r>
                      <a:endParaRPr lang="id-ID" dirty="0"/>
                    </a:p>
                  </a:txBody>
                  <a:tcPr/>
                </a:tc>
              </a:tr>
              <a:tr h="437349">
                <a:tc vMerge="1">
                  <a:txBody>
                    <a:bodyPr/>
                    <a:lstStyle/>
                    <a:p>
                      <a:endParaRPr lang="id-ID"/>
                    </a:p>
                  </a:txBody>
                  <a:tcPr/>
                </a:tc>
                <a:tc rowSpan="5">
                  <a:txBody>
                    <a:bodyPr/>
                    <a:lstStyle/>
                    <a:p>
                      <a:r>
                        <a:rPr lang="id-ID" dirty="0" smtClean="0"/>
                        <a:t>POKOK PERSOALAN</a:t>
                      </a:r>
                      <a:endParaRPr lang="id-ID" dirty="0"/>
                    </a:p>
                  </a:txBody>
                  <a:tcPr/>
                </a:tc>
                <a:tc>
                  <a:txBody>
                    <a:bodyPr/>
                    <a:lstStyle/>
                    <a:p>
                      <a:r>
                        <a:rPr lang="id-ID" dirty="0" smtClean="0"/>
                        <a:t>ILMU</a:t>
                      </a:r>
                      <a:endParaRPr lang="id-ID" dirty="0"/>
                    </a:p>
                  </a:txBody>
                  <a:tcPr/>
                </a:tc>
              </a:tr>
              <a:tr h="437349">
                <a:tc vMerge="1">
                  <a:txBody>
                    <a:bodyPr/>
                    <a:lstStyle/>
                    <a:p>
                      <a:endParaRPr lang="id-ID"/>
                    </a:p>
                  </a:txBody>
                  <a:tcPr/>
                </a:tc>
                <a:tc vMerge="1">
                  <a:txBody>
                    <a:bodyPr/>
                    <a:lstStyle/>
                    <a:p>
                      <a:endParaRPr lang="id-ID"/>
                    </a:p>
                  </a:txBody>
                  <a:tcPr/>
                </a:tc>
                <a:tc>
                  <a:txBody>
                    <a:bodyPr/>
                    <a:lstStyle/>
                    <a:p>
                      <a:r>
                        <a:rPr lang="id-ID" dirty="0" smtClean="0"/>
                        <a:t>HUKUM</a:t>
                      </a:r>
                      <a:endParaRPr lang="id-ID" dirty="0"/>
                    </a:p>
                  </a:txBody>
                  <a:tcPr/>
                </a:tc>
              </a:tr>
              <a:tr h="437349">
                <a:tc vMerge="1">
                  <a:txBody>
                    <a:bodyPr/>
                    <a:lstStyle/>
                    <a:p>
                      <a:endParaRPr lang="id-ID"/>
                    </a:p>
                  </a:txBody>
                  <a:tcPr/>
                </a:tc>
                <a:tc vMerge="1">
                  <a:txBody>
                    <a:bodyPr/>
                    <a:lstStyle/>
                    <a:p>
                      <a:endParaRPr lang="id-ID"/>
                    </a:p>
                  </a:txBody>
                  <a:tcPr/>
                </a:tc>
                <a:tc>
                  <a:txBody>
                    <a:bodyPr/>
                    <a:lstStyle/>
                    <a:p>
                      <a:r>
                        <a:rPr lang="id-ID" dirty="0" smtClean="0"/>
                        <a:t>NIAGA</a:t>
                      </a:r>
                      <a:endParaRPr lang="id-ID" dirty="0"/>
                    </a:p>
                  </a:txBody>
                  <a:tcPr/>
                </a:tc>
              </a:tr>
              <a:tr h="437349">
                <a:tc vMerge="1">
                  <a:txBody>
                    <a:bodyPr/>
                    <a:lstStyle/>
                    <a:p>
                      <a:endParaRPr lang="id-ID"/>
                    </a:p>
                  </a:txBody>
                  <a:tcPr/>
                </a:tc>
                <a:tc vMerge="1">
                  <a:txBody>
                    <a:bodyPr/>
                    <a:lstStyle/>
                    <a:p>
                      <a:endParaRPr lang="id-ID"/>
                    </a:p>
                  </a:txBody>
                  <a:tcPr/>
                </a:tc>
                <a:tc>
                  <a:txBody>
                    <a:bodyPr/>
                    <a:lstStyle/>
                    <a:p>
                      <a:r>
                        <a:rPr lang="id-ID" dirty="0" smtClean="0"/>
                        <a:t>SASTRA</a:t>
                      </a:r>
                      <a:endParaRPr lang="id-ID" dirty="0"/>
                    </a:p>
                  </a:txBody>
                  <a:tcPr/>
                </a:tc>
              </a:tr>
              <a:tr h="437349">
                <a:tc vMerge="1">
                  <a:txBody>
                    <a:bodyPr/>
                    <a:lstStyle/>
                    <a:p>
                      <a:endParaRPr lang="id-ID"/>
                    </a:p>
                  </a:txBody>
                  <a:tcPr/>
                </a:tc>
                <a:tc vMerge="1">
                  <a:txBody>
                    <a:bodyPr/>
                    <a:lstStyle/>
                    <a:p>
                      <a:endParaRPr lang="id-ID"/>
                    </a:p>
                  </a:txBody>
                  <a:tcPr/>
                </a:tc>
                <a:tc>
                  <a:txBody>
                    <a:bodyPr/>
                    <a:lstStyle/>
                    <a:p>
                      <a:r>
                        <a:rPr lang="id-ID" dirty="0" smtClean="0"/>
                        <a:t>DLL</a:t>
                      </a:r>
                      <a:endParaRPr lang="id-ID" dirty="0"/>
                    </a:p>
                  </a:txBody>
                  <a:tcPr/>
                </a:tc>
              </a:tr>
            </a:tbl>
          </a:graphicData>
        </a:graphic>
      </p:graphicFrame>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1785950"/>
          </a:xfrm>
        </p:spPr>
        <p:txBody>
          <a:bodyPr>
            <a:normAutofit/>
          </a:bodyPr>
          <a:lstStyle/>
          <a:p>
            <a:pPr algn="ctr"/>
            <a:r>
              <a:rPr lang="id-ID" sz="3600" dirty="0" smtClean="0"/>
              <a:t>RAGAM BAHASA LISAN DAN RAGAM BAHASA TULISAN</a:t>
            </a:r>
            <a:br>
              <a:rPr lang="id-ID" sz="3600" dirty="0" smtClean="0"/>
            </a:br>
            <a:r>
              <a:rPr lang="id-ID" sz="3600" dirty="0" smtClean="0"/>
              <a:t>(Dilihat dari Aspek Kebahasaan)</a:t>
            </a:r>
            <a:endParaRPr lang="id-ID" sz="3600" dirty="0"/>
          </a:p>
        </p:txBody>
      </p:sp>
      <p:graphicFrame>
        <p:nvGraphicFramePr>
          <p:cNvPr id="4" name="Content Placeholder 3"/>
          <p:cNvGraphicFramePr>
            <a:graphicFrameLocks noGrp="1"/>
          </p:cNvGraphicFramePr>
          <p:nvPr>
            <p:ph idx="1"/>
          </p:nvPr>
        </p:nvGraphicFramePr>
        <p:xfrm>
          <a:off x="457200" y="2571750"/>
          <a:ext cx="8229600" cy="3643332"/>
        </p:xfrm>
        <a:graphic>
          <a:graphicData uri="http://schemas.openxmlformats.org/drawingml/2006/table">
            <a:tbl>
              <a:tblPr firstRow="1" bandRow="1">
                <a:tableStyleId>{5C22544A-7EE6-4342-B048-85BDC9FD1C3A}</a:tableStyleId>
              </a:tblPr>
              <a:tblGrid>
                <a:gridCol w="2743200"/>
                <a:gridCol w="2743200"/>
                <a:gridCol w="2743200"/>
              </a:tblGrid>
              <a:tr h="1214444">
                <a:tc rowSpan="4">
                  <a:txBody>
                    <a:bodyPr/>
                    <a:lstStyle/>
                    <a:p>
                      <a:pPr algn="ctr"/>
                      <a:endParaRPr lang="id-ID" sz="2400" dirty="0" smtClean="0"/>
                    </a:p>
                    <a:p>
                      <a:pPr algn="ctr"/>
                      <a:endParaRPr lang="id-ID" sz="2400" dirty="0" smtClean="0"/>
                    </a:p>
                    <a:p>
                      <a:pPr algn="ctr"/>
                      <a:endParaRPr lang="id-ID" sz="2400" dirty="0" smtClean="0"/>
                    </a:p>
                    <a:p>
                      <a:pPr algn="ctr"/>
                      <a:endParaRPr lang="id-ID" sz="2400" dirty="0" smtClean="0"/>
                    </a:p>
                    <a:p>
                      <a:pPr algn="ctr"/>
                      <a:r>
                        <a:rPr lang="id-ID" sz="2400" dirty="0" smtClean="0"/>
                        <a:t>RAGAM</a:t>
                      </a:r>
                      <a:r>
                        <a:rPr lang="id-ID" sz="2400" baseline="0" dirty="0" smtClean="0"/>
                        <a:t> BAHASA</a:t>
                      </a:r>
                      <a:endParaRPr lang="id-ID" sz="2400" dirty="0"/>
                    </a:p>
                  </a:txBody>
                  <a:tcPr/>
                </a:tc>
                <a:tc rowSpan="2">
                  <a:txBody>
                    <a:bodyPr/>
                    <a:lstStyle/>
                    <a:p>
                      <a:pPr algn="ctr"/>
                      <a:endParaRPr lang="id-ID" dirty="0" smtClean="0"/>
                    </a:p>
                    <a:p>
                      <a:pPr algn="ctr"/>
                      <a:endParaRPr lang="id-ID" dirty="0" smtClean="0"/>
                    </a:p>
                    <a:p>
                      <a:pPr algn="ctr"/>
                      <a:r>
                        <a:rPr lang="id-ID" dirty="0" smtClean="0"/>
                        <a:t>RAGAM LISAN</a:t>
                      </a:r>
                      <a:endParaRPr lang="id-ID" dirty="0"/>
                    </a:p>
                  </a:txBody>
                  <a:tcPr>
                    <a:blipFill>
                      <a:blip r:embed="rId2"/>
                      <a:tile tx="0" ty="0" sx="100000" sy="100000" flip="none" algn="tl"/>
                    </a:blipFill>
                  </a:tcPr>
                </a:tc>
                <a:tc>
                  <a:txBody>
                    <a:bodyPr/>
                    <a:lstStyle/>
                    <a:p>
                      <a:pPr algn="ctr"/>
                      <a:endParaRPr lang="id-ID" dirty="0" smtClean="0"/>
                    </a:p>
                    <a:p>
                      <a:pPr algn="ctr"/>
                      <a:r>
                        <a:rPr lang="id-ID" dirty="0" smtClean="0"/>
                        <a:t>LAFAL</a:t>
                      </a:r>
                      <a:endParaRPr lang="id-ID"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404815">
                <a:tc vMerge="1">
                  <a:txBody>
                    <a:bodyPr/>
                    <a:lstStyle/>
                    <a:p>
                      <a:endParaRPr lang="id-ID"/>
                    </a:p>
                  </a:txBody>
                  <a:tcPr/>
                </a:tc>
                <a:tc vMerge="1">
                  <a:txBody>
                    <a:bodyPr/>
                    <a:lstStyle/>
                    <a:p>
                      <a:endParaRPr lang="id-ID"/>
                    </a:p>
                  </a:txBody>
                  <a:tcPr/>
                </a:tc>
                <a:tc rowSpan="2">
                  <a:txBody>
                    <a:bodyPr/>
                    <a:lstStyle/>
                    <a:p>
                      <a:pPr algn="ctr"/>
                      <a:endParaRPr lang="id-ID" dirty="0" smtClean="0"/>
                    </a:p>
                    <a:p>
                      <a:pPr algn="ctr"/>
                      <a:r>
                        <a:rPr lang="id-ID" dirty="0" smtClean="0"/>
                        <a:t>TATA BAHASA</a:t>
                      </a:r>
                    </a:p>
                    <a:p>
                      <a:pPr algn="ctr"/>
                      <a:r>
                        <a:rPr lang="id-ID" dirty="0" smtClean="0"/>
                        <a:t>DAN</a:t>
                      </a:r>
                    </a:p>
                    <a:p>
                      <a:pPr algn="ctr"/>
                      <a:r>
                        <a:rPr lang="id-ID" dirty="0" smtClean="0"/>
                        <a:t>KOSAKATA</a:t>
                      </a:r>
                      <a:endParaRPr lang="id-ID"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09629">
                <a:tc vMerge="1">
                  <a:txBody>
                    <a:bodyPr/>
                    <a:lstStyle/>
                    <a:p>
                      <a:endParaRPr lang="id-ID"/>
                    </a:p>
                  </a:txBody>
                  <a:tcPr/>
                </a:tc>
                <a:tc rowSpan="2">
                  <a:txBody>
                    <a:bodyPr/>
                    <a:lstStyle/>
                    <a:p>
                      <a:pPr algn="ctr"/>
                      <a:endParaRPr lang="id-ID" dirty="0" smtClean="0"/>
                    </a:p>
                    <a:p>
                      <a:pPr algn="ctr"/>
                      <a:endParaRPr lang="id-ID" dirty="0" smtClean="0"/>
                    </a:p>
                    <a:p>
                      <a:pPr algn="ctr"/>
                      <a:endParaRPr lang="id-ID" dirty="0" smtClean="0"/>
                    </a:p>
                    <a:p>
                      <a:pPr algn="ctr"/>
                      <a:r>
                        <a:rPr lang="id-ID" dirty="0" smtClean="0"/>
                        <a:t>RAGAM TULISAN</a:t>
                      </a:r>
                      <a:endParaRPr lang="id-ID" dirty="0"/>
                    </a:p>
                  </a:txBody>
                  <a:tcPr>
                    <a:blipFill>
                      <a:blip r:embed="rId2"/>
                      <a:tile tx="0" ty="0" sx="100000" sy="100000" flip="none" algn="tl"/>
                    </a:blipFill>
                  </a:tcPr>
                </a:tc>
                <a:tc vMerge="1">
                  <a:txBody>
                    <a:bodyPr/>
                    <a:lstStyle/>
                    <a:p>
                      <a:endParaRPr lang="id-ID"/>
                    </a:p>
                  </a:txBody>
                  <a:tcPr/>
                </a:tc>
              </a:tr>
              <a:tr h="1214444">
                <a:tc vMerge="1">
                  <a:txBody>
                    <a:bodyPr/>
                    <a:lstStyle/>
                    <a:p>
                      <a:endParaRPr lang="id-ID"/>
                    </a:p>
                  </a:txBody>
                  <a:tcPr/>
                </a:tc>
                <a:tc vMerge="1">
                  <a:txBody>
                    <a:bodyPr/>
                    <a:lstStyle/>
                    <a:p>
                      <a:endParaRPr lang="id-ID"/>
                    </a:p>
                  </a:txBody>
                  <a:tcPr/>
                </a:tc>
                <a:tc>
                  <a:txBody>
                    <a:bodyPr/>
                    <a:lstStyle/>
                    <a:p>
                      <a:pPr algn="ctr"/>
                      <a:endParaRPr lang="id-ID" dirty="0" smtClean="0"/>
                    </a:p>
                    <a:p>
                      <a:pPr algn="ctr"/>
                      <a:r>
                        <a:rPr lang="id-ID" dirty="0" smtClean="0"/>
                        <a:t>EJAAN</a:t>
                      </a:r>
                      <a:endParaRPr lang="id-ID" dirty="0"/>
                    </a:p>
                  </a:txBody>
                  <a:tcPr/>
                </a:tc>
              </a:tr>
            </a:tbl>
          </a:graphicData>
        </a:graphic>
      </p:graphicFrame>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572560" cy="2286016"/>
          </a:xfrm>
        </p:spPr>
        <p:txBody>
          <a:bodyPr>
            <a:normAutofit fontScale="90000"/>
          </a:bodyPr>
          <a:lstStyle/>
          <a:p>
            <a:pPr algn="ctr"/>
            <a:r>
              <a:rPr lang="id-ID" dirty="0" smtClean="0"/>
              <a:t>Perbedaan Ragam Bahasa Lisan dan Ragam Bahasa Tulis Berdasarkan Tata Bahasa</a:t>
            </a:r>
            <a:endParaRPr lang="id-ID" dirty="0"/>
          </a:p>
        </p:txBody>
      </p:sp>
      <p:sp>
        <p:nvSpPr>
          <p:cNvPr id="3" name="Content Placeholder 2"/>
          <p:cNvSpPr>
            <a:spLocks noGrp="1"/>
          </p:cNvSpPr>
          <p:nvPr>
            <p:ph idx="1"/>
          </p:nvPr>
        </p:nvSpPr>
        <p:spPr>
          <a:xfrm>
            <a:off x="457200" y="2714620"/>
            <a:ext cx="8229600" cy="3609980"/>
          </a:xfrm>
        </p:spPr>
        <p:txBody>
          <a:bodyPr>
            <a:normAutofit lnSpcReduction="10000"/>
          </a:bodyPr>
          <a:lstStyle/>
          <a:p>
            <a:pPr marL="514350" indent="-514350">
              <a:buAutoNum type="alphaUcPeriod"/>
            </a:pPr>
            <a:r>
              <a:rPr lang="id-ID" dirty="0" smtClean="0"/>
              <a:t>Berdasarkan Bentuk Kata</a:t>
            </a:r>
          </a:p>
          <a:p>
            <a:pPr marL="514350" indent="-514350">
              <a:buAutoNum type="arabicPeriod"/>
            </a:pPr>
            <a:r>
              <a:rPr lang="id-ID" dirty="0" smtClean="0"/>
              <a:t>Ragam Bahasa Lisan</a:t>
            </a:r>
          </a:p>
          <a:p>
            <a:pPr marL="514350" indent="-514350">
              <a:buFont typeface="+mj-lt"/>
              <a:buAutoNum type="alphaLcParenR"/>
            </a:pPr>
            <a:r>
              <a:rPr lang="id-ID" dirty="0" smtClean="0"/>
              <a:t>Nia sedang </a:t>
            </a:r>
            <a:r>
              <a:rPr lang="id-ID" i="1" dirty="0" smtClean="0"/>
              <a:t>baca</a:t>
            </a:r>
            <a:r>
              <a:rPr lang="id-ID" dirty="0" smtClean="0"/>
              <a:t> surat kabar.</a:t>
            </a:r>
          </a:p>
          <a:p>
            <a:pPr marL="514350" indent="-514350">
              <a:buFont typeface="+mj-lt"/>
              <a:buAutoNum type="alphaLcParenR"/>
            </a:pPr>
            <a:r>
              <a:rPr lang="id-ID" dirty="0" smtClean="0"/>
              <a:t>Ari mau </a:t>
            </a:r>
            <a:r>
              <a:rPr lang="id-ID" i="1" dirty="0" smtClean="0"/>
              <a:t>nulis</a:t>
            </a:r>
            <a:r>
              <a:rPr lang="id-ID" dirty="0" smtClean="0"/>
              <a:t> surat.</a:t>
            </a:r>
          </a:p>
          <a:p>
            <a:pPr marL="514350" indent="-514350">
              <a:buNone/>
            </a:pPr>
            <a:endParaRPr lang="id-ID" dirty="0" smtClean="0"/>
          </a:p>
          <a:p>
            <a:pPr marL="514350" indent="-514350">
              <a:buFont typeface="+mj-lt"/>
              <a:buAutoNum type="arabicPeriod" startAt="2"/>
            </a:pPr>
            <a:r>
              <a:rPr lang="id-ID" dirty="0" smtClean="0"/>
              <a:t>Ragam Bahasa Tulis</a:t>
            </a:r>
          </a:p>
          <a:p>
            <a:pPr marL="514350" indent="-514350">
              <a:buFont typeface="+mj-lt"/>
              <a:buAutoNum type="alphaLcParenR"/>
            </a:pPr>
            <a:r>
              <a:rPr lang="id-ID" dirty="0" smtClean="0"/>
              <a:t>Nia sedang </a:t>
            </a:r>
            <a:r>
              <a:rPr lang="id-ID" i="1" dirty="0" smtClean="0"/>
              <a:t>membaca</a:t>
            </a:r>
            <a:r>
              <a:rPr lang="id-ID" dirty="0" smtClean="0"/>
              <a:t> surat kabar.</a:t>
            </a:r>
          </a:p>
          <a:p>
            <a:pPr marL="514350" indent="-514350">
              <a:buFont typeface="+mj-lt"/>
              <a:buAutoNum type="alphaLcParenR"/>
            </a:pPr>
            <a:r>
              <a:rPr lang="id-ID" dirty="0" smtClean="0"/>
              <a:t>Ari akan </a:t>
            </a:r>
            <a:r>
              <a:rPr lang="id-ID" i="1" dirty="0" smtClean="0"/>
              <a:t>menuli</a:t>
            </a:r>
            <a:r>
              <a:rPr lang="id-ID" dirty="0" smtClean="0"/>
              <a:t>s surat.</a:t>
            </a:r>
            <a:endParaRPr lang="id-ID" dirty="0"/>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a:bodyPr>
          <a:lstStyle/>
          <a:p>
            <a:pPr marL="514350" indent="-514350"/>
            <a:r>
              <a:rPr lang="id-ID" sz="2800" dirty="0" smtClean="0"/>
              <a:t>B. Berdasarkan Struktur Kalimat</a:t>
            </a:r>
          </a:p>
        </p:txBody>
      </p:sp>
      <p:sp>
        <p:nvSpPr>
          <p:cNvPr id="3" name="Content Placeholder 2"/>
          <p:cNvSpPr>
            <a:spLocks noGrp="1"/>
          </p:cNvSpPr>
          <p:nvPr>
            <p:ph idx="1"/>
          </p:nvPr>
        </p:nvSpPr>
        <p:spPr>
          <a:xfrm>
            <a:off x="457200" y="1571612"/>
            <a:ext cx="8229600" cy="4752988"/>
          </a:xfrm>
        </p:spPr>
        <p:txBody>
          <a:bodyPr>
            <a:normAutofit/>
          </a:bodyPr>
          <a:lstStyle/>
          <a:p>
            <a:pPr marL="514350" indent="-514350">
              <a:buNone/>
            </a:pPr>
            <a:endParaRPr lang="id-ID" dirty="0" smtClean="0"/>
          </a:p>
          <a:p>
            <a:pPr marL="514350" indent="-514350">
              <a:buAutoNum type="arabicPeriod"/>
            </a:pPr>
            <a:r>
              <a:rPr lang="id-ID" dirty="0" smtClean="0"/>
              <a:t>Ragam Bahasa Lisan</a:t>
            </a:r>
          </a:p>
          <a:p>
            <a:pPr marL="514350" indent="-514350">
              <a:buFont typeface="+mj-lt"/>
              <a:buAutoNum type="alphaLcParenR"/>
            </a:pPr>
            <a:r>
              <a:rPr lang="id-ID" dirty="0" smtClean="0"/>
              <a:t>Mereka </a:t>
            </a:r>
            <a:r>
              <a:rPr lang="id-ID" i="1" dirty="0" smtClean="0"/>
              <a:t>tinggal</a:t>
            </a:r>
            <a:r>
              <a:rPr lang="id-ID" dirty="0" smtClean="0"/>
              <a:t> di Menteng.</a:t>
            </a:r>
          </a:p>
          <a:p>
            <a:pPr marL="514350" indent="-514350">
              <a:buFont typeface="+mj-lt"/>
              <a:buAutoNum type="alphaLcParenR"/>
            </a:pPr>
            <a:r>
              <a:rPr lang="id-ID" dirty="0" smtClean="0"/>
              <a:t>Jalan layang itu</a:t>
            </a:r>
            <a:r>
              <a:rPr lang="id-ID" i="1" dirty="0" smtClean="0"/>
              <a:t> untuk </a:t>
            </a:r>
            <a:r>
              <a:rPr lang="id-ID" dirty="0" smtClean="0"/>
              <a:t>mengatasi kemacetan lalu lintas.</a:t>
            </a:r>
          </a:p>
          <a:p>
            <a:pPr marL="514350" indent="-514350">
              <a:buNone/>
            </a:pPr>
            <a:endParaRPr lang="id-ID" dirty="0" smtClean="0"/>
          </a:p>
          <a:p>
            <a:pPr marL="514350" indent="-514350">
              <a:buFont typeface="+mj-lt"/>
              <a:buAutoNum type="arabicPeriod" startAt="2"/>
            </a:pPr>
            <a:r>
              <a:rPr lang="id-ID" dirty="0" smtClean="0"/>
              <a:t>Ragam Bahasa Tulis</a:t>
            </a:r>
          </a:p>
          <a:p>
            <a:pPr marL="514350" indent="-514350">
              <a:buFont typeface="+mj-lt"/>
              <a:buAutoNum type="alphaLcParenR"/>
            </a:pPr>
            <a:r>
              <a:rPr lang="id-ID" dirty="0" smtClean="0"/>
              <a:t>Mereka </a:t>
            </a:r>
            <a:r>
              <a:rPr lang="id-ID" i="1" dirty="0" smtClean="0"/>
              <a:t>bertempat tinggal </a:t>
            </a:r>
            <a:r>
              <a:rPr lang="id-ID" dirty="0" smtClean="0"/>
              <a:t>di Menteng.</a:t>
            </a:r>
          </a:p>
          <a:p>
            <a:pPr marL="514350" indent="-514350">
              <a:buFont typeface="+mj-lt"/>
              <a:buAutoNum type="alphaLcParenR"/>
            </a:pPr>
            <a:r>
              <a:rPr lang="id-ID" dirty="0" smtClean="0"/>
              <a:t>Jalan layang itu </a:t>
            </a:r>
            <a:r>
              <a:rPr lang="id-ID" i="1" dirty="0" smtClean="0"/>
              <a:t>dibangun untuk </a:t>
            </a:r>
            <a:r>
              <a:rPr lang="id-ID" dirty="0" smtClean="0"/>
              <a:t>mengatasi kemacetan lalu lintas.</a:t>
            </a:r>
          </a:p>
          <a:p>
            <a:pPr marL="514350" indent="-514350">
              <a:buNone/>
            </a:pPr>
            <a:endParaRPr lang="id-ID" dirty="0"/>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714512"/>
          </a:xfrm>
        </p:spPr>
        <p:txBody>
          <a:bodyPr>
            <a:normAutofit fontScale="90000"/>
          </a:bodyPr>
          <a:lstStyle/>
          <a:p>
            <a:pPr algn="ctr"/>
            <a:r>
              <a:rPr lang="id-ID" dirty="0" smtClean="0"/>
              <a:t>Perbedaan Ragam Bahasa Lisan dan Ragam Bahasa Tulis Berdasarkan Kosa kata</a:t>
            </a:r>
            <a:endParaRPr lang="id-ID" dirty="0"/>
          </a:p>
        </p:txBody>
      </p:sp>
      <p:sp>
        <p:nvSpPr>
          <p:cNvPr id="3" name="Content Placeholder 2"/>
          <p:cNvSpPr>
            <a:spLocks noGrp="1"/>
          </p:cNvSpPr>
          <p:nvPr>
            <p:ph idx="1"/>
          </p:nvPr>
        </p:nvSpPr>
        <p:spPr>
          <a:xfrm>
            <a:off x="457200" y="2357430"/>
            <a:ext cx="8229600" cy="4214842"/>
          </a:xfrm>
        </p:spPr>
        <p:txBody>
          <a:bodyPr>
            <a:normAutofit lnSpcReduction="10000"/>
          </a:bodyPr>
          <a:lstStyle/>
          <a:p>
            <a:pPr marL="514350" indent="-514350">
              <a:buFont typeface="+mj-lt"/>
              <a:buAutoNum type="arabicPeriod"/>
            </a:pPr>
            <a:r>
              <a:rPr lang="id-ID" dirty="0" smtClean="0"/>
              <a:t>Ragam Bahasa Lisan</a:t>
            </a:r>
          </a:p>
          <a:p>
            <a:pPr marL="514350" indent="-514350">
              <a:buFont typeface="+mj-lt"/>
              <a:buAutoNum type="alphaLcParenR"/>
            </a:pPr>
            <a:r>
              <a:rPr lang="id-ID" dirty="0" smtClean="0"/>
              <a:t>Ariani </a:t>
            </a:r>
            <a:r>
              <a:rPr lang="id-ID" i="1" dirty="0" smtClean="0"/>
              <a:t>bilang</a:t>
            </a:r>
            <a:r>
              <a:rPr lang="id-ID" dirty="0" smtClean="0"/>
              <a:t> kita harus belajar.</a:t>
            </a:r>
          </a:p>
          <a:p>
            <a:pPr marL="514350" indent="-514350">
              <a:buFont typeface="+mj-lt"/>
              <a:buAutoNum type="alphaLcParenR"/>
            </a:pPr>
            <a:r>
              <a:rPr lang="id-ID" dirty="0" smtClean="0"/>
              <a:t>Kita harus </a:t>
            </a:r>
            <a:r>
              <a:rPr lang="id-ID" i="1" dirty="0" smtClean="0"/>
              <a:t>bikin</a:t>
            </a:r>
            <a:r>
              <a:rPr lang="id-ID" dirty="0" smtClean="0"/>
              <a:t> karya tulis.</a:t>
            </a:r>
          </a:p>
          <a:p>
            <a:pPr marL="514350" indent="-514350">
              <a:buFont typeface="+mj-lt"/>
              <a:buAutoNum type="alphaLcParenR"/>
            </a:pPr>
            <a:r>
              <a:rPr lang="id-ID" dirty="0" smtClean="0"/>
              <a:t>Rasanya masih terlalu </a:t>
            </a:r>
            <a:r>
              <a:rPr lang="id-ID" i="1" dirty="0" smtClean="0"/>
              <a:t>pagi </a:t>
            </a:r>
            <a:r>
              <a:rPr lang="id-ID" dirty="0" smtClean="0"/>
              <a:t>buat saya, Pak.</a:t>
            </a:r>
          </a:p>
          <a:p>
            <a:pPr marL="514350" indent="-514350">
              <a:buNone/>
            </a:pPr>
            <a:endParaRPr lang="id-ID" dirty="0" smtClean="0"/>
          </a:p>
          <a:p>
            <a:pPr marL="514350" indent="-514350">
              <a:buFont typeface="+mj-lt"/>
              <a:buAutoNum type="arabicPeriod" startAt="2"/>
            </a:pPr>
            <a:r>
              <a:rPr lang="id-ID" dirty="0" smtClean="0"/>
              <a:t>Ragam Bahasa Tulis</a:t>
            </a:r>
          </a:p>
          <a:p>
            <a:pPr marL="514350" indent="-514350">
              <a:buFont typeface="+mj-lt"/>
              <a:buAutoNum type="alphaLcParenR"/>
            </a:pPr>
            <a:r>
              <a:rPr lang="id-ID" dirty="0" smtClean="0"/>
              <a:t>Ariani </a:t>
            </a:r>
            <a:r>
              <a:rPr lang="id-ID" i="1" dirty="0" smtClean="0"/>
              <a:t>mengatakan bahwa </a:t>
            </a:r>
            <a:r>
              <a:rPr lang="id-ID" dirty="0" smtClean="0"/>
              <a:t>kita harus belajar.</a:t>
            </a:r>
          </a:p>
          <a:p>
            <a:pPr marL="514350" indent="-514350">
              <a:buFont typeface="+mj-lt"/>
              <a:buAutoNum type="alphaLcParenR"/>
            </a:pPr>
            <a:r>
              <a:rPr lang="id-ID" dirty="0" smtClean="0"/>
              <a:t>Kita harus </a:t>
            </a:r>
            <a:r>
              <a:rPr lang="id-ID" i="1" dirty="0" smtClean="0"/>
              <a:t>membuat</a:t>
            </a:r>
            <a:r>
              <a:rPr lang="id-ID" dirty="0" smtClean="0"/>
              <a:t> karya tulis.</a:t>
            </a:r>
          </a:p>
          <a:p>
            <a:pPr marL="514350" indent="-514350">
              <a:buFont typeface="+mj-lt"/>
              <a:buAutoNum type="alphaLcParenR"/>
            </a:pPr>
            <a:r>
              <a:rPr lang="id-ID" dirty="0" smtClean="0"/>
              <a:t>Rasanya masih terlalu </a:t>
            </a:r>
            <a:r>
              <a:rPr lang="id-ID" i="1" dirty="0" smtClean="0"/>
              <a:t>muda</a:t>
            </a:r>
            <a:r>
              <a:rPr lang="id-ID" dirty="0" smtClean="0"/>
              <a:t> buat saya, Pak.</a:t>
            </a:r>
          </a:p>
          <a:p>
            <a:pPr marL="514350" indent="-514350">
              <a:buNone/>
            </a:pPr>
            <a:endParaRPr lang="id-ID" dirty="0"/>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a:bodyPr>
          <a:lstStyle/>
          <a:p>
            <a:r>
              <a:rPr lang="id-ID" sz="2800" dirty="0" smtClean="0"/>
              <a:t>Catatan:</a:t>
            </a:r>
            <a:endParaRPr lang="id-ID" sz="2800" dirty="0"/>
          </a:p>
        </p:txBody>
      </p:sp>
      <p:sp>
        <p:nvSpPr>
          <p:cNvPr id="3" name="Content Placeholder 2"/>
          <p:cNvSpPr>
            <a:spLocks noGrp="1"/>
          </p:cNvSpPr>
          <p:nvPr>
            <p:ph idx="1"/>
          </p:nvPr>
        </p:nvSpPr>
        <p:spPr>
          <a:xfrm>
            <a:off x="0" y="1285860"/>
            <a:ext cx="8858280" cy="5286412"/>
          </a:xfrm>
        </p:spPr>
        <p:txBody>
          <a:bodyPr/>
          <a:lstStyle/>
          <a:p>
            <a:pPr>
              <a:buNone/>
            </a:pPr>
            <a:r>
              <a:rPr lang="id-ID" dirty="0" smtClean="0"/>
              <a:t>	Dalam ragam bahasa lisan, penutur (pembicara) dapat memanfaatkan peragaan (dramatisasi), seperti gerak tangan, air muka, tinggi rendah suara atau tekanan, untuk membantu pemahaman pengungkapan diri (ide, gagasan, pengalaman, sikap, dan rasa), sedangkan dalam ragam bahasa tulis peragaan seperti itu tidak dapat digambarkan atau dilambangkan dengan tulisan. Oleh sebab itu, dalam ragam bahasa tulis dituntut adanya kelengkapan unsur tata bahasa—baik bentuk kata maupun susunan kalimat—ketepatan pilihan kata, dan kebenaran penerapan kaidah ejaan serta pungtuasi (tanda baca) untuk membantu kejelasan pengungkapan diri ke dalam bentuk ragam bahasa tulis.</a:t>
            </a:r>
            <a:endParaRPr lang="id-ID" dirty="0"/>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smtClean="0"/>
              <a:t>Ragam Bahasa Berdasarkan Situasi Pemakaiannya</a:t>
            </a:r>
            <a:endParaRPr lang="id-ID" dirty="0"/>
          </a:p>
        </p:txBody>
      </p:sp>
      <p:sp>
        <p:nvSpPr>
          <p:cNvPr id="3" name="Content Placeholder 2"/>
          <p:cNvSpPr>
            <a:spLocks noGrp="1"/>
          </p:cNvSpPr>
          <p:nvPr>
            <p:ph idx="1"/>
          </p:nvPr>
        </p:nvSpPr>
        <p:spPr>
          <a:xfrm>
            <a:off x="457200" y="2214554"/>
            <a:ext cx="8229600" cy="4110046"/>
          </a:xfrm>
        </p:spPr>
        <p:txBody>
          <a:bodyPr>
            <a:normAutofit lnSpcReduction="10000"/>
          </a:bodyPr>
          <a:lstStyle/>
          <a:p>
            <a:pPr>
              <a:buNone/>
            </a:pPr>
            <a:r>
              <a:rPr lang="id-ID" dirty="0" smtClean="0"/>
              <a:t>		Pada tabel ragam bahasa, disebutkan ragam lain, yaitu ragam formal, </a:t>
            </a:r>
            <a:r>
              <a:rPr lang="id-ID" dirty="0" smtClean="0"/>
              <a:t>ragam </a:t>
            </a:r>
            <a:r>
              <a:rPr lang="id-ID" dirty="0" smtClean="0"/>
              <a:t>nonformal, dan </a:t>
            </a:r>
            <a:r>
              <a:rPr lang="id-ID" dirty="0" smtClean="0"/>
              <a:t>ragam </a:t>
            </a:r>
            <a:r>
              <a:rPr lang="id-ID" dirty="0" smtClean="0"/>
              <a:t>semiformal. Ragam ini merupakan pengelompokan bahasa dari sudut situasi pemakaian. Bahasa </a:t>
            </a:r>
            <a:r>
              <a:rPr lang="id-ID" dirty="0" smtClean="0"/>
              <a:t>ragam </a:t>
            </a:r>
            <a:r>
              <a:rPr lang="id-ID" dirty="0" smtClean="0"/>
              <a:t>formal memiliki sifat kemantapan berupa kaidah dan aturan tetap. Akan tetapi, kemantapan itu tidak bersifat kaku. Ragam formal tetap luwes sehingga memungkinkan perubahan di bidang kosakata, peristilahan, serta mengizinkan perkembangan berbagai jenis laras yang diperlukan dalam kehidupan modern.</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TotalTime>
  <Words>277</Words>
  <Application>Microsoft Office PowerPoint</Application>
  <PresentationFormat>On-screen Show (4:3)</PresentationFormat>
  <Paragraphs>127</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RAGAM BAHASA </vt:lpstr>
      <vt:lpstr>Pengertian Ragam Bahasa</vt:lpstr>
      <vt:lpstr>TABEL RAGAM BAHASA</vt:lpstr>
      <vt:lpstr>RAGAM BAHASA LISAN DAN RAGAM BAHASA TULISAN (Dilihat dari Aspek Kebahasaan)</vt:lpstr>
      <vt:lpstr>Perbedaan Ragam Bahasa Lisan dan Ragam Bahasa Tulis Berdasarkan Tata Bahasa</vt:lpstr>
      <vt:lpstr>B. Berdasarkan Struktur Kalimat</vt:lpstr>
      <vt:lpstr>Perbedaan Ragam Bahasa Lisan dan Ragam Bahasa Tulis Berdasarkan Kosa kata</vt:lpstr>
      <vt:lpstr>Catatan:</vt:lpstr>
      <vt:lpstr>Ragam Bahasa Berdasarkan Situasi Pemakaiannya</vt:lpstr>
      <vt:lpstr>Pembedaan antara ragam formal, ragam nonformal, dan ragam semiformal dilakukan berdasarkan</vt:lpstr>
      <vt:lpstr>a. penggunaan kata sapaan dan kata ganti</vt:lpstr>
      <vt:lpstr>b. penggunaan kata tertentu</vt:lpstr>
      <vt:lpstr>c. penggunaan imbuhan</vt:lpstr>
      <vt:lpstr>d. penggunaan kata sambung dan kata depan </vt:lpstr>
      <vt:lpstr>e. penggunaan kelengkapan fungsi</vt:lpstr>
      <vt:lpstr>Ragam Bahasa Berdasarkan Pokok Persoalan</vt:lpstr>
      <vt:lpstr>Bahasa Indonesia yang Baik dan Benar</vt:lpstr>
      <vt:lpstr>A. Bahasa yang Baik</vt:lpstr>
      <vt:lpstr>B. Bahasa yang Benar</vt:lpstr>
      <vt:lpstr>Slide 20</vt:lpstr>
    </vt:vector>
  </TitlesOfParts>
  <Company>Personal 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RAGAM BAHASA</dc:title>
  <dc:creator>dr Agung R</dc:creator>
  <cp:lastModifiedBy>dr Agung R</cp:lastModifiedBy>
  <cp:revision>34</cp:revision>
  <dcterms:created xsi:type="dcterms:W3CDTF">2010-08-22T08:45:34Z</dcterms:created>
  <dcterms:modified xsi:type="dcterms:W3CDTF">2010-08-24T05:18:35Z</dcterms:modified>
</cp:coreProperties>
</file>